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6" r:id="rId2"/>
    <p:sldId id="319" r:id="rId3"/>
    <p:sldId id="334" r:id="rId4"/>
    <p:sldId id="320" r:id="rId5"/>
    <p:sldId id="321" r:id="rId6"/>
    <p:sldId id="322" r:id="rId7"/>
    <p:sldId id="333" r:id="rId8"/>
    <p:sldId id="323" r:id="rId9"/>
    <p:sldId id="332" r:id="rId10"/>
    <p:sldId id="329" r:id="rId11"/>
    <p:sldId id="331" r:id="rId12"/>
    <p:sldId id="324" r:id="rId13"/>
    <p:sldId id="325" r:id="rId14"/>
    <p:sldId id="330" r:id="rId15"/>
    <p:sldId id="326" r:id="rId16"/>
    <p:sldId id="335" r:id="rId17"/>
    <p:sldId id="311" r:id="rId18"/>
    <p:sldId id="309" r:id="rId19"/>
    <p:sldId id="310" r:id="rId20"/>
    <p:sldId id="312" r:id="rId21"/>
    <p:sldId id="307" r:id="rId22"/>
    <p:sldId id="308" r:id="rId23"/>
    <p:sldId id="294" r:id="rId24"/>
    <p:sldId id="313" r:id="rId25"/>
    <p:sldId id="314" r:id="rId26"/>
    <p:sldId id="315" r:id="rId27"/>
    <p:sldId id="316" r:id="rId28"/>
    <p:sldId id="317" r:id="rId29"/>
    <p:sldId id="327" r:id="rId30"/>
    <p:sldId id="328" r:id="rId31"/>
    <p:sldId id="31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50" d="100"/>
          <a:sy n="50" d="100"/>
        </p:scale>
        <p:origin x="-1123" y="1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58592-A82D-476E-8783-18AB677BB51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2587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5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Discussion for Today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Probability sampling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Non probability sampling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Questionnaire </a:t>
            </a:r>
          </a:p>
        </p:txBody>
      </p:sp>
    </p:spTree>
    <p:extLst>
      <p:ext uri="{BB962C8B-B14F-4D97-AF65-F5344CB8AC3E}">
        <p14:creationId xmlns="" xmlns:p14="http://schemas.microsoft.com/office/powerpoint/2010/main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Probability sampling-the types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Random Sampling or Simple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Random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Sampling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When each and every unit of the population has equal probability of being included in the sample </a:t>
            </a:r>
            <a:r>
              <a:rPr lang="en-US" sz="22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 a lottery system. 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When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to use Simple random sample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Have an accurate and easily accessible sampling frame that lists the entire population,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preferably stored on a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computer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Not suitable for face-to-face data collection methods if the population covers a large geographical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area.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Prefer this sampling whenever possible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minimizes the biases.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dirty="0" smtClean="0"/>
              <a:t>    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856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714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2- Stratified Random Sampling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9067800" cy="60960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This is a form of random sampling in which units are divided into groups or categories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(homogenous)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that are mutually exclusive. These groups are called strata.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Within each stratum simple or systematic random is selected.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Grouping by age, sex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Advantages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a- It provides more accurate impression of the population.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 It is an improvement over random sampling when the population is more heterogeneous.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a- If not properly designed, overlapping,  the accuracy of the results decreases.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350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238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3- Systematic sampling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form of random sampling involving a system which means there is gap, interval or no sampling between each selected units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When to use systematic sampling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is used when the population that we want to study is connected to an identified site, e.g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Patients attending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clinic.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Houses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are ordered along a road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Customers who walk one by one through an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entrance</a:t>
            </a:r>
            <a:endParaRPr lang="en-U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Advantages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Sufficiently random to obtain reliable estimates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Disadvantages: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not fully random because after the first step each unit is selected with a fixed interval.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could be problematic if particular characteristics arise. For example every 10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house in the sector may be corner house.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126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15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4- Cluster/area Sampling 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067800" cy="61722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Clusters are formed by breaking 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down the area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to be surveyed into smaller areas.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Then a few of smaller areas are selected randomly.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If the clusters is small all the respondents are interviewed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otherwise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units/respondents are selected randomly.</a:t>
            </a: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When to use:</a:t>
            </a:r>
          </a:p>
          <a:p>
            <a:pPr marL="0" indent="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It is used when the population is widely dispersed across the regions. For example universities, villages. </a:t>
            </a:r>
          </a:p>
          <a:p>
            <a:pPr marL="0" indent="0">
              <a:buNone/>
            </a:pP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Advantages: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When no suitable sampling framework, this is the suitable method.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Time and money is saved to avoid travelling.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Do not need a complete frame of the population, need a complete list of clusters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Cluster may contain similar units.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Stratum is homogeneous, cluster should be as heterogeneous as possible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595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378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Multistage 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>cluster sampling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91600" cy="60198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combination of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methods of random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sampling.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Population is divided into number of stages.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It guarantees </a:t>
            </a:r>
            <a:r>
              <a:rPr lang="en-US" sz="20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the  greatest representativity for the survey </a:t>
            </a:r>
            <a:endParaRPr lang="en-US" sz="2000" dirty="0" smtClean="0">
              <a:solidFill>
                <a:srgbClr val="231F2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It is </a:t>
            </a:r>
            <a:r>
              <a:rPr lang="en-US" sz="20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also one of the most  complex methods.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Simply speaking it is a series of samples taken at successive stages.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Normally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used to overcome problems associated with a geographically dispersed population when face-to-face contact is needed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741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426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Non-Probability 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943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a process in which the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personal judgment determines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rather the statistical procedure which unit is to be selected. It is also called non. Random sampling.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 Quota Sampling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In this techniques interviewer is asked to select a person with certain characteristics.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purpose is to make sample more representative of the population.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Advantages: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An alternative when there is no suitable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random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framework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Lower cost as the survey is carried rapidly.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Disadvantages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Identifying the unit is difficult. </a:t>
            </a:r>
          </a:p>
        </p:txBody>
      </p:sp>
    </p:spTree>
    <p:extLst>
      <p:ext uri="{BB962C8B-B14F-4D97-AF65-F5344CB8AC3E}">
        <p14:creationId xmlns="" xmlns:p14="http://schemas.microsoft.com/office/powerpoint/2010/main" val="254156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Snow ball sampling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: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Used when the population is hidden, for example sex workers and drug addictor.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First key informants are identified that help in reaching the respondents.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With the help of that respondents further are contacted.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sample increases  as it rolls down.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process continues till the requirement.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844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251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Which techniques to use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49831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No rule of thumb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Purpose of the researcher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Resource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Time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Nature of the study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243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686800" cy="5135563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000" i="1" dirty="0" smtClean="0"/>
              <a:t>A QUESTIONNAIRE  IS </a:t>
            </a:r>
            <a:r>
              <a:rPr lang="en-US" sz="2000" i="1" dirty="0"/>
              <a:t>ONLY </a:t>
            </a:r>
            <a:r>
              <a:rPr lang="en-US" sz="2000" i="1" dirty="0">
                <a:solidFill>
                  <a:srgbClr val="FF0000"/>
                </a:solidFill>
              </a:rPr>
              <a:t>AS GOOD </a:t>
            </a:r>
            <a:r>
              <a:rPr lang="en-US" sz="2000" i="1" dirty="0" smtClean="0"/>
              <a:t> </a:t>
            </a:r>
            <a:r>
              <a:rPr lang="en-US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 </a:t>
            </a:r>
            <a:r>
              <a:rPr lang="en-US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QUESTIONS </a:t>
            </a:r>
            <a:r>
              <a:rPr lang="en-US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IT </a:t>
            </a:r>
            <a:r>
              <a:rPr lang="en-US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ASKS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4747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381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Questionnaire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915400" cy="63246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What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Questionnaire is?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series of </a:t>
            </a:r>
            <a:r>
              <a:rPr lang="en-US" sz="20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written </a:t>
            </a:r>
            <a:r>
              <a:rPr lang="en-US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questions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fixed, rational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order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generate the </a:t>
            </a:r>
            <a:r>
              <a:rPr lang="en-US" sz="20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statistical information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from a specific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Population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needed to accomplish the research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objectives.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Purposes of the Questionnaire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Ensures standardization and comparability of the data across interviews – everyone is asked the same questions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Allows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researcher to collect the relevant information necessary to address the management decision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problem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426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Criteria 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>to consider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686800" cy="5211763"/>
          </a:xfrm>
        </p:spPr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it provide the necessary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information?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Does it consider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respondent?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Does it meet editing, coding and data processing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requirements?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8156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6397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Questionnaire Design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1- List variables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Focus Groups that include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key Informants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Theory or Conceptual Framework,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Expert opinion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2- Borrow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from other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Instruments</a:t>
            </a:r>
            <a:r>
              <a:rPr lang="en-US" dirty="0"/>
              <a:t>	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Save development effort (reinventing the wheel)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Borrow reliability,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validity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U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Facilitate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comparison with previous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studies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3. Solicit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input from colleagues and friends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8506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Correlation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609600"/>
                <a:ext cx="9296400" cy="632460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What Correlation is: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It measure the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degree of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relationship/association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between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variables. 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measure of correlation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called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correlation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coefficient.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1- It can be positive as well as negative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2-  Its  range is --------------              (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-1  ≤  r ≤  +1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) 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(DIAGRAM)</a:t>
                </a:r>
                <a:endParaRPr lang="en-US" sz="2400" i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3-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It is symmetrical in nature; that is, the coefficient of correlation between X and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Y(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𝑟𝑋𝑌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) is the same as that between Y and X(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Arial" pitchFamily="34" charset="0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𝑌</m:t>
                    </m:r>
                    <m:r>
                      <a:rPr lang="en-US" sz="2400" i="1">
                        <a:latin typeface="Cambria Math"/>
                        <a:cs typeface="Arial" pitchFamily="34" charset="0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  <m:r>
                      <a:rPr lang="en-US" sz="2400" i="1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4-  It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independent of the origin and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scale- </a:t>
                </a:r>
                <a:r>
                  <a:rPr lang="en-US" sz="2400" dirty="0" smtClean="0">
                    <a:solidFill>
                      <a:srgbClr val="66FF66"/>
                    </a:solidFill>
                    <a:latin typeface="Arial" pitchFamily="34" charset="0"/>
                    <a:cs typeface="Arial" pitchFamily="34" charset="0"/>
                  </a:rPr>
                  <a:t>notes</a:t>
                </a:r>
                <a:endParaRPr lang="en-US" sz="2400" dirty="0">
                  <a:solidFill>
                    <a:srgbClr val="66FF66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09600"/>
                <a:ext cx="9296400" cy="6324600"/>
              </a:xfrm>
              <a:blipFill rotWithShape="1">
                <a:blip r:embed="rId2" cstate="print"/>
                <a:stretch>
                  <a:fillRect l="-787" r="-1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00864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Causation versus correlating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219201"/>
            <a:ext cx="4040188" cy="457200"/>
          </a:xfrm>
        </p:spPr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Causation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Cause and effect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Asymmetric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Y=f(x) is not equal to x=f(y)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3- Causation is necessarily correlation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5025" y="1219199"/>
            <a:ext cx="4041775" cy="457201"/>
          </a:xfrm>
        </p:spPr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Correlation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Content Placeholder 10"/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1- Degree of</a:t>
                </a:r>
                <a:r>
                  <a:rPr lang="en-US" sz="2000" dirty="0" smtClean="0"/>
                  <a:t> Association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2- Symmetric</a:t>
                </a:r>
                <a:r>
                  <a:rPr lang="en-US" dirty="0" smtClean="0"/>
                  <a:t>  </a:t>
                </a:r>
              </a:p>
              <a:p>
                <a:pPr marL="0" indent="0">
                  <a:buNone/>
                </a:pPr>
                <a:r>
                  <a:rPr lang="en-US" dirty="0" smtClean="0">
                    <a:cs typeface="Arial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Arial" pitchFamily="34" charset="0"/>
                      </a:rPr>
                      <m:t>𝑟𝑋𝑌</m:t>
                    </m:r>
                  </m:oMath>
                </a14:m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Arial" pitchFamily="34" charset="0"/>
                      </a:rPr>
                      <m:t>𝑟𝑋𝑌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3- Correlation is not necessarily causation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        </a:t>
                </a:r>
              </a:p>
            </p:txBody>
          </p:sp>
        </mc:Choice>
        <mc:Fallback>
          <p:sp>
            <p:nvSpPr>
              <p:cNvPr id="11" name="Content Placehold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 rotWithShape="1">
                <a:blip r:embed="rId2" cstate="print"/>
                <a:stretch>
                  <a:fillRect l="-2413" t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17359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Notation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60198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Dependent variable                                                   Independent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variable</a:t>
            </a:r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Explained variable                                                           Explanatory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Predictand                                                                        Predictor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Regressand                                                                      Regressor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Response                                                                          Stimulus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Endogenous                                                                       Exogenous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Outcome                                                                            Covariate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Controlled variable                                                             Control variable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LHS                                                                                        RHS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6715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Regression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7912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History- Francis Galton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Tall parents----------tall children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 average height of children less than parents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Short parents…….. Short children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 average height of children was greater than parents.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average height of children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tend to move or regress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average height of population as a whole. </a:t>
            </a:r>
            <a:r>
              <a:rPr lang="en-US" sz="2400" i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Galton law of universal Regression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Karl Pearson verified it by collecting data from 1000 people and called it </a:t>
            </a:r>
            <a:r>
              <a:rPr lang="en-US" sz="2400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regression to mediocrity</a:t>
            </a:r>
            <a:endParaRPr lang="en-US" sz="2400" u="sng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813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Modern concept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6019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Regression analysis concerned with the study of </a:t>
            </a:r>
            <a:r>
              <a:rPr lang="en-US" sz="2400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dependence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one variable (dependent variable) on one or more variables (explanatory variables) with a view to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estimate or predict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average/mean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value of the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DV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in term of the given/fixed value of the known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EV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variable.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Example 1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 sons height and fathers height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Example 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 height at different age level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Note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this line has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positive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slope but the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slope is less than 1,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which is in conformity with Galton’s regression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mediocrity.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04952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Statistical Versus Deterministic Relationship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287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 concerns with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statistical relationship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not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functional or deterministic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dependence of variables as in physics.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Example 1: 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ependency of crop yield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Y= f ( temp, sunshine, rainfall, fertilizers,……….)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Measurement of error, many other variable, prediction is not 100% correct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Newton's law of gravity</a:t>
            </a:r>
          </a:p>
          <a:p>
            <a:pPr>
              <a:lnSpc>
                <a:spcPct val="150000"/>
              </a:lnSpc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 becomes random if the measurement error arises in k.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862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7892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Statistical versus deterministic Relationship 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57200" y="1143001"/>
            <a:ext cx="4040188" cy="457200"/>
          </a:xfrm>
        </p:spPr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Statistical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0" y="1676400"/>
            <a:ext cx="4497388" cy="48768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Concerned with variable dependency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Variables are random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Statistical dependency  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Can not be predicted with accuracy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Example: Crop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yield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645025" y="1143001"/>
            <a:ext cx="4041775" cy="381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Functional or Deterministic 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419601" y="1752600"/>
            <a:ext cx="4648200" cy="49530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Concerned with variable dependency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Variables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non random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Deterministic or functional dependency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Can be predicted accurately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Example: Newton's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law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20973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Regression versus causation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15400" cy="5715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Although the regression analysis deal with dependency of one variable on other variables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does not necessarily imply causation.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statistical relationship, however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strong can never establish causal connection.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There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 statistical reason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assume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rainfall does not depend on crop yield.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Our idea of causation must come from outside statistics ultimately from some theory or other information.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Key Point: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statistical relationship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 itself cannot logically imply causation.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541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Simple or Bivariate Regression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9436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 analysis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largely concerned with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estimating and/or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predicting the (population) mean value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dependent variable 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basis of the known or ﬁxed values of the explanatory variable(s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Example: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EXPENDITURE-INCOME 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Conditional Mean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E(Y/X)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Unconditional Mean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E(Y)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population regression line is simply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locus of the conditional mean of the dependent variable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for the fixed values of the explanatory variable.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84382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Population Regression Function(PRF)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067800" cy="60960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E(Y/Xi)=f(Xi)---------------------------------------A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above equation is called conditional expectation function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(CEF)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Population Regression Function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What form the f(Xi) assume- important question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E(Y/Xi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)= B1+B2 Xi    ---------------(B)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B1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unknown but fixed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parameters known as regression coefficients.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B1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also known as intercept and slope coefficients.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Other names are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Regression, Regression equation, Regression model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used synonymously.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purpose of the regression is to estimate the values of the parameters i.e. unknown parameters B1 and B2</a:t>
            </a:r>
            <a:endParaRPr lang="en-US" sz="20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621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Correlation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Correlation and causation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Regression 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Regression and causation </a:t>
            </a:r>
          </a:p>
          <a:p>
            <a:pPr>
              <a:lnSpc>
                <a:spcPct val="200000"/>
              </a:lnSpc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261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4270</TotalTime>
  <Words>1393</Words>
  <Application>Microsoft Office PowerPoint</Application>
  <PresentationFormat>On-screen Show (4:3)</PresentationFormat>
  <Paragraphs>191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Lecture 5</vt:lpstr>
      <vt:lpstr>Probability sampling-the types</vt:lpstr>
      <vt:lpstr>Slide 3</vt:lpstr>
      <vt:lpstr>2- Stratified Random Sampling</vt:lpstr>
      <vt:lpstr>Slide 5</vt:lpstr>
      <vt:lpstr>3- Systematic sampling </vt:lpstr>
      <vt:lpstr>Slide 7</vt:lpstr>
      <vt:lpstr>4- Cluster/area Sampling  </vt:lpstr>
      <vt:lpstr>Slide 9</vt:lpstr>
      <vt:lpstr> Multistage cluster sampling </vt:lpstr>
      <vt:lpstr>Slide 11</vt:lpstr>
      <vt:lpstr>Non-Probability Sampling</vt:lpstr>
      <vt:lpstr>2- Snow ball sampling:</vt:lpstr>
      <vt:lpstr>Slide 14</vt:lpstr>
      <vt:lpstr>Which techniques to use</vt:lpstr>
      <vt:lpstr>SUMMARY</vt:lpstr>
      <vt:lpstr>QUESTIONNAIRE</vt:lpstr>
      <vt:lpstr>Questionnaire </vt:lpstr>
      <vt:lpstr> Criteria to consider </vt:lpstr>
      <vt:lpstr>Questionnaire Design </vt:lpstr>
      <vt:lpstr>Correlation </vt:lpstr>
      <vt:lpstr>Causation versus correlating </vt:lpstr>
      <vt:lpstr>Notation </vt:lpstr>
      <vt:lpstr>Regression</vt:lpstr>
      <vt:lpstr>Modern concept </vt:lpstr>
      <vt:lpstr>Statistical Versus Deterministic Relationship</vt:lpstr>
      <vt:lpstr>Statistical versus deterministic Relationship  </vt:lpstr>
      <vt:lpstr>Regression versus causation</vt:lpstr>
      <vt:lpstr>Simple or Bivariate Regression </vt:lpstr>
      <vt:lpstr>Population Regression Function(PRF)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824</cp:revision>
  <dcterms:created xsi:type="dcterms:W3CDTF">2006-08-16T00:00:00Z</dcterms:created>
  <dcterms:modified xsi:type="dcterms:W3CDTF">2013-03-08T05:30:13Z</dcterms:modified>
</cp:coreProperties>
</file>