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6" r:id="rId2"/>
    <p:sldId id="325" r:id="rId3"/>
    <p:sldId id="327" r:id="rId4"/>
    <p:sldId id="309" r:id="rId5"/>
    <p:sldId id="310" r:id="rId6"/>
    <p:sldId id="311" r:id="rId7"/>
    <p:sldId id="312" r:id="rId8"/>
    <p:sldId id="313" r:id="rId9"/>
    <p:sldId id="330" r:id="rId10"/>
    <p:sldId id="315" r:id="rId11"/>
    <p:sldId id="316" r:id="rId12"/>
    <p:sldId id="317" r:id="rId13"/>
    <p:sldId id="332" r:id="rId14"/>
    <p:sldId id="318" r:id="rId15"/>
    <p:sldId id="319" r:id="rId16"/>
    <p:sldId id="321" r:id="rId17"/>
    <p:sldId id="323" r:id="rId18"/>
    <p:sldId id="324" r:id="rId19"/>
    <p:sldId id="331" r:id="rId20"/>
    <p:sldId id="307" r:id="rId21"/>
    <p:sldId id="308" r:id="rId22"/>
    <p:sldId id="29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58592-A82D-476E-8783-18AB677BB51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587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4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211763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we are going to cover today?</a:t>
            </a: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Tips for collecting data</a:t>
            </a: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Sampling </a:t>
            </a: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Guidelines for Interview- some tips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7912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Ask only necessary questions, clear, unambiguous.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 not ask stupid questions that you cannot answer yourself. It is better to ask total values rather than percentages and rates/ratios.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 not ask embarrassing questions on delicate topics. For example, land conflicts, maternal history, contraceptive use.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Then how to get this information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Talk to informed people, use of female enumerators.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Ask the relevant person- for example mother know the childcare better than the father. </a:t>
            </a:r>
          </a:p>
        </p:txBody>
      </p:sp>
    </p:spTree>
    <p:extLst>
      <p:ext uri="{BB962C8B-B14F-4D97-AF65-F5344CB8AC3E}">
        <p14:creationId xmlns:p14="http://schemas.microsoft.com/office/powerpoint/2010/main" xmlns="" val="13011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Guidelines for Interview- some 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tips……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638800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Avoid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open questions.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Give options based on the information collected in the pre survey.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consistent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use the same words, codes, IDs, etc.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Esthetic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 useful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format, tables should be attractive.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logical in your questionnaire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the questions should be logically arranged.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9-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Respect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your respondents- 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they give you time for which they are not bound.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Ensure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anonymity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suitably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dressed and polite.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107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SAMPLING-SOME BASIC TERMINOLOGY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943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Population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group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about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which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researcher is interested to draw inferences.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may be large as well as small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Infinite population: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uncountable, for example  no. of fish in the sea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Finite population: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countable,  for example no. of student in COMSATS in 2012.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Sample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representative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subset of the population from which generalizations are made about the population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Simply it is a part of the population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Sampling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Process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which the selected sample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chosen.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applied in all the field of sciences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Sampling unit: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Any basic item which is selected to collect information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For example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individual, Household, student, class, department, university. 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212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Terminology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91600" cy="61722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Parameter: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 descriptive measure related to the population or a numerical quantity derived from the population- it is denoted by Greek letters.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Statistics: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 descriptive measure related to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 a numerical quantity derived from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sample- it is denoted by small alphabets.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Non Sampling Errors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an error that is due to sampling design.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Sampling errors: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difference between the value obtained and the actual value.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arises even the sample is chosen in a proper way- it reduces as the size of sample increases.</a:t>
            </a:r>
          </a:p>
        </p:txBody>
      </p:sp>
    </p:spTree>
    <p:extLst>
      <p:ext uri="{BB962C8B-B14F-4D97-AF65-F5344CB8AC3E}">
        <p14:creationId xmlns:p14="http://schemas.microsoft.com/office/powerpoint/2010/main" xmlns="" val="163335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Why sampling/ the rationale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067800" cy="5943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Most of the time impossible/difficult to study the whole population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A- limited time- travelling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B- limited resources- cost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C- Many studies due to resource saving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Two basic aims of sampling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 To get maximum information about the population by studying only a small part of it i.e., sampling.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2- To get the reliability of the estimates. It is obtained by estimating the standard error of estimates.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43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Sampling Design 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296400" cy="594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Usually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used with survey-based research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Four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stages are involved: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Identify the sampling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frame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a complete list of population from which sample is to be drawn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Determine the sample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size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time, money, heterogeneous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Select a sampling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procedure-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random-non random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Check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whether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sample is representative of the population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096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106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Sample size-How large is large Enough?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85800"/>
                <a:ext cx="9144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No rule of thumb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It varies from study to study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However, a sample size of 300-400 is adequate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" pitchFamily="34" charset="0"/>
                    <a:cs typeface="Arial" pitchFamily="34" charset="0"/>
                  </a:rPr>
                  <a:t>Choice of sample size is determined </a:t>
                </a:r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by:</a:t>
                </a:r>
                <a:endParaRPr lang="en-US" sz="18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1- The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confidence you need to have in your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data- more confidence require more data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2- The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margin of error that you can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tolerate- it differs from study to study and depends on nature of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analyses you are going to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undertake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Misperception: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The reliability of estimates is not directly proportional to sample size.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Precision increases at a rate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It means to double the precision, we have to quadruple the sample size. 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However, cost increases proportionally with the sample size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85800"/>
                <a:ext cx="9144000" cy="6324600"/>
              </a:xfrm>
              <a:blipFill rotWithShape="1">
                <a:blip r:embed="rId3" cstate="print"/>
                <a:stretch>
                  <a:fillRect l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7603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simple formula to compute sample size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90600"/>
                <a:ext cx="9067800" cy="5715000"/>
              </a:xfrm>
            </p:spPr>
            <p:txBody>
              <a:bodyPr>
                <a:normAutofit fontScale="40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000" b="0" i="1" smtClean="0">
                          <a:latin typeface="Cambria Math"/>
                        </a:rPr>
                        <m:t>𝑁</m:t>
                      </m:r>
                      <m:r>
                        <a:rPr lang="en-US" sz="5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5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5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5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en-US" sz="5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𝑃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)(1−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𝑃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5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5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en-US" sz="5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5000" dirty="0" smtClean="0"/>
              </a:p>
              <a:p>
                <a:pPr marL="0" indent="0">
                  <a:lnSpc>
                    <a:spcPct val="170000"/>
                  </a:lnSpc>
                  <a:buNone/>
                </a:pPr>
                <a:endParaRPr lang="en-US" sz="26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7400" dirty="0" smtClean="0">
                    <a:latin typeface="Arial" pitchFamily="34" charset="0"/>
                    <a:cs typeface="Arial" pitchFamily="34" charset="0"/>
                  </a:rPr>
                  <a:t>WHERE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N is sample size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b="1" i="1" dirty="0" smtClean="0">
                    <a:latin typeface="Arial" pitchFamily="34" charset="0"/>
                    <a:cs typeface="Arial" pitchFamily="34" charset="0"/>
                  </a:rPr>
                  <a:t>Z</a:t>
                </a: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 value corresponding  to a given confidence level- 1.96 for a confidence level of 95% -value commonly used.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b="1" i="1" dirty="0" smtClean="0">
                    <a:latin typeface="Arial" pitchFamily="34" charset="0"/>
                    <a:cs typeface="Arial" pitchFamily="34" charset="0"/>
                  </a:rPr>
                  <a:t>P</a:t>
                </a: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 is the percentage of primary indicator expressed as a decimal.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b="1" i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 is the standard error expressed as a decimal (0.05 or 0.10 in general)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90600"/>
                <a:ext cx="9067800" cy="5715000"/>
              </a:xfrm>
              <a:blipFill rotWithShape="1">
                <a:blip r:embed="rId3" cstate="print"/>
                <a:stretch>
                  <a:fillRect l="-1546" r="-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4014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6397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Different sampling procedures/techniques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220200" cy="5334000"/>
          </a:xfrm>
        </p:spPr>
        <p:txBody>
          <a:bodyPr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sz="2000" b="1" dirty="0" smtClean="0"/>
              <a:t>Probability sampling</a:t>
            </a:r>
            <a:r>
              <a:rPr lang="en-US" sz="2000" dirty="0" smtClean="0"/>
              <a:t>: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dirty="0" smtClean="0"/>
              <a:t>Any method of </a:t>
            </a:r>
            <a:r>
              <a:rPr lang="en-US" sz="2000" smtClean="0"/>
              <a:t>sample based </a:t>
            </a:r>
            <a:r>
              <a:rPr lang="en-US" sz="2000" dirty="0" smtClean="0"/>
              <a:t>on the theory of probability at any stage of the procedure. 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b="1" dirty="0" smtClean="0"/>
              <a:t>Non probability Sampling</a:t>
            </a:r>
            <a:r>
              <a:rPr lang="en-US" sz="2000" dirty="0" smtClean="0"/>
              <a:t>: 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dirty="0" smtClean="0"/>
              <a:t>That is totally based on the discretion of the researcher under some circumstances. </a:t>
            </a:r>
          </a:p>
          <a:p>
            <a:pPr marL="0" indent="0">
              <a:lnSpc>
                <a:spcPct val="25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9096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Probability sampling-the types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Random Sampling or Simple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Random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Sampling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When each and every unit of the population has equal probability of being included in the sample </a:t>
            </a:r>
            <a:r>
              <a:rPr lang="en-US" sz="22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a lottery system. 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When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to use Simple random sample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Have an accurate and easily accessible sampling frame that lists the entire population,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preferably stored on a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computer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Not suitable for face-to-face data collection methods if the population covers a large geographical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area.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dirty="0" smtClean="0"/>
              <a:t>    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136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2- Stratified Random Sampling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9067800" cy="60960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is a form of random sampling in which units are divided into groups or categories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(homogenous)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that are mutually exclusive. These groups are called strata.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Within each stratum simple or systematic random is selected.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Grouping by age, sex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a- it provides more accurate impression of the population.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it is an improvement over random sampling when the population is more heterogeneous.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a- if not properly designed, overlapping,  the accuracy of the results decreases.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97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781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3- Systematic sampling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form of random sampling involving a system which means there is gap, interval or no sampling between each selected units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When to use systematic sampling 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is used when the population that we want to study is connected to an identified site, e.g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patients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attending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clinic.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Houses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are ordered along a road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Customers who walk one by one through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entrance</a:t>
            </a:r>
            <a:endParaRPr lang="en-U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Advantages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Sufficiently random to obtain reliable estimates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facilitates the selection of sampling units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Disadvantages: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is not fully random because after the first step each unit is selected with a fixed interval.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could be problematic if particular characteristics arise. For example every 10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house in the sector may be corner house.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19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4- Cluster/area Sampling 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067800" cy="6172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Clusters are formed by breaking 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down the area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to be surveyed into smaller areas.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Then a few of smaller areas are selected randomly.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Then units/respondents are selected randomly or systematically.</a:t>
            </a: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When to use:</a:t>
            </a:r>
          </a:p>
          <a:p>
            <a:pPr marL="0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It is used when the population is widely dispersed across the regions. For example universities, villages. </a:t>
            </a:r>
          </a:p>
          <a:p>
            <a:pPr marL="0" indent="0">
              <a:buNone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Advantages: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When no suitable sampling framework, this is the suitable method.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Time and money is saved to avoid travelling.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Do not need a complete frame of the population, need a complete list of clusters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Cluster may contain similar units.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Stratum is homogeneous, cluster should be as heterogeneous as possible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38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Non-Probability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is a process in which the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personal judgment determines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rather the statistical procedure which unit is to be selected. It is also called non. Random sampling.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Quota Sampling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In this techniques interviewer is asked to select a person with certain characteristics.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purpose is to make sample more representative of the population: for example age group.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Advantages: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it is the only method if the field work is to be completed quickly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 alternative when there is no suitable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random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framework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Lower cost as the survey is carried rapidly.</a:t>
            </a:r>
          </a:p>
          <a:p>
            <a:pPr marL="0" indent="0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Sampling error can not be estimated as it is not a random sampling.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Identifying the unit is difficult. For example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age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can be judged by only observance. </a:t>
            </a:r>
          </a:p>
        </p:txBody>
      </p:sp>
    </p:spTree>
    <p:extLst>
      <p:ext uri="{BB962C8B-B14F-4D97-AF65-F5344CB8AC3E}">
        <p14:creationId xmlns:p14="http://schemas.microsoft.com/office/powerpoint/2010/main" xmlns="" val="147907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3- </a:t>
            </a:r>
            <a:r>
              <a:rPr lang="en-US" b="1" dirty="0"/>
              <a:t>Snow ball sampling</a:t>
            </a:r>
            <a:r>
              <a:rPr lang="en-US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Used when the population is hidden, for example sex workers and drug addictor.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First key informants are identified that help in reaching the respondents.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With the help of that respondents further are contacted.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sample increases  as it rolls down.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process continues till the requirement.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41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Which techniques to use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9831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No rule of thumb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Depends on the ground realities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Purpose of the researcher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Resource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Time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Nature of the study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285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tips </a:t>
            </a:r>
          </a:p>
          <a:p>
            <a:r>
              <a:rPr lang="en-US" dirty="0" smtClean="0"/>
              <a:t>Sampling</a:t>
            </a:r>
          </a:p>
          <a:p>
            <a:r>
              <a:rPr lang="en-US" dirty="0" smtClean="0"/>
              <a:t>Sampling techniques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506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Correlation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610600" cy="49831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Correlation:</a:t>
            </a:r>
            <a:r>
              <a:rPr lang="en-US" dirty="0"/>
              <a:t> The degree of </a:t>
            </a:r>
            <a:r>
              <a:rPr lang="en-US" dirty="0" smtClean="0"/>
              <a:t>relationship/association </a:t>
            </a:r>
            <a:r>
              <a:rPr lang="en-US" dirty="0"/>
              <a:t>between the variables under consideration is measure through the correlation analysis. 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measure of correlation </a:t>
            </a:r>
            <a:r>
              <a:rPr lang="en-US" dirty="0"/>
              <a:t>called the correlation </a:t>
            </a:r>
            <a:r>
              <a:rPr lang="en-US" dirty="0" smtClean="0"/>
              <a:t>coefficient.</a:t>
            </a:r>
          </a:p>
          <a:p>
            <a:pPr marL="0" indent="0">
              <a:buNone/>
            </a:pPr>
            <a:r>
              <a:rPr lang="en-US" dirty="0" smtClean="0"/>
              <a:t>1- It can be positive as well as negative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2-  it  ranges </a:t>
            </a:r>
            <a:r>
              <a:rPr lang="en-US" dirty="0"/>
              <a:t>from correlation ( -1  ≤  r ≤  +1)</a:t>
            </a:r>
          </a:p>
          <a:p>
            <a:pPr marL="0" indent="0">
              <a:buNone/>
            </a:pPr>
            <a:r>
              <a:rPr lang="en-US" dirty="0" smtClean="0"/>
              <a:t>3- </a:t>
            </a:r>
            <a:r>
              <a:rPr lang="en-US" dirty="0"/>
              <a:t>It is symmetrical in nature; that is, the coefficient of correlation between X and Y(</a:t>
            </a:r>
            <a:r>
              <a:rPr lang="en-US" dirty="0" err="1"/>
              <a:t>rXY</a:t>
            </a:r>
            <a:r>
              <a:rPr lang="en-US" dirty="0"/>
              <a:t>) is the same as that between Y and X(</a:t>
            </a:r>
            <a:r>
              <a:rPr lang="en-US" dirty="0" err="1"/>
              <a:t>rYX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 smtClean="0"/>
              <a:t>4-  It </a:t>
            </a:r>
            <a:r>
              <a:rPr lang="en-US" dirty="0"/>
              <a:t>is independent of the origin and scale; that is, if we define X*i = </a:t>
            </a:r>
            <a:r>
              <a:rPr lang="en-US" dirty="0" err="1"/>
              <a:t>aXi</a:t>
            </a:r>
            <a:r>
              <a:rPr lang="en-US" dirty="0"/>
              <a:t> + C and Y*i = </a:t>
            </a:r>
            <a:r>
              <a:rPr lang="en-US" dirty="0" err="1"/>
              <a:t>bYi</a:t>
            </a:r>
            <a:r>
              <a:rPr lang="en-US" dirty="0"/>
              <a:t> + d, where a &gt; 0, b &gt; 0, and c and d are constants. Then r between X* and Y* is the same as that between the original variables X and 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864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Causation versus correlating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219201"/>
            <a:ext cx="4040188" cy="457200"/>
          </a:xfrm>
        </p:spPr>
        <p:txBody>
          <a:bodyPr/>
          <a:lstStyle/>
          <a:p>
            <a:pPr algn="ctr"/>
            <a:r>
              <a:rPr lang="en-US" dirty="0" smtClean="0"/>
              <a:t>Causation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Cause and effect</a:t>
            </a:r>
          </a:p>
          <a:p>
            <a:r>
              <a:rPr lang="en-US" dirty="0" err="1" smtClean="0"/>
              <a:t>ASymmetric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Y=f(x) is not equal to x=f(y)</a:t>
            </a:r>
          </a:p>
          <a:p>
            <a:r>
              <a:rPr lang="en-US" dirty="0" smtClean="0"/>
              <a:t>Dependent random and independent non-random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1219199"/>
            <a:ext cx="4041775" cy="457201"/>
          </a:xfrm>
        </p:spPr>
        <p:txBody>
          <a:bodyPr/>
          <a:lstStyle/>
          <a:p>
            <a:pPr algn="ctr"/>
            <a:r>
              <a:rPr lang="en-US" dirty="0" smtClean="0"/>
              <a:t>Correlation 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Linear Association</a:t>
            </a:r>
          </a:p>
          <a:p>
            <a:r>
              <a:rPr lang="en-US" dirty="0" smtClean="0"/>
              <a:t>Symmetric </a:t>
            </a:r>
          </a:p>
          <a:p>
            <a:pPr marL="0" indent="0"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rxy</a:t>
            </a:r>
            <a:r>
              <a:rPr lang="en-US" dirty="0" smtClean="0"/>
              <a:t>=</a:t>
            </a:r>
            <a:r>
              <a:rPr lang="en-US" dirty="0" err="1" smtClean="0"/>
              <a:t>ryx</a:t>
            </a:r>
            <a:endParaRPr lang="en-US" dirty="0" smtClean="0"/>
          </a:p>
          <a:p>
            <a:r>
              <a:rPr lang="en-US" dirty="0" smtClean="0"/>
              <a:t>Both variables are random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35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Notation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Dependent variable              Independent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Explained variable                                                           Explanatory </a:t>
            </a:r>
            <a:r>
              <a:rPr lang="en-US" sz="1800" dirty="0"/>
              <a:t>variable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Predictand</a:t>
            </a:r>
            <a:r>
              <a:rPr lang="en-US" sz="1800" dirty="0" smtClean="0"/>
              <a:t>                                                                                 Predictor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Regressand</a:t>
            </a:r>
            <a:r>
              <a:rPr lang="en-US" sz="1800" dirty="0" smtClean="0"/>
              <a:t>                                                                                 </a:t>
            </a:r>
            <a:r>
              <a:rPr lang="en-US" sz="1800" dirty="0" err="1" smtClean="0"/>
              <a:t>Regressor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Response                                                                                      Stimulus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Endogenous                                                                               Exogenous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Outcome                                                                                     Covariate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Controlled variable                                                              Control variable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LHS                                                                                                  RHS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715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4101</TotalTime>
  <Words>1438</Words>
  <Application>Microsoft Office PowerPoint</Application>
  <PresentationFormat>On-screen Show (4:3)</PresentationFormat>
  <Paragraphs>165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Lecture 4</vt:lpstr>
      <vt:lpstr>Guidelines for Interview- some tips</vt:lpstr>
      <vt:lpstr>Guidelines for Interview- some tips……</vt:lpstr>
      <vt:lpstr>SAMPLING-SOME BASIC TERMINOLOGY</vt:lpstr>
      <vt:lpstr>Terminology…</vt:lpstr>
      <vt:lpstr>Why sampling/ the rationale </vt:lpstr>
      <vt:lpstr>Sampling Design  </vt:lpstr>
      <vt:lpstr>Sample size-How large is large Enough? </vt:lpstr>
      <vt:lpstr>A simple formula to compute sample size</vt:lpstr>
      <vt:lpstr>Different sampling procedures/techniques</vt:lpstr>
      <vt:lpstr>Probability sampling-the types</vt:lpstr>
      <vt:lpstr>2- Stratified Random Sampling</vt:lpstr>
      <vt:lpstr>Slide 13</vt:lpstr>
      <vt:lpstr>3- Systematic sampling </vt:lpstr>
      <vt:lpstr>4- Cluster/area Sampling  </vt:lpstr>
      <vt:lpstr>Non-Probability Sampling</vt:lpstr>
      <vt:lpstr>3- Snow ball sampling:</vt:lpstr>
      <vt:lpstr>Which techniques to use</vt:lpstr>
      <vt:lpstr>Summary </vt:lpstr>
      <vt:lpstr>Correlation </vt:lpstr>
      <vt:lpstr>Causation versus correlating </vt:lpstr>
      <vt:lpstr>Notation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768</cp:revision>
  <dcterms:created xsi:type="dcterms:W3CDTF">2006-08-16T00:00:00Z</dcterms:created>
  <dcterms:modified xsi:type="dcterms:W3CDTF">2013-03-07T07:28:05Z</dcterms:modified>
</cp:coreProperties>
</file>