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410" r:id="rId2"/>
    <p:sldId id="334" r:id="rId3"/>
    <p:sldId id="443" r:id="rId4"/>
    <p:sldId id="453" r:id="rId5"/>
    <p:sldId id="444" r:id="rId6"/>
    <p:sldId id="445" r:id="rId7"/>
    <p:sldId id="454" r:id="rId8"/>
    <p:sldId id="455" r:id="rId9"/>
    <p:sldId id="456" r:id="rId10"/>
    <p:sldId id="45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Y" initials="S" lastIdx="51" clrIdx="0"/>
  <p:cmAuthor id="1" name="MyUserName" initials="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9926" autoAdjust="0"/>
    <p:restoredTop sz="86387" autoAdjust="0"/>
  </p:normalViewPr>
  <p:slideViewPr>
    <p:cSldViewPr>
      <p:cViewPr>
        <p:scale>
          <a:sx n="50" d="100"/>
          <a:sy n="50" d="100"/>
        </p:scale>
        <p:origin x="-954" y="-3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A9749A-8968-4624-B44F-F45B09F43945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FEDE4DA-16D5-49F0-9177-278901D5A06C}">
      <dgm:prSet/>
      <dgm:spPr/>
      <dgm:t>
        <a:bodyPr/>
        <a:lstStyle/>
        <a:p>
          <a:pPr rtl="0"/>
          <a:r>
            <a:rPr lang="en-US" dirty="0" smtClean="0"/>
            <a:t>THANK YOU</a:t>
          </a:r>
          <a:endParaRPr lang="en-US" dirty="0"/>
        </a:p>
      </dgm:t>
    </dgm:pt>
    <dgm:pt modelId="{27BCC110-E694-4997-A934-2A0FF0DF4343}" type="parTrans" cxnId="{F4CBAB45-AAD1-431D-9196-E63377DCA375}">
      <dgm:prSet/>
      <dgm:spPr/>
      <dgm:t>
        <a:bodyPr/>
        <a:lstStyle/>
        <a:p>
          <a:endParaRPr lang="en-US"/>
        </a:p>
      </dgm:t>
    </dgm:pt>
    <dgm:pt modelId="{392C3386-BA9A-4F4D-86CB-827E366694F9}" type="sibTrans" cxnId="{F4CBAB45-AAD1-431D-9196-E63377DCA375}">
      <dgm:prSet/>
      <dgm:spPr/>
      <dgm:t>
        <a:bodyPr/>
        <a:lstStyle/>
        <a:p>
          <a:endParaRPr lang="en-US"/>
        </a:p>
      </dgm:t>
    </dgm:pt>
    <dgm:pt modelId="{F53B2732-5609-468D-B635-F3F6D465C7FE}">
      <dgm:prSet/>
      <dgm:spPr/>
      <dgm:t>
        <a:bodyPr/>
        <a:lstStyle/>
        <a:p>
          <a:pPr rtl="0"/>
          <a:r>
            <a:rPr lang="en-US" smtClean="0"/>
            <a:t>THANK YOU</a:t>
          </a:r>
          <a:endParaRPr lang="en-US"/>
        </a:p>
      </dgm:t>
    </dgm:pt>
    <dgm:pt modelId="{20C3C675-8EBC-44B0-A878-BF1751695B5A}" type="parTrans" cxnId="{43EB01BB-1C52-490C-B3D3-A2EBFC148D2E}">
      <dgm:prSet/>
      <dgm:spPr/>
      <dgm:t>
        <a:bodyPr/>
        <a:lstStyle/>
        <a:p>
          <a:endParaRPr lang="en-US"/>
        </a:p>
      </dgm:t>
    </dgm:pt>
    <dgm:pt modelId="{E567D3D5-88D3-4352-B6C9-9476BEABE511}" type="sibTrans" cxnId="{43EB01BB-1C52-490C-B3D3-A2EBFC148D2E}">
      <dgm:prSet/>
      <dgm:spPr/>
      <dgm:t>
        <a:bodyPr/>
        <a:lstStyle/>
        <a:p>
          <a:endParaRPr lang="en-US"/>
        </a:p>
      </dgm:t>
    </dgm:pt>
    <dgm:pt modelId="{CB182C02-8A69-4395-8361-6D70F5CA1DF4}" type="pres">
      <dgm:prSet presAssocID="{5EA9749A-8968-4624-B44F-F45B09F4394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A6C1EF5-6417-433D-8E4A-A882578C3235}" type="pres">
      <dgm:prSet presAssocID="{5FEDE4DA-16D5-49F0-9177-278901D5A06C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478DA1-1AD0-47AA-B956-E2FC202AAAB8}" type="pres">
      <dgm:prSet presAssocID="{392C3386-BA9A-4F4D-86CB-827E366694F9}" presName="sibTrans" presStyleLbl="sibTrans2D1" presStyleIdx="0" presStyleCnt="2"/>
      <dgm:spPr/>
      <dgm:t>
        <a:bodyPr/>
        <a:lstStyle/>
        <a:p>
          <a:endParaRPr lang="en-US"/>
        </a:p>
      </dgm:t>
    </dgm:pt>
    <dgm:pt modelId="{93872B0A-2FE8-4C6E-9556-56CE4DA2C499}" type="pres">
      <dgm:prSet presAssocID="{392C3386-BA9A-4F4D-86CB-827E366694F9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469758F7-9902-4461-81B0-05FA6B075C5D}" type="pres">
      <dgm:prSet presAssocID="{F53B2732-5609-468D-B635-F3F6D465C7FE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59C4BE-6D07-49F9-BB1B-A13DE61B57B1}" type="pres">
      <dgm:prSet presAssocID="{E567D3D5-88D3-4352-B6C9-9476BEABE511}" presName="sibTrans" presStyleLbl="sibTrans2D1" presStyleIdx="1" presStyleCnt="2"/>
      <dgm:spPr/>
      <dgm:t>
        <a:bodyPr/>
        <a:lstStyle/>
        <a:p>
          <a:endParaRPr lang="en-US"/>
        </a:p>
      </dgm:t>
    </dgm:pt>
    <dgm:pt modelId="{05AB2D1A-BFC1-4BF1-AD0A-91286B7F6FD0}" type="pres">
      <dgm:prSet presAssocID="{E567D3D5-88D3-4352-B6C9-9476BEABE511}" presName="connectorText" presStyleLbl="sibTrans2D1" presStyleIdx="1" presStyleCnt="2"/>
      <dgm:spPr/>
      <dgm:t>
        <a:bodyPr/>
        <a:lstStyle/>
        <a:p>
          <a:endParaRPr lang="en-US"/>
        </a:p>
      </dgm:t>
    </dgm:pt>
  </dgm:ptLst>
  <dgm:cxnLst>
    <dgm:cxn modelId="{F4CBAB45-AAD1-431D-9196-E63377DCA375}" srcId="{5EA9749A-8968-4624-B44F-F45B09F43945}" destId="{5FEDE4DA-16D5-49F0-9177-278901D5A06C}" srcOrd="0" destOrd="0" parTransId="{27BCC110-E694-4997-A934-2A0FF0DF4343}" sibTransId="{392C3386-BA9A-4F4D-86CB-827E366694F9}"/>
    <dgm:cxn modelId="{E6628665-CAFA-49C0-BA36-8E3CD5DDA3CC}" type="presOf" srcId="{E567D3D5-88D3-4352-B6C9-9476BEABE511}" destId="{4E59C4BE-6D07-49F9-BB1B-A13DE61B57B1}" srcOrd="0" destOrd="0" presId="urn:microsoft.com/office/officeart/2005/8/layout/cycle2"/>
    <dgm:cxn modelId="{6C52B3A6-BF3E-4AE1-8DE7-DBD5EFEFAEA1}" type="presOf" srcId="{F53B2732-5609-468D-B635-F3F6D465C7FE}" destId="{469758F7-9902-4461-81B0-05FA6B075C5D}" srcOrd="0" destOrd="0" presId="urn:microsoft.com/office/officeart/2005/8/layout/cycle2"/>
    <dgm:cxn modelId="{001D5A22-0196-41E4-9671-83268C59AF32}" type="presOf" srcId="{5FEDE4DA-16D5-49F0-9177-278901D5A06C}" destId="{4A6C1EF5-6417-433D-8E4A-A882578C3235}" srcOrd="0" destOrd="0" presId="urn:microsoft.com/office/officeart/2005/8/layout/cycle2"/>
    <dgm:cxn modelId="{154E56C0-84F0-4B49-A42D-FA04B9527627}" type="presOf" srcId="{392C3386-BA9A-4F4D-86CB-827E366694F9}" destId="{93872B0A-2FE8-4C6E-9556-56CE4DA2C499}" srcOrd="1" destOrd="0" presId="urn:microsoft.com/office/officeart/2005/8/layout/cycle2"/>
    <dgm:cxn modelId="{5FDB0E28-E905-4CD1-94B8-1E36D707F2E1}" type="presOf" srcId="{392C3386-BA9A-4F4D-86CB-827E366694F9}" destId="{29478DA1-1AD0-47AA-B956-E2FC202AAAB8}" srcOrd="0" destOrd="0" presId="urn:microsoft.com/office/officeart/2005/8/layout/cycle2"/>
    <dgm:cxn modelId="{B841ABA3-5CF6-4CEA-88F8-640982EB18FF}" type="presOf" srcId="{E567D3D5-88D3-4352-B6C9-9476BEABE511}" destId="{05AB2D1A-BFC1-4BF1-AD0A-91286B7F6FD0}" srcOrd="1" destOrd="0" presId="urn:microsoft.com/office/officeart/2005/8/layout/cycle2"/>
    <dgm:cxn modelId="{43EB01BB-1C52-490C-B3D3-A2EBFC148D2E}" srcId="{5EA9749A-8968-4624-B44F-F45B09F43945}" destId="{F53B2732-5609-468D-B635-F3F6D465C7FE}" srcOrd="1" destOrd="0" parTransId="{20C3C675-8EBC-44B0-A878-BF1751695B5A}" sibTransId="{E567D3D5-88D3-4352-B6C9-9476BEABE511}"/>
    <dgm:cxn modelId="{A79C6484-D45C-49D9-8232-97D8A56E25B4}" type="presOf" srcId="{5EA9749A-8968-4624-B44F-F45B09F43945}" destId="{CB182C02-8A69-4395-8361-6D70F5CA1DF4}" srcOrd="0" destOrd="0" presId="urn:microsoft.com/office/officeart/2005/8/layout/cycle2"/>
    <dgm:cxn modelId="{B80905C6-21BB-42BE-927E-EB54E7101744}" type="presParOf" srcId="{CB182C02-8A69-4395-8361-6D70F5CA1DF4}" destId="{4A6C1EF5-6417-433D-8E4A-A882578C3235}" srcOrd="0" destOrd="0" presId="urn:microsoft.com/office/officeart/2005/8/layout/cycle2"/>
    <dgm:cxn modelId="{A6CDBC07-AE65-4C3E-8272-CDCEF5A69B8A}" type="presParOf" srcId="{CB182C02-8A69-4395-8361-6D70F5CA1DF4}" destId="{29478DA1-1AD0-47AA-B956-E2FC202AAAB8}" srcOrd="1" destOrd="0" presId="urn:microsoft.com/office/officeart/2005/8/layout/cycle2"/>
    <dgm:cxn modelId="{64400973-55FD-4F95-8508-7E4AA8702B66}" type="presParOf" srcId="{29478DA1-1AD0-47AA-B956-E2FC202AAAB8}" destId="{93872B0A-2FE8-4C6E-9556-56CE4DA2C499}" srcOrd="0" destOrd="0" presId="urn:microsoft.com/office/officeart/2005/8/layout/cycle2"/>
    <dgm:cxn modelId="{3AA075E4-86A3-49E4-B270-65E4C95AEA19}" type="presParOf" srcId="{CB182C02-8A69-4395-8361-6D70F5CA1DF4}" destId="{469758F7-9902-4461-81B0-05FA6B075C5D}" srcOrd="2" destOrd="0" presId="urn:microsoft.com/office/officeart/2005/8/layout/cycle2"/>
    <dgm:cxn modelId="{8E5471D2-F1D7-4F46-91F5-5332C8906C28}" type="presParOf" srcId="{CB182C02-8A69-4395-8361-6D70F5CA1DF4}" destId="{4E59C4BE-6D07-49F9-BB1B-A13DE61B57B1}" srcOrd="3" destOrd="0" presId="urn:microsoft.com/office/officeart/2005/8/layout/cycle2"/>
    <dgm:cxn modelId="{62F3AAD9-F6E2-491B-BE7E-80AB297F4CB0}" type="presParOf" srcId="{4E59C4BE-6D07-49F9-BB1B-A13DE61B57B1}" destId="{05AB2D1A-BFC1-4BF1-AD0A-91286B7F6FD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6C1EF5-6417-433D-8E4A-A882578C3235}">
      <dsp:nvSpPr>
        <dsp:cNvPr id="0" name=""/>
        <dsp:cNvSpPr/>
      </dsp:nvSpPr>
      <dsp:spPr>
        <a:xfrm>
          <a:off x="2038" y="619472"/>
          <a:ext cx="3287017" cy="32870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lvl="0" algn="ctr" defTabSz="2622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900" kern="1200" dirty="0" smtClean="0"/>
            <a:t>THANK YOU</a:t>
          </a:r>
          <a:endParaRPr lang="en-US" sz="5900" kern="1200" dirty="0"/>
        </a:p>
      </dsp:txBody>
      <dsp:txXfrm>
        <a:off x="483410" y="1100844"/>
        <a:ext cx="2324273" cy="2324273"/>
      </dsp:txXfrm>
    </dsp:sp>
    <dsp:sp modelId="{29478DA1-1AD0-47AA-B956-E2FC202AAAB8}">
      <dsp:nvSpPr>
        <dsp:cNvPr id="0" name=""/>
        <dsp:cNvSpPr/>
      </dsp:nvSpPr>
      <dsp:spPr>
        <a:xfrm>
          <a:off x="3032688" y="154962"/>
          <a:ext cx="2048282" cy="11093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700" kern="1200"/>
        </a:p>
      </dsp:txBody>
      <dsp:txXfrm>
        <a:off x="3032688" y="376836"/>
        <a:ext cx="1715472" cy="665620"/>
      </dsp:txXfrm>
    </dsp:sp>
    <dsp:sp modelId="{469758F7-9902-4461-81B0-05FA6B075C5D}">
      <dsp:nvSpPr>
        <dsp:cNvPr id="0" name=""/>
        <dsp:cNvSpPr/>
      </dsp:nvSpPr>
      <dsp:spPr>
        <a:xfrm>
          <a:off x="4940543" y="619472"/>
          <a:ext cx="3287017" cy="32870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lvl="0" algn="ctr" defTabSz="2622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900" kern="1200" smtClean="0"/>
            <a:t>THANK YOU</a:t>
          </a:r>
          <a:endParaRPr lang="en-US" sz="5900" kern="1200"/>
        </a:p>
      </dsp:txBody>
      <dsp:txXfrm>
        <a:off x="5421915" y="1100844"/>
        <a:ext cx="2324273" cy="2324273"/>
      </dsp:txXfrm>
    </dsp:sp>
    <dsp:sp modelId="{4E59C4BE-6D07-49F9-BB1B-A13DE61B57B1}">
      <dsp:nvSpPr>
        <dsp:cNvPr id="0" name=""/>
        <dsp:cNvSpPr/>
      </dsp:nvSpPr>
      <dsp:spPr>
        <a:xfrm rot="10800000">
          <a:off x="3148629" y="3261631"/>
          <a:ext cx="2048282" cy="11093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700" kern="1200"/>
        </a:p>
      </dsp:txBody>
      <dsp:txXfrm rot="10800000">
        <a:off x="3481439" y="3483505"/>
        <a:ext cx="1715472" cy="6656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6FEF8-77DD-4E7D-AE09-F13C52EF85B1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58592-A82D-476E-8783-18AB677BB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373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Lecture 32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610600" cy="5867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Summary of previous lecture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PANEL DATA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SIMULTANEOUS EQUATION MODELS </a:t>
            </a:r>
          </a:p>
        </p:txBody>
      </p:sp>
    </p:spTree>
    <p:extLst>
      <p:ext uri="{BB962C8B-B14F-4D97-AF65-F5344CB8AC3E}">
        <p14:creationId xmlns:p14="http://schemas.microsoft.com/office/powerpoint/2010/main" xmlns="" val="243179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Topics for today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8991600" cy="57912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JARQUE BERA TEST 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F-TEST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PARTIAL CORRELATIONS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 JOURNEY THROUGH THE COURSE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311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>
            <a:noAutofit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Jarque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Berra (JB)test- A test of normality </a:t>
            </a:r>
            <a:br>
              <a:rPr lang="en-US" sz="2800" b="1" dirty="0">
                <a:latin typeface="Arial" pitchFamily="34" charset="0"/>
                <a:cs typeface="Arial" pitchFamily="34" charset="0"/>
              </a:rPr>
            </a:b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91600" cy="6019800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en-US" sz="2800" dirty="0"/>
              <a:t>The JB test of normality is </a:t>
            </a:r>
            <a:r>
              <a:rPr lang="en-US" sz="2800" dirty="0" smtClean="0"/>
              <a:t>an asymptotic</a:t>
            </a:r>
            <a:r>
              <a:rPr lang="en-US" sz="2800" dirty="0"/>
              <a:t>, or large-sample, test. </a:t>
            </a:r>
            <a:endParaRPr lang="en-US" sz="2800" dirty="0" smtClean="0"/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2800" dirty="0" smtClean="0"/>
              <a:t>It is </a:t>
            </a:r>
            <a:r>
              <a:rPr lang="en-US" sz="2800" dirty="0"/>
              <a:t>based on the OLS residuals</a:t>
            </a:r>
            <a:r>
              <a:rPr lang="en-US" sz="2800" dirty="0" smtClean="0"/>
              <a:t>.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2800" dirty="0" smtClean="0"/>
              <a:t>This test </a:t>
            </a:r>
            <a:r>
              <a:rPr lang="en-US" sz="2800" dirty="0"/>
              <a:t>ﬁrst computes the </a:t>
            </a:r>
            <a:r>
              <a:rPr lang="en-US" sz="2800" dirty="0" err="1" smtClean="0"/>
              <a:t>Skewness</a:t>
            </a:r>
            <a:r>
              <a:rPr lang="en-US" sz="2800" dirty="0" smtClean="0"/>
              <a:t> and kurtosis measures </a:t>
            </a:r>
            <a:r>
              <a:rPr lang="en-US" sz="2800" dirty="0"/>
              <a:t>of the </a:t>
            </a:r>
            <a:r>
              <a:rPr lang="en-US" sz="2800" dirty="0">
                <a:solidFill>
                  <a:srgbClr val="FF0000"/>
                </a:solidFill>
              </a:rPr>
              <a:t>OLS residuals</a:t>
            </a:r>
            <a:r>
              <a:rPr lang="en-US" sz="2800" dirty="0"/>
              <a:t> and uses the following test </a:t>
            </a:r>
            <a:r>
              <a:rPr lang="en-US" sz="2800" dirty="0" smtClean="0"/>
              <a:t>statistic.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2800" dirty="0" smtClean="0"/>
              <a:t>Where n </a:t>
            </a:r>
            <a:r>
              <a:rPr lang="en-US" sz="2800" dirty="0"/>
              <a:t>= sample size, S = </a:t>
            </a:r>
            <a:r>
              <a:rPr lang="en-US" sz="2800" dirty="0" err="1"/>
              <a:t>skewness</a:t>
            </a:r>
            <a:r>
              <a:rPr lang="en-US" sz="2800" dirty="0"/>
              <a:t> coefﬁcient, and K = kurtosis coefﬁcient.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2800" dirty="0"/>
              <a:t>For a normally distributed variable, </a:t>
            </a:r>
            <a:r>
              <a:rPr lang="en-US" sz="2800" dirty="0" smtClean="0"/>
              <a:t>S= </a:t>
            </a:r>
            <a:r>
              <a:rPr lang="en-US" sz="2800" dirty="0"/>
              <a:t>0 and K = 3. </a:t>
            </a:r>
            <a:endParaRPr lang="en-US" sz="2800" dirty="0" smtClean="0"/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2800" dirty="0" smtClean="0"/>
              <a:t>Therefore</a:t>
            </a:r>
            <a:r>
              <a:rPr lang="en-US" sz="2800" dirty="0"/>
              <a:t>, </a:t>
            </a:r>
            <a:r>
              <a:rPr lang="en-US" sz="2800" dirty="0" smtClean="0"/>
              <a:t>the JB </a:t>
            </a:r>
            <a:r>
              <a:rPr lang="en-US" sz="2800" dirty="0"/>
              <a:t>test of normality is a test of the joint hypothesis that S and K are 0 and </a:t>
            </a:r>
            <a:r>
              <a:rPr lang="en-US" sz="2800" dirty="0" smtClean="0"/>
              <a:t>3,respectively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2800" dirty="0" smtClean="0"/>
              <a:t>Under </a:t>
            </a:r>
            <a:r>
              <a:rPr lang="en-US" sz="2800" dirty="0"/>
              <a:t>the null hypothesis that the residuals are normally </a:t>
            </a:r>
            <a:r>
              <a:rPr lang="en-US" sz="2800" dirty="0" smtClean="0"/>
              <a:t>distributed, </a:t>
            </a:r>
            <a:r>
              <a:rPr lang="en-US" sz="2800" dirty="0" err="1" smtClean="0"/>
              <a:t>Jarque</a:t>
            </a:r>
            <a:r>
              <a:rPr lang="en-US" sz="2800" dirty="0" smtClean="0"/>
              <a:t> </a:t>
            </a:r>
            <a:r>
              <a:rPr lang="en-US" sz="2800" dirty="0"/>
              <a:t>and </a:t>
            </a:r>
            <a:r>
              <a:rPr lang="en-US" sz="2800" dirty="0" err="1"/>
              <a:t>Bera</a:t>
            </a:r>
            <a:r>
              <a:rPr lang="en-US" sz="2800" dirty="0"/>
              <a:t> showed that asymptotically </a:t>
            </a:r>
            <a:r>
              <a:rPr lang="en-US" sz="2800" dirty="0" smtClean="0"/>
              <a:t>the JB statistic follows </a:t>
            </a:r>
            <a:r>
              <a:rPr lang="en-US" sz="2800" dirty="0"/>
              <a:t>the chi-square distribution with 2 </a:t>
            </a:r>
            <a:r>
              <a:rPr lang="en-US" sz="2800" dirty="0" err="1"/>
              <a:t>df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2800" dirty="0" smtClean="0"/>
              <a:t>If the computed </a:t>
            </a:r>
            <a:r>
              <a:rPr lang="en-US" sz="2800" dirty="0"/>
              <a:t>p value of the JB statistic </a:t>
            </a:r>
            <a:r>
              <a:rPr lang="en-US" sz="2800" dirty="0" smtClean="0"/>
              <a:t>is </a:t>
            </a:r>
            <a:r>
              <a:rPr lang="en-US" sz="2800" dirty="0"/>
              <a:t>sufﬁciently </a:t>
            </a:r>
            <a:r>
              <a:rPr lang="en-US" sz="2800" dirty="0" smtClean="0"/>
              <a:t>low, we </a:t>
            </a:r>
            <a:r>
              <a:rPr lang="en-US" sz="2800" dirty="0"/>
              <a:t>reject the hypothesis that the residuals are normally </a:t>
            </a:r>
            <a:r>
              <a:rPr lang="en-US" sz="2800" dirty="0" smtClean="0"/>
              <a:t>distributed</a:t>
            </a:r>
            <a:r>
              <a:rPr lang="en-US" sz="2800" dirty="0"/>
              <a:t> </a:t>
            </a:r>
            <a:r>
              <a:rPr lang="en-US" sz="2800" dirty="0" smtClean="0"/>
              <a:t>and vice versa.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209800"/>
            <a:ext cx="24765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6542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 JB- test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91600" cy="528796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 smtClean="0"/>
              <a:t>Suppose  the value of the JB is 0.7769</a:t>
            </a:r>
            <a:r>
              <a:rPr lang="en-US" sz="2400" dirty="0"/>
              <a:t>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/>
              <a:t>The </a:t>
            </a:r>
            <a:r>
              <a:rPr lang="en-US" sz="2400" dirty="0" smtClean="0"/>
              <a:t>p value </a:t>
            </a:r>
            <a:r>
              <a:rPr lang="en-US" sz="2400" dirty="0"/>
              <a:t>of obtaining such a value from the chi-square </a:t>
            </a:r>
            <a:r>
              <a:rPr lang="en-US" sz="2400" dirty="0" smtClean="0"/>
              <a:t>distribution with </a:t>
            </a:r>
            <a:r>
              <a:rPr lang="en-US" sz="2400" dirty="0"/>
              <a:t>2 </a:t>
            </a:r>
            <a:r>
              <a:rPr lang="en-US" sz="2400" dirty="0" err="1"/>
              <a:t>df</a:t>
            </a:r>
            <a:r>
              <a:rPr lang="en-US" sz="2400" dirty="0"/>
              <a:t> is about 0.68, which is quite high</a:t>
            </a:r>
            <a:r>
              <a:rPr lang="en-US" sz="2400" dirty="0" smtClean="0"/>
              <a:t>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 smtClean="0"/>
              <a:t> </a:t>
            </a:r>
            <a:r>
              <a:rPr lang="en-US" sz="2400" dirty="0"/>
              <a:t>In other words, we may </a:t>
            </a:r>
            <a:r>
              <a:rPr lang="en-US" sz="2400" dirty="0" smtClean="0"/>
              <a:t>not reject the </a:t>
            </a:r>
            <a:r>
              <a:rPr lang="en-US" sz="2400" dirty="0"/>
              <a:t>normality </a:t>
            </a:r>
            <a:r>
              <a:rPr lang="en-US" sz="2400" dirty="0" smtClean="0"/>
              <a:t>assumption.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 smtClean="0"/>
              <a:t>Of </a:t>
            </a:r>
            <a:r>
              <a:rPr lang="en-US" sz="2400" dirty="0"/>
              <a:t>course, bear in </a:t>
            </a:r>
            <a:r>
              <a:rPr lang="en-US" sz="2400" dirty="0" smtClean="0"/>
              <a:t>mind the warning </a:t>
            </a:r>
            <a:r>
              <a:rPr lang="en-US" sz="2400" dirty="0"/>
              <a:t>about the sample size.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53317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en-US" sz="2200" b="1" dirty="0" smtClean="0">
                <a:latin typeface="Arial" pitchFamily="34" charset="0"/>
                <a:cs typeface="Arial" pitchFamily="34" charset="0"/>
              </a:rPr>
              <a:t>F-test-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Testing the Overall Signiﬁcance of a Multiple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Regression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/>
            </a:r>
            <a:br>
              <a:rPr lang="en-US" sz="2200" dirty="0">
                <a:latin typeface="Arial" pitchFamily="34" charset="0"/>
                <a:cs typeface="Arial" pitchFamily="34" charset="0"/>
              </a:rPr>
            </a:b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0"/>
            <a:ext cx="9067800" cy="6477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For certain reasons we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cannot use the usual t test to test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joint hypothesis.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However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this joint hypothesis can be tested by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F-test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which can be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demonstrated as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follows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2740025"/>
            <a:ext cx="6169025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97625" y="3086100"/>
            <a:ext cx="2212975" cy="86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4714875"/>
            <a:ext cx="8229600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5257800"/>
            <a:ext cx="4071937" cy="18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1475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610600" cy="4873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Partial Correlation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76200" y="838200"/>
                <a:ext cx="9144000" cy="6096000"/>
              </a:xfrm>
            </p:spPr>
            <p:txBody>
              <a:bodyPr>
                <a:normAutofit fontScale="70000" lnSpcReduction="20000"/>
              </a:bodyPr>
              <a:lstStyle/>
              <a:p>
                <a:pPr algn="just">
                  <a:lnSpc>
                    <a:spcPct val="170000"/>
                  </a:lnSpc>
                  <a:buFont typeface="Wingdings" pitchFamily="2" charset="2"/>
                  <a:buChar char="Ø"/>
                </a:pP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We know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the coefﬁcient of correlation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  <a:cs typeface="Arial" pitchFamily="34" charset="0"/>
                      </a:rPr>
                      <m:t>𝑟</m:t>
                    </m:r>
                  </m:oMath>
                </a14:m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/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as a measure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of the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degree of linear association between two variables. </a:t>
                </a:r>
                <a:endParaRPr lang="en-US" sz="2800" dirty="0" smtClean="0">
                  <a:latin typeface="Arial" pitchFamily="34" charset="0"/>
                  <a:cs typeface="Arial" pitchFamily="34" charset="0"/>
                </a:endParaRPr>
              </a:p>
              <a:p>
                <a:pPr algn="just">
                  <a:lnSpc>
                    <a:spcPct val="170000"/>
                  </a:lnSpc>
                  <a:buFont typeface="Wingdings" pitchFamily="2" charset="2"/>
                  <a:buChar char="Ø"/>
                </a:pP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For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the three-variable regression model we can compute three correlation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coefﬁcient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  <a:cs typeface="Arial" pitchFamily="34" charset="0"/>
                      </a:rPr>
                      <m:t>𝑟</m:t>
                    </m:r>
                    <m:r>
                      <a:rPr lang="en-US" sz="2800" b="0" i="1" smtClean="0">
                        <a:latin typeface="Cambria Math"/>
                        <a:cs typeface="Arial" pitchFamily="34" charset="0"/>
                      </a:rPr>
                      <m:t>12</m:t>
                    </m:r>
                  </m:oMath>
                </a14:m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(correlation between Y and X2), r13 (correlation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coefﬁcient between Y and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X3), and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  <a:cs typeface="Arial" pitchFamily="34" charset="0"/>
                      </a:rPr>
                      <m:t>𝑟</m:t>
                    </m:r>
                    <m:r>
                      <a:rPr lang="en-US" sz="2800" b="0" i="1" smtClean="0">
                        <a:latin typeface="Cambria Math"/>
                        <a:cs typeface="Arial" pitchFamily="34" charset="0"/>
                      </a:rPr>
                      <m:t>23 </m:t>
                    </m:r>
                  </m:oMath>
                </a14:m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(correlation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coefﬁcient between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X2 and X3.</a:t>
                </a:r>
              </a:p>
              <a:p>
                <a:pPr algn="just">
                  <a:lnSpc>
                    <a:spcPct val="170000"/>
                  </a:lnSpc>
                  <a:buFont typeface="Wingdings" pitchFamily="2" charset="2"/>
                  <a:buChar char="Ø"/>
                </a:pP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The subscript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1 represent Y for notational convenience. These correlation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coefﬁcients are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called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gross or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simple correlation coefﬁcients, or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correlation coefﬁcients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of zero order. </a:t>
                </a:r>
                <a:endParaRPr lang="en-US" sz="2800" dirty="0" smtClean="0">
                  <a:latin typeface="Arial" pitchFamily="34" charset="0"/>
                  <a:cs typeface="Arial" pitchFamily="34" charset="0"/>
                </a:endParaRPr>
              </a:p>
              <a:p>
                <a:pPr algn="just">
                  <a:lnSpc>
                    <a:spcPct val="170000"/>
                  </a:lnSpc>
                  <a:buFont typeface="Wingdings" pitchFamily="2" charset="2"/>
                  <a:buChar char="Ø"/>
                </a:pP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In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general,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r12 is not likely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to reﬂect the true degree of association between Y and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X in </a:t>
                </a:r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the </a:t>
                </a: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presence of X.</a:t>
                </a:r>
              </a:p>
              <a:p>
                <a:pPr algn="just">
                  <a:lnSpc>
                    <a:spcPct val="170000"/>
                  </a:lnSpc>
                  <a:buFont typeface="Wingdings" pitchFamily="2" charset="2"/>
                  <a:buChar char="Ø"/>
                </a:pPr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Therefore we use the partial correlation coefficients.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76200" y="838200"/>
                <a:ext cx="9144000" cy="6096000"/>
              </a:xfrm>
              <a:blipFill rotWithShape="1">
                <a:blip r:embed="rId3"/>
                <a:stretch>
                  <a:fillRect l="-533" r="-6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6476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Partial coefficients…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915400" cy="53641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400"/>
            <a:ext cx="8077200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601" y="2233613"/>
            <a:ext cx="3671888" cy="310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5418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 journey through the course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067800" cy="5791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Quantitative Technique:</a:t>
            </a:r>
          </a:p>
          <a:p>
            <a:pPr marL="2628900" lvl="6" indent="0">
              <a:buNone/>
            </a:pPr>
            <a:r>
              <a:rPr lang="en-US" dirty="0" smtClean="0"/>
              <a:t>How the Quantitative Techniques</a:t>
            </a:r>
          </a:p>
          <a:p>
            <a:pPr marL="2628900" lvl="6" indent="0">
              <a:buNone/>
            </a:pPr>
            <a:r>
              <a:rPr lang="en-US" dirty="0" smtClean="0"/>
              <a:t>Data  </a:t>
            </a:r>
          </a:p>
          <a:p>
            <a:pPr marL="2628900" lvl="6" indent="0">
              <a:buNone/>
            </a:pPr>
            <a:r>
              <a:rPr lang="en-US" dirty="0" smtClean="0"/>
              <a:t>Sampling</a:t>
            </a:r>
          </a:p>
          <a:p>
            <a:pPr marL="2628900" lvl="6" indent="0">
              <a:buNone/>
            </a:pPr>
            <a:r>
              <a:rPr lang="en-US" dirty="0" smtClean="0"/>
              <a:t>Population </a:t>
            </a:r>
          </a:p>
          <a:p>
            <a:pPr marL="2628900" lvl="6" indent="0">
              <a:buNone/>
            </a:pPr>
            <a:r>
              <a:rPr lang="en-US" dirty="0" smtClean="0"/>
              <a:t>Sampling</a:t>
            </a:r>
          </a:p>
          <a:p>
            <a:pPr marL="2628900" lvl="6" indent="0">
              <a:buNone/>
            </a:pPr>
            <a:r>
              <a:rPr lang="en-US" dirty="0" smtClean="0"/>
              <a:t>Probability</a:t>
            </a:r>
          </a:p>
          <a:p>
            <a:pPr marL="2628900" lvl="6" indent="0">
              <a:buNone/>
            </a:pPr>
            <a:r>
              <a:rPr lang="en-US" dirty="0" smtClean="0"/>
              <a:t>Non probability</a:t>
            </a:r>
          </a:p>
          <a:p>
            <a:pPr marL="2628900" lvl="6" indent="0">
              <a:buNone/>
            </a:pPr>
            <a:r>
              <a:rPr lang="en-US" dirty="0" smtClean="0"/>
              <a:t>Derivatives  </a:t>
            </a:r>
          </a:p>
          <a:p>
            <a:pPr marL="400050" lvl="1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Regression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: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2628900" lvl="6" indent="0">
              <a:buNone/>
            </a:pPr>
            <a:r>
              <a:rPr lang="en-US" dirty="0" smtClean="0"/>
              <a:t>Correlation </a:t>
            </a:r>
          </a:p>
          <a:p>
            <a:pPr marL="2628900" lvl="6" indent="0">
              <a:buNone/>
            </a:pPr>
            <a:r>
              <a:rPr lang="en-US" dirty="0" smtClean="0"/>
              <a:t>Assumptions</a:t>
            </a:r>
          </a:p>
          <a:p>
            <a:pPr marL="2628900" lvl="6" indent="0">
              <a:buNone/>
            </a:pPr>
            <a:r>
              <a:rPr lang="en-US" dirty="0" smtClean="0"/>
              <a:t>OLS Estimators </a:t>
            </a:r>
          </a:p>
          <a:p>
            <a:pPr marL="2628900" lvl="6" indent="0">
              <a:buNone/>
            </a:pPr>
            <a:r>
              <a:rPr lang="en-US" dirty="0" smtClean="0"/>
              <a:t>BLUE</a:t>
            </a:r>
          </a:p>
          <a:p>
            <a:pPr marL="2628900" lvl="6" indent="0">
              <a:buNone/>
            </a:pPr>
            <a:r>
              <a:rPr lang="en-US" dirty="0" smtClean="0"/>
              <a:t>Coefficient of determination </a:t>
            </a:r>
          </a:p>
          <a:p>
            <a:pPr marL="2628900" lvl="6" indent="0">
              <a:buNone/>
            </a:pPr>
            <a:r>
              <a:rPr lang="en-US" dirty="0" smtClean="0"/>
              <a:t>Problems </a:t>
            </a:r>
          </a:p>
          <a:p>
            <a:pPr marL="2628900" lvl="6" indent="0">
              <a:buNone/>
            </a:pPr>
            <a:r>
              <a:rPr lang="en-US" dirty="0" smtClean="0"/>
              <a:t>Standardize variables </a:t>
            </a:r>
          </a:p>
          <a:p>
            <a:pPr marL="2628900" lvl="6" indent="0">
              <a:buNone/>
            </a:pPr>
            <a:r>
              <a:rPr lang="en-US" dirty="0" err="1" smtClean="0"/>
              <a:t>Eviews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7367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 journey through the course 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686800" cy="5638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Hypothesis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Testing </a:t>
            </a:r>
          </a:p>
          <a:p>
            <a:pPr marL="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Dummy Variables:</a:t>
            </a:r>
          </a:p>
          <a:p>
            <a:pPr marL="3086100" lvl="7" indent="0">
              <a:buNone/>
            </a:pPr>
            <a:r>
              <a:rPr lang="en-US" dirty="0" smtClean="0"/>
              <a:t>ANOVA Models</a:t>
            </a:r>
          </a:p>
          <a:p>
            <a:pPr marL="3086100" lvl="7" indent="0">
              <a:buNone/>
            </a:pPr>
            <a:r>
              <a:rPr lang="en-US" dirty="0" smtClean="0"/>
              <a:t>ANCOVA Models </a:t>
            </a:r>
          </a:p>
          <a:p>
            <a:pPr marL="3086100" lvl="7" indent="0">
              <a:buNone/>
            </a:pPr>
            <a:r>
              <a:rPr lang="en-US" dirty="0" smtClean="0"/>
              <a:t>Dummy Variable Trap</a:t>
            </a:r>
          </a:p>
          <a:p>
            <a:pPr marL="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Qualitative Response Models:</a:t>
            </a:r>
          </a:p>
          <a:p>
            <a:pPr marL="3086100" lvl="7" indent="0">
              <a:buNone/>
            </a:pPr>
            <a:r>
              <a:rPr lang="en-US" dirty="0" smtClean="0"/>
              <a:t>LPM</a:t>
            </a:r>
          </a:p>
          <a:p>
            <a:pPr marL="3086100" lvl="7" indent="0">
              <a:buNone/>
            </a:pPr>
            <a:r>
              <a:rPr lang="en-US" dirty="0" smtClean="0"/>
              <a:t>LOGIT</a:t>
            </a:r>
          </a:p>
          <a:p>
            <a:pPr marL="3086100" lvl="7" indent="0">
              <a:buNone/>
            </a:pPr>
            <a:r>
              <a:rPr lang="en-US" dirty="0" smtClean="0"/>
              <a:t>PROBIT</a:t>
            </a:r>
          </a:p>
          <a:p>
            <a:pPr marL="3086100" lvl="7" indent="0">
              <a:buNone/>
            </a:pPr>
            <a:r>
              <a:rPr lang="en-US" dirty="0" smtClean="0"/>
              <a:t>Ordinal Logit and Probit</a:t>
            </a:r>
          </a:p>
          <a:p>
            <a:pPr marL="3086100" lvl="7" indent="0">
              <a:buNone/>
            </a:pPr>
            <a:r>
              <a:rPr lang="en-US" dirty="0" smtClean="0"/>
              <a:t>Multinomial Logit and Probit </a:t>
            </a:r>
          </a:p>
          <a:p>
            <a:pPr marL="3086100" lvl="7" indent="0">
              <a:buNone/>
            </a:pPr>
            <a:r>
              <a:rPr lang="en-US" dirty="0" smtClean="0"/>
              <a:t>Panel data </a:t>
            </a:r>
          </a:p>
          <a:p>
            <a:pPr marL="3086100" lvl="7" indent="0">
              <a:buNone/>
            </a:pPr>
            <a:r>
              <a:rPr lang="en-US" dirty="0" smtClean="0"/>
              <a:t>Simultaneous equation models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5249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5198687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64749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9171</TotalTime>
  <Words>362</Words>
  <Application>Microsoft Office PowerPoint</Application>
  <PresentationFormat>On-screen Show (4:3)</PresentationFormat>
  <Paragraphs>66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Lecture 32 </vt:lpstr>
      <vt:lpstr>Topics for today </vt:lpstr>
      <vt:lpstr> Jarque Berra (JB)test- A test of normality  </vt:lpstr>
      <vt:lpstr>Example JB- test </vt:lpstr>
      <vt:lpstr>F-test-Testing the Overall Signiﬁcance of a Multiple Regression  </vt:lpstr>
      <vt:lpstr>Partial Correlation </vt:lpstr>
      <vt:lpstr>Partial coefficients…</vt:lpstr>
      <vt:lpstr>A journey through the course </vt:lpstr>
      <vt:lpstr>A journey through the course …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IFFI</dc:creator>
  <cp:lastModifiedBy>vcomsats</cp:lastModifiedBy>
  <cp:revision>1670</cp:revision>
  <dcterms:created xsi:type="dcterms:W3CDTF">2006-08-16T00:00:00Z</dcterms:created>
  <dcterms:modified xsi:type="dcterms:W3CDTF">2013-04-18T13:02:32Z</dcterms:modified>
</cp:coreProperties>
</file>