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10" r:id="rId2"/>
    <p:sldId id="334" r:id="rId3"/>
    <p:sldId id="438" r:id="rId4"/>
    <p:sldId id="418" r:id="rId5"/>
    <p:sldId id="419" r:id="rId6"/>
    <p:sldId id="420" r:id="rId7"/>
    <p:sldId id="421" r:id="rId8"/>
    <p:sldId id="440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43" r:id="rId17"/>
    <p:sldId id="453" r:id="rId18"/>
    <p:sldId id="444" r:id="rId19"/>
    <p:sldId id="445" r:id="rId20"/>
    <p:sldId id="454" r:id="rId21"/>
    <p:sldId id="446" r:id="rId22"/>
    <p:sldId id="44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926" autoAdjust="0"/>
    <p:restoredTop sz="86387" autoAdjust="0"/>
  </p:normalViewPr>
  <p:slideViewPr>
    <p:cSldViewPr>
      <p:cViewPr>
        <p:scale>
          <a:sx n="110" d="100"/>
          <a:sy n="110" d="100"/>
        </p:scale>
        <p:origin x="786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31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10600" cy="5867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PANEL DATA</a:t>
            </a: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PANEL DATA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FEM &amp; REM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839200" cy="6019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3-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Slope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coefﬁcients constant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but the intercept varies over individuals as well as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time.</a:t>
            </a:r>
          </a:p>
          <a:p>
            <a:pPr marL="0" indent="0"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900" dirty="0">
                <a:latin typeface="Arial" pitchFamily="34" charset="0"/>
                <a:cs typeface="Arial" pitchFamily="34" charset="0"/>
              </a:rPr>
              <a:t>To consider this possibility consider the following model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Suppose when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we run this regression, we ﬁnd the company dummies as well as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coefﬁcients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of the X are individually statistically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signiﬁcant.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And interestingly none of the time dummies is significant. 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overall conclusion that emerges is that perhaps there is pronounced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individual company effect but no time effect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other words,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investment functions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for the four companies are the same except for their intercepts.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6713" y="1676400"/>
            <a:ext cx="587057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74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791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4- All Coefﬁcients vary across Individuals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Here we assume that the intercepts and the slope coefﬁcients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different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all individual, or cross-section, units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This is to say that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investment functions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GE, GM, US, and WEST are all different.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easily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extend our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LSDV model to take care of this situation.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the model we have introduce the interactive dummies. The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γ’s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are the differential slope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coefﬁcients.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one or more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γ’s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coefﬁcients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statistically signiﬁcant, it will tell us that one or more slope coefﬁcients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are different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from the base group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all the differential intercept and all the differential slope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coefﬁcients are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statistically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signiﬁcant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then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conclusion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the investment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functions of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General Motors, United States Steel, and Westinghouse are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different from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of General Electric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124200"/>
            <a:ext cx="61912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7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763000" cy="609600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A Caution on the Use of the Fixed Effects, or LSDV, Model.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59436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Although easy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to use, the LSDV model has some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problems.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If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introduce too many dummy variables,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will run up against the degrees of freedom problem.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2- With 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many variables in the model, there is always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possibility of Multicollinearity which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might make precise estimation of one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more parameters difﬁcult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3- We can also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include variables such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sex, color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and ethnicity, which are time invariant too because an individual’s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sex color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or ethnicity does not change over time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Hence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LSDV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approach may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be able to identify the impact of such time-invariant variables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4-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to think carefully about the error term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 as our discussion 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far are based on the assumption that the error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term follows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classical assumptions, namely,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∼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N(0,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σ2).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1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index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refers to cross-sectional observations and t to time series observations,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classical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assumption for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to be modiﬁed. </a:t>
            </a:r>
          </a:p>
        </p:txBody>
      </p:sp>
    </p:spTree>
    <p:extLst>
      <p:ext uri="{BB962C8B-B14F-4D97-AF65-F5344CB8AC3E}">
        <p14:creationId xmlns:p14="http://schemas.microsoft.com/office/powerpoint/2010/main" xmlns="" val="76699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848600" cy="685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There are several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possibilities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0960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1</a:t>
            </a:r>
            <a:r>
              <a:rPr lang="en-US" sz="2600" dirty="0"/>
              <a:t>. We can assume that the error variance is the same for all </a:t>
            </a:r>
            <a:r>
              <a:rPr lang="en-US" sz="2600" dirty="0" smtClean="0"/>
              <a:t>cross section units </a:t>
            </a:r>
            <a:r>
              <a:rPr lang="en-US" sz="2600" dirty="0"/>
              <a:t>or we can assume that the error variance is </a:t>
            </a:r>
            <a:r>
              <a:rPr lang="en-US" sz="2100" i="1" dirty="0" err="1" smtClean="0"/>
              <a:t>Heteroscedastic</a:t>
            </a:r>
            <a:r>
              <a:rPr lang="en-US" sz="2100" i="1" dirty="0" smtClean="0"/>
              <a:t>.</a:t>
            </a:r>
            <a:endParaRPr lang="en-US" sz="2100" i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/>
              <a:t>2. For each individual we can assume that there is no </a:t>
            </a:r>
            <a:r>
              <a:rPr lang="en-US" sz="2600" dirty="0" smtClean="0"/>
              <a:t>autocorrelation over </a:t>
            </a:r>
            <a:r>
              <a:rPr lang="en-US" sz="2600" dirty="0"/>
              <a:t>time</a:t>
            </a:r>
            <a:r>
              <a:rPr lang="en-US" sz="2600" dirty="0" smtClean="0"/>
              <a:t>.  </a:t>
            </a:r>
            <a:r>
              <a:rPr lang="en-US" sz="2600" dirty="0"/>
              <a:t>Thus, for example, we can assume that the error term of </a:t>
            </a:r>
            <a:r>
              <a:rPr lang="en-US" sz="2600" dirty="0" smtClean="0"/>
              <a:t>the investment </a:t>
            </a:r>
            <a:r>
              <a:rPr lang="en-US" sz="2600" dirty="0"/>
              <a:t>function for General Motors is </a:t>
            </a:r>
            <a:r>
              <a:rPr lang="en-US" sz="2600" dirty="0" smtClean="0"/>
              <a:t>non-</a:t>
            </a:r>
            <a:r>
              <a:rPr lang="en-US" sz="2600" dirty="0" err="1" smtClean="0"/>
              <a:t>autocorrelated</a:t>
            </a:r>
            <a:r>
              <a:rPr lang="en-US" sz="2600" dirty="0"/>
              <a:t>. </a:t>
            </a:r>
            <a:endParaRPr lang="en-US" sz="2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 smtClean="0"/>
              <a:t>3- For </a:t>
            </a:r>
            <a:r>
              <a:rPr lang="en-US" sz="2600" dirty="0"/>
              <a:t>a given time, it is possible that the error term for General Motors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/>
              <a:t>is correlated with the error term for, say, U.S. Steel or both U.S. Steel </a:t>
            </a:r>
            <a:r>
              <a:rPr lang="en-US" sz="2600" dirty="0" smtClean="0"/>
              <a:t>and Westinghouse. Or</a:t>
            </a:r>
            <a:r>
              <a:rPr lang="en-US" sz="2600" dirty="0"/>
              <a:t>, we could assume that there is no such correlation.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/>
              <a:t>4. We can think of other permutations and combinations of the </a:t>
            </a:r>
            <a:r>
              <a:rPr lang="en-US" sz="2600" dirty="0" smtClean="0"/>
              <a:t>error term</a:t>
            </a:r>
            <a:r>
              <a:rPr lang="en-US" sz="2600" dirty="0"/>
              <a:t>. </a:t>
            </a:r>
            <a:endParaRPr lang="en-US" sz="2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Allowing for </a:t>
            </a:r>
            <a:r>
              <a:rPr lang="en-US" sz="2600" dirty="0">
                <a:solidFill>
                  <a:srgbClr val="FF0000"/>
                </a:solidFill>
              </a:rPr>
              <a:t>one or more of these </a:t>
            </a:r>
            <a:r>
              <a:rPr lang="en-US" sz="2600" dirty="0" smtClean="0">
                <a:solidFill>
                  <a:srgbClr val="FF0000"/>
                </a:solidFill>
              </a:rPr>
              <a:t>possibilities will </a:t>
            </a:r>
            <a:r>
              <a:rPr lang="en-US" sz="2600" dirty="0">
                <a:solidFill>
                  <a:srgbClr val="FF0000"/>
                </a:solidFill>
              </a:rPr>
              <a:t>make the analysis that much more complicated. </a:t>
            </a:r>
            <a:r>
              <a:rPr lang="en-US" sz="2600" dirty="0" smtClean="0">
                <a:solidFill>
                  <a:srgbClr val="FF0000"/>
                </a:solidFill>
              </a:rPr>
              <a:t> The problems </a:t>
            </a:r>
            <a:r>
              <a:rPr lang="en-US" sz="2600" dirty="0">
                <a:solidFill>
                  <a:srgbClr val="FF0000"/>
                </a:solidFill>
              </a:rPr>
              <a:t>may be </a:t>
            </a:r>
            <a:r>
              <a:rPr lang="en-US" sz="2600" dirty="0" smtClean="0">
                <a:solidFill>
                  <a:srgbClr val="FF0000"/>
                </a:solidFill>
              </a:rPr>
              <a:t>alleviated- REM</a:t>
            </a:r>
          </a:p>
        </p:txBody>
      </p:sp>
    </p:spTree>
    <p:extLst>
      <p:ext uri="{BB962C8B-B14F-4D97-AF65-F5344CB8AC3E}">
        <p14:creationId xmlns:p14="http://schemas.microsoft.com/office/powerpoint/2010/main" xmlns="" val="40714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 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Estimation of panel data regression models</a:t>
            </a:r>
            <a:br>
              <a:rPr lang="en-US" sz="2700" b="1" dirty="0" smtClean="0">
                <a:latin typeface="Arial" pitchFamily="34" charset="0"/>
                <a:cs typeface="Arial" pitchFamily="34" charset="0"/>
              </a:rPr>
            </a:b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The Random Effects Model (REM)</a:t>
            </a:r>
            <a:endParaRPr lang="en-US" sz="2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5867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Although straightforward to apply, ﬁxed effects, or LSDV, modeling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expensive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terms of degrees of freedom if we have several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cross-sectional units.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If the dummy variables do in fact represent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lack of knowledge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about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(true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model, why not express this ignorance through the disturbance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term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uit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precisely the approach suggested by the proponents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 called error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components model (ECM) 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Random effects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 (REM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75" y="5829300"/>
            <a:ext cx="301942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2318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60198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Instead of treating β1i as ﬁxed, we assume that it is a random variable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with a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mean value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 And the intercept value for an individual company can be expressed as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a random error term with a mean value of zero and variance of σ2ε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This mean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the four ﬁrms included in our sample are a drawing from a much larger universe of such companies and that they have a common mean value for the intercept ( = β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individual differences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in the intercept values of each company are reﬂected in the error term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εt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1650" y="2438400"/>
            <a:ext cx="3060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08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6781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composite error term wit, consists of two components,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which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cross-section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or individual-speciﬁc, error component, and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uit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which is 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combined time series and cross-section error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component.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Notice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carefully the difference between FEM and ECM. In FEM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each cross-sectional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unit has its own (ﬁxed) intercept value, in all N such values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for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 cross-sectional units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REM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on the other hand, the intercept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β1 represents 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mean value of all the (cross-sectional) intercepts and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error component ε represents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(random) deviation of individual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intercept from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this mean value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However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keep in mind that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εi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not directly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observable; it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what is known as an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unobservable, or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latent, variable.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3543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4400"/>
            <a:ext cx="3657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23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FIXED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EFFECTS (LSDV) 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VERSUS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RANDOM EFFECTS MODEL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60198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Which model is better, FEM or ECM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answer to this question hinges around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assumption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makes about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likely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correlation between the individual, or cross-section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speciﬁc, error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component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εi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X regressors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If it is assumed that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εi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X’s are uncorrelated, ECM may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appropriate, whereas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εi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X’s are correlated, FEM may be appropriate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Keeping this fundamental difference in the two approaches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mind, what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more can we say about the choice between FEM and ECM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72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FEM Vs. REM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601980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dirty="0">
                <a:latin typeface="Arial" pitchFamily="34" charset="0"/>
                <a:cs typeface="Arial" pitchFamily="34" charset="0"/>
              </a:rPr>
              <a:t>T (the number of time series data) is large and N (the number cross-sectional units) is small, there is likely to be little difference in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values the </a:t>
            </a:r>
            <a:r>
              <a:rPr lang="en-US" dirty="0">
                <a:latin typeface="Arial" pitchFamily="34" charset="0"/>
                <a:cs typeface="Arial" pitchFamily="34" charset="0"/>
              </a:rPr>
              <a:t>parameters estimated by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FEM and </a:t>
            </a:r>
            <a:r>
              <a:rPr lang="en-US" dirty="0">
                <a:latin typeface="Arial" pitchFamily="34" charset="0"/>
                <a:cs typeface="Arial" pitchFamily="34" charset="0"/>
              </a:rPr>
              <a:t>ECM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Hence </a:t>
            </a:r>
            <a:r>
              <a:rPr lang="en-US" dirty="0">
                <a:latin typeface="Arial" pitchFamily="34" charset="0"/>
                <a:cs typeface="Arial" pitchFamily="34" charset="0"/>
              </a:rPr>
              <a:t>the choice here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based computational </a:t>
            </a:r>
            <a:r>
              <a:rPr lang="en-US" dirty="0">
                <a:latin typeface="Arial" pitchFamily="34" charset="0"/>
                <a:cs typeface="Arial" pitchFamily="34" charset="0"/>
              </a:rPr>
              <a:t>convenience. On this score, FEM may be preferable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When </a:t>
            </a:r>
            <a:r>
              <a:rPr lang="en-US" dirty="0">
                <a:latin typeface="Arial" pitchFamily="34" charset="0"/>
                <a:cs typeface="Arial" pitchFamily="34" charset="0"/>
              </a:rPr>
              <a:t>N is large and T is small, the estimates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obtained </a:t>
            </a:r>
            <a:r>
              <a:rPr lang="en-US" dirty="0">
                <a:latin typeface="Arial" pitchFamily="34" charset="0"/>
                <a:cs typeface="Arial" pitchFamily="34" charset="0"/>
              </a:rPr>
              <a:t>by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two methods </a:t>
            </a:r>
            <a:r>
              <a:rPr lang="en-US" dirty="0">
                <a:latin typeface="Arial" pitchFamily="34" charset="0"/>
                <a:cs typeface="Arial" pitchFamily="34" charset="0"/>
              </a:rPr>
              <a:t>can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differ signiﬁcantly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ct val="170000"/>
              </a:lnSpc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dirty="0">
                <a:latin typeface="Arial" pitchFamily="34" charset="0"/>
                <a:cs typeface="Arial" pitchFamily="34" charset="0"/>
              </a:rPr>
              <a:t>the individual error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component correlated</a:t>
            </a:r>
            <a:r>
              <a:rPr lang="en-US" dirty="0">
                <a:latin typeface="Arial" pitchFamily="34" charset="0"/>
                <a:cs typeface="Arial" pitchFamily="34" charset="0"/>
              </a:rPr>
              <a:t>, then the ECM estimators are biased, whereas those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obtained from </a:t>
            </a:r>
            <a:r>
              <a:rPr lang="en-US" dirty="0">
                <a:latin typeface="Arial" pitchFamily="34" charset="0"/>
                <a:cs typeface="Arial" pitchFamily="34" charset="0"/>
              </a:rPr>
              <a:t>FEM are unbiased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lnSpc>
                <a:spcPct val="170000"/>
              </a:lnSpc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dirty="0">
                <a:latin typeface="Arial" pitchFamily="34" charset="0"/>
                <a:cs typeface="Arial" pitchFamily="34" charset="0"/>
              </a:rPr>
              <a:t>N is large and T is small, and if the assumptions underlying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ECM hold</a:t>
            </a:r>
            <a:r>
              <a:rPr lang="en-US" dirty="0">
                <a:latin typeface="Arial" pitchFamily="34" charset="0"/>
                <a:cs typeface="Arial" pitchFamily="34" charset="0"/>
              </a:rPr>
              <a:t>, ECM estimators are more efﬁcient than FEM estimators.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891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FEM Vs. REM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9436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Is there a formal test that will help us to choose between FEM and ECM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Yes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Hausman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test can serve this job.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The null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hypothesis underlying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Hausman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test is that the FEM and ECM estimators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do not differ substantially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The test statistic developed by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Hausman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has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 asymptotic χ2 distribution.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null hypothesis is rejected,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conclusion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that ECM is not appropriate and that we may be better off using FEM,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 which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case statistical inferences will be conditional on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ε in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sample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Although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 improvement over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cross-section data, panel data do not provide a cure-all for all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 estimation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problems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75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Simultaneous Regression Models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601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By now we were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concerned exclusively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single equation models.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cause-and-effect relationship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if any, in such models therefore ran from the X’s to the 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But in many situations, such a one-way or unidirectional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cause-and-effect relationship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not meaningful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occurs if Y is determined by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X’s,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some of the X’s are, in turn, determined by Y.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short, there is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two way, 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simultaneous, relationship between Y and (some of) the X’s,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makes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distinction between dependent and explanatory variables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dubious value.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simultaneous models there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more than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one equation—one for each of the mutually, or jointly, dependent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endogenous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variables.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7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Simultaneous </a:t>
            </a:r>
            <a:r>
              <a:rPr lang="en-US" sz="2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Regression Models</a:t>
            </a:r>
            <a:r>
              <a:rPr lang="en-US" sz="4000" dirty="0" smtClean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296400" cy="5943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What happens if the parameters of each equation are estimated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applying, say,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method of OLS, disregarding other equations in the system?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crucial assumptions of the method of OLS is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Explanatory 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nonstochastic.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If this conditions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not met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least-squares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estimators are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 only biased but also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inconsistent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That 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as the sample size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increases indeﬁnitely,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stimators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do not converge to their true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value.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47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2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Simultaneous regression model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686800" cy="5867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Now it is not too difﬁcult to see that P and Q are jointly dependent variables.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shift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the demand curve changes both P and Q.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Therefore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regression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Q on P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would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violate an important assumption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classical linear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regression model, namely, the assumption of no correlation between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explanatory variable(s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and the disturbance term.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9500" y="1809750"/>
            <a:ext cx="392430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41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Jarque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Berra (JB)test- A test of normality 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60198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2800" dirty="0"/>
              <a:t>The JB test of normality is </a:t>
            </a:r>
            <a:r>
              <a:rPr lang="en-US" sz="2800" dirty="0" smtClean="0"/>
              <a:t>an asymptotic</a:t>
            </a:r>
            <a:r>
              <a:rPr lang="en-US" sz="2800" dirty="0"/>
              <a:t>, or large-sample, test.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It is </a:t>
            </a:r>
            <a:r>
              <a:rPr lang="en-US" sz="2800" dirty="0"/>
              <a:t>based on the OLS residuals</a:t>
            </a:r>
            <a:r>
              <a:rPr lang="en-US" sz="2800" dirty="0" smtClean="0"/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This test </a:t>
            </a:r>
            <a:r>
              <a:rPr lang="en-US" sz="2800" dirty="0"/>
              <a:t>ﬁrst computes the </a:t>
            </a:r>
            <a:r>
              <a:rPr lang="en-US" sz="2800" dirty="0" err="1" smtClean="0"/>
              <a:t>Skewness</a:t>
            </a:r>
            <a:r>
              <a:rPr lang="en-US" sz="2800" dirty="0" smtClean="0"/>
              <a:t> and kurtosis measures </a:t>
            </a:r>
            <a:r>
              <a:rPr lang="en-US" sz="2800" dirty="0"/>
              <a:t>of the </a:t>
            </a:r>
            <a:r>
              <a:rPr lang="en-US" sz="2800" dirty="0">
                <a:solidFill>
                  <a:srgbClr val="FF0000"/>
                </a:solidFill>
              </a:rPr>
              <a:t>OLS residuals</a:t>
            </a:r>
            <a:r>
              <a:rPr lang="en-US" sz="2800" dirty="0"/>
              <a:t> and uses the following test </a:t>
            </a:r>
            <a:r>
              <a:rPr lang="en-US" sz="2800" dirty="0" smtClean="0"/>
              <a:t>statistic.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Where n </a:t>
            </a:r>
            <a:r>
              <a:rPr lang="en-US" sz="2800" dirty="0"/>
              <a:t>= sample size, S = </a:t>
            </a:r>
            <a:r>
              <a:rPr lang="en-US" sz="2800" dirty="0" err="1"/>
              <a:t>skewness</a:t>
            </a:r>
            <a:r>
              <a:rPr lang="en-US" sz="2800" dirty="0"/>
              <a:t> coefﬁcient, and K = kurtosis coefﬁcient.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/>
              <a:t>For a normally distributed variable, </a:t>
            </a:r>
            <a:r>
              <a:rPr lang="en-US" sz="2800" dirty="0" smtClean="0"/>
              <a:t>S= </a:t>
            </a:r>
            <a:r>
              <a:rPr lang="en-US" sz="2800" dirty="0"/>
              <a:t>0 and K = 3.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Therefore</a:t>
            </a:r>
            <a:r>
              <a:rPr lang="en-US" sz="2800" dirty="0"/>
              <a:t>, </a:t>
            </a:r>
            <a:r>
              <a:rPr lang="en-US" sz="2800" dirty="0" smtClean="0"/>
              <a:t>the JB </a:t>
            </a:r>
            <a:r>
              <a:rPr lang="en-US" sz="2800" dirty="0"/>
              <a:t>test of normality is a test of the joint hypothesis that S and K are 0 and </a:t>
            </a:r>
            <a:r>
              <a:rPr lang="en-US" sz="2800" dirty="0" smtClean="0"/>
              <a:t>3,respectively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Under </a:t>
            </a:r>
            <a:r>
              <a:rPr lang="en-US" sz="2800" dirty="0"/>
              <a:t>the null hypothesis that the residuals are normally </a:t>
            </a:r>
            <a:r>
              <a:rPr lang="en-US" sz="2800" dirty="0" smtClean="0"/>
              <a:t>distributed, </a:t>
            </a:r>
            <a:r>
              <a:rPr lang="en-US" sz="2800" dirty="0" err="1" smtClean="0"/>
              <a:t>Jarque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dirty="0" err="1"/>
              <a:t>Bera</a:t>
            </a:r>
            <a:r>
              <a:rPr lang="en-US" sz="2800" dirty="0"/>
              <a:t> showed that asymptotically </a:t>
            </a:r>
            <a:r>
              <a:rPr lang="en-US" sz="2800" dirty="0" smtClean="0"/>
              <a:t>the JB statistic follows </a:t>
            </a:r>
            <a:r>
              <a:rPr lang="en-US" sz="2800" dirty="0"/>
              <a:t>the chi-square distribution with 2 </a:t>
            </a:r>
            <a:r>
              <a:rPr lang="en-US" sz="2800" dirty="0" err="1"/>
              <a:t>df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If the computed </a:t>
            </a:r>
            <a:r>
              <a:rPr lang="en-US" sz="2800" dirty="0"/>
              <a:t>p value of the JB statistic </a:t>
            </a:r>
            <a:r>
              <a:rPr lang="en-US" sz="2800" dirty="0" smtClean="0"/>
              <a:t>is </a:t>
            </a:r>
            <a:r>
              <a:rPr lang="en-US" sz="2800" dirty="0"/>
              <a:t>sufﬁciently </a:t>
            </a:r>
            <a:r>
              <a:rPr lang="en-US" sz="2800" dirty="0" smtClean="0"/>
              <a:t>low, we </a:t>
            </a:r>
            <a:r>
              <a:rPr lang="en-US" sz="2800" dirty="0"/>
              <a:t>reject the hypothesis that the residuals are normally </a:t>
            </a:r>
            <a:r>
              <a:rPr lang="en-US" sz="2800" dirty="0" smtClean="0"/>
              <a:t>distributed</a:t>
            </a:r>
            <a:r>
              <a:rPr lang="en-US" sz="2800" dirty="0"/>
              <a:t> </a:t>
            </a:r>
            <a:r>
              <a:rPr lang="en-US" sz="2800" dirty="0" smtClean="0"/>
              <a:t>and vice versa.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9800"/>
            <a:ext cx="2476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542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JB- test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287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Suppose  the value of the JB is 0.7769</a:t>
            </a:r>
            <a:r>
              <a:rPr lang="en-US" sz="2400" dirty="0"/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/>
              <a:t>The </a:t>
            </a:r>
            <a:r>
              <a:rPr lang="en-US" sz="2400" dirty="0" smtClean="0"/>
              <a:t>p value </a:t>
            </a:r>
            <a:r>
              <a:rPr lang="en-US" sz="2400" dirty="0"/>
              <a:t>of obtaining such a value from the chi-square </a:t>
            </a:r>
            <a:r>
              <a:rPr lang="en-US" sz="2400" dirty="0" smtClean="0"/>
              <a:t>distribution with </a:t>
            </a:r>
            <a:r>
              <a:rPr lang="en-US" sz="2400" dirty="0"/>
              <a:t>2 </a:t>
            </a:r>
            <a:r>
              <a:rPr lang="en-US" sz="2400" dirty="0" err="1"/>
              <a:t>df</a:t>
            </a:r>
            <a:r>
              <a:rPr lang="en-US" sz="2400" dirty="0"/>
              <a:t> is about 0.68, which is quite high</a:t>
            </a:r>
            <a:r>
              <a:rPr lang="en-US" sz="2400" dirty="0" smtClean="0"/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/>
              <a:t>In other words, we may </a:t>
            </a:r>
            <a:r>
              <a:rPr lang="en-US" sz="2400" dirty="0" smtClean="0"/>
              <a:t>not reject the </a:t>
            </a:r>
            <a:r>
              <a:rPr lang="en-US" sz="2400" dirty="0"/>
              <a:t>normality </a:t>
            </a:r>
            <a:r>
              <a:rPr lang="en-US" sz="2400" dirty="0" smtClean="0"/>
              <a:t>assumption.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Of </a:t>
            </a:r>
            <a:r>
              <a:rPr lang="en-US" sz="2400" dirty="0"/>
              <a:t>course, bear in </a:t>
            </a:r>
            <a:r>
              <a:rPr lang="en-US" sz="2400" dirty="0" smtClean="0"/>
              <a:t>mind the warning </a:t>
            </a:r>
            <a:r>
              <a:rPr lang="en-US" sz="2400" dirty="0"/>
              <a:t>about the sample size.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331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F-test-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Testing the Overall Signiﬁcance of a Multiple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Regression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/>
            </a:r>
            <a:br>
              <a:rPr lang="en-US" sz="2200" dirty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067800" cy="6477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certain reasons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cannot use the usual t test to test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joint hypothesis.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this joint hypothesis can be tested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F-test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which can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demonstrated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follows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740025"/>
            <a:ext cx="61690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7625" y="3086100"/>
            <a:ext cx="2212975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14875"/>
            <a:ext cx="82296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257800"/>
            <a:ext cx="4071937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47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Partial 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76200" y="838200"/>
                <a:ext cx="9144000" cy="6096000"/>
              </a:xfrm>
            </p:spPr>
            <p:txBody>
              <a:bodyPr>
                <a:normAutofit fontScale="70000" lnSpcReduction="20000"/>
              </a:bodyPr>
              <a:lstStyle/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We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know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coefﬁcient of correlation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𝑟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as a measure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degree of linear association between two variables. </a:t>
                </a: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For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three-variable regression model we can compute three correlation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coefﬁcient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12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(correlation between Y and X2), r13 (correlation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coefﬁcient between Y and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X3),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23 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(correlation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coefﬁcient between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X2 and X3.</a:t>
                </a: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The subscript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1 represent Y for notational convenience. These correlation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coefﬁcients are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called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gross or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simple correlation coefﬁcients, or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correlation coefﬁcients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of zero order. </a:t>
                </a: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general,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r12 is not likely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to reﬂect the true degree of association between Y and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 in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presence of X.</a:t>
                </a: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Therefore we use the partial correlation coefficients.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6200" y="838200"/>
                <a:ext cx="9144000" cy="6096000"/>
              </a:xfrm>
              <a:blipFill rotWithShape="1">
                <a:blip r:embed="rId2"/>
                <a:stretch>
                  <a:fillRect l="-533" r="-6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47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Partial coefficients…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53641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772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1" y="2233613"/>
            <a:ext cx="3671888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418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journey through the course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Quantitative Technique:</a:t>
            </a:r>
          </a:p>
          <a:p>
            <a:pPr marL="2628900" lvl="6" indent="0">
              <a:buNone/>
            </a:pPr>
            <a:r>
              <a:rPr lang="en-US" dirty="0" smtClean="0"/>
              <a:t>Sampling</a:t>
            </a:r>
          </a:p>
          <a:p>
            <a:pPr marL="2628900" lvl="6" indent="0">
              <a:buNone/>
            </a:pPr>
            <a:r>
              <a:rPr lang="en-US" dirty="0" smtClean="0"/>
              <a:t>Population </a:t>
            </a:r>
          </a:p>
          <a:p>
            <a:pPr marL="2628900" lvl="6" indent="0">
              <a:buNone/>
            </a:pPr>
            <a:r>
              <a:rPr lang="en-US" dirty="0" smtClean="0"/>
              <a:t>Sampling</a:t>
            </a:r>
          </a:p>
          <a:p>
            <a:pPr marL="2628900" lvl="6" indent="0">
              <a:buNone/>
            </a:pPr>
            <a:r>
              <a:rPr lang="en-US" dirty="0" smtClean="0"/>
              <a:t>Probability</a:t>
            </a:r>
          </a:p>
          <a:p>
            <a:pPr marL="2628900" lvl="6" indent="0">
              <a:buNone/>
            </a:pPr>
            <a:r>
              <a:rPr lang="en-US" dirty="0" smtClean="0"/>
              <a:t>Non probability</a:t>
            </a:r>
          </a:p>
          <a:p>
            <a:pPr marL="2628900" lvl="6" indent="0">
              <a:buNone/>
            </a:pPr>
            <a:r>
              <a:rPr lang="en-US" dirty="0" smtClean="0"/>
              <a:t>Derivatives  </a:t>
            </a:r>
          </a:p>
          <a:p>
            <a:pPr marL="400050" lvl="1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Regression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628900" lvl="6" indent="0">
              <a:buNone/>
            </a:pPr>
            <a:r>
              <a:rPr lang="en-US" dirty="0" smtClean="0"/>
              <a:t>Assumptions</a:t>
            </a:r>
          </a:p>
          <a:p>
            <a:pPr marL="2628900" lvl="6" indent="0">
              <a:buNone/>
            </a:pPr>
            <a:r>
              <a:rPr lang="en-US" dirty="0" smtClean="0"/>
              <a:t>Estimators </a:t>
            </a:r>
          </a:p>
          <a:p>
            <a:pPr marL="2628900" lvl="6" indent="0">
              <a:buNone/>
            </a:pPr>
            <a:r>
              <a:rPr lang="en-US" dirty="0" smtClean="0"/>
              <a:t>BLUE</a:t>
            </a:r>
          </a:p>
          <a:p>
            <a:pPr marL="2628900" lvl="6" indent="0">
              <a:buNone/>
            </a:pPr>
            <a:r>
              <a:rPr lang="en-US" dirty="0" smtClean="0"/>
              <a:t>Coefficient of determination </a:t>
            </a:r>
          </a:p>
          <a:p>
            <a:pPr marL="2628900" lvl="6" indent="0">
              <a:buNone/>
            </a:pPr>
            <a:r>
              <a:rPr lang="en-US" dirty="0" smtClean="0"/>
              <a:t>Problems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757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journey through the course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Dummy Variables:</a:t>
            </a:r>
          </a:p>
          <a:p>
            <a:pPr marL="3086100" lvl="7" indent="0">
              <a:buNone/>
            </a:pPr>
            <a:r>
              <a:rPr lang="en-US" dirty="0" smtClean="0"/>
              <a:t>ANOVA Models</a:t>
            </a:r>
          </a:p>
          <a:p>
            <a:pPr marL="3086100" lvl="7" indent="0">
              <a:buNone/>
            </a:pPr>
            <a:r>
              <a:rPr lang="en-US" dirty="0" smtClean="0"/>
              <a:t>ANCOVA Models </a:t>
            </a:r>
          </a:p>
          <a:p>
            <a:pPr marL="3086100" lvl="7" indent="0">
              <a:buNone/>
            </a:pPr>
            <a:r>
              <a:rPr lang="en-US" dirty="0" smtClean="0"/>
              <a:t>Dummy Variable Trap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Qualitative Response Models:</a:t>
            </a:r>
          </a:p>
          <a:p>
            <a:pPr marL="3086100" lvl="7" indent="0">
              <a:buNone/>
            </a:pPr>
            <a:r>
              <a:rPr lang="en-US" dirty="0" smtClean="0"/>
              <a:t>LPM</a:t>
            </a:r>
          </a:p>
          <a:p>
            <a:pPr marL="3086100" lvl="7" indent="0">
              <a:buNone/>
            </a:pPr>
            <a:r>
              <a:rPr lang="en-US" dirty="0" smtClean="0"/>
              <a:t>LOGIT</a:t>
            </a:r>
          </a:p>
          <a:p>
            <a:pPr marL="3086100" lvl="7" indent="0">
              <a:buNone/>
            </a:pPr>
            <a:r>
              <a:rPr lang="en-US" dirty="0" smtClean="0"/>
              <a:t>PROBIT</a:t>
            </a:r>
          </a:p>
          <a:p>
            <a:pPr marL="3086100" lvl="7" indent="0">
              <a:buNone/>
            </a:pPr>
            <a:r>
              <a:rPr lang="en-US" dirty="0" smtClean="0"/>
              <a:t>Ordinal Logit and Probit</a:t>
            </a:r>
          </a:p>
          <a:p>
            <a:pPr marL="3086100" lvl="7" indent="0">
              <a:buNone/>
            </a:pPr>
            <a:r>
              <a:rPr lang="en-US" dirty="0" smtClean="0"/>
              <a:t>Multinomial Logit and Probit </a:t>
            </a:r>
          </a:p>
          <a:p>
            <a:pPr marL="3086100" lvl="7" indent="0">
              <a:buNone/>
            </a:pPr>
            <a:endParaRPr lang="en-US" dirty="0"/>
          </a:p>
          <a:p>
            <a:pPr marL="3086100" lvl="7" indent="0">
              <a:buNone/>
            </a:pPr>
            <a:r>
              <a:rPr lang="en-US" dirty="0" smtClean="0"/>
              <a:t>Panel data </a:t>
            </a:r>
          </a:p>
          <a:p>
            <a:pPr marL="3086100" lvl="7" indent="0">
              <a:buNone/>
            </a:pPr>
            <a:r>
              <a:rPr lang="en-US" dirty="0" smtClean="0"/>
              <a:t>Simultaneous equation models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00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9167</TotalTime>
  <Words>1907</Words>
  <Application>Microsoft Office PowerPoint</Application>
  <PresentationFormat>On-screen Show (4:3)</PresentationFormat>
  <Paragraphs>150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31 </vt:lpstr>
      <vt:lpstr>Topics for today </vt:lpstr>
      <vt:lpstr>FEM </vt:lpstr>
      <vt:lpstr>FEM…</vt:lpstr>
      <vt:lpstr>A Caution on the Use of the Fixed Effects, or LSDV, Model. </vt:lpstr>
      <vt:lpstr>There are several possibilities</vt:lpstr>
      <vt:lpstr> Estimation of panel data regression models The Random Effects Model (REM)</vt:lpstr>
      <vt:lpstr>REM</vt:lpstr>
      <vt:lpstr>REM</vt:lpstr>
      <vt:lpstr> FIXED EFFECTS (LSDV) VERSUS RANDOM EFFECTS MODEL </vt:lpstr>
      <vt:lpstr>FEM Vs. REM</vt:lpstr>
      <vt:lpstr>FEM Vs. REM</vt:lpstr>
      <vt:lpstr>Simultaneous Regression Models </vt:lpstr>
      <vt:lpstr>Simultaneous Regression Models </vt:lpstr>
      <vt:lpstr>Simultaneous regression model </vt:lpstr>
      <vt:lpstr> Jarque Berra (JB)test- A test of normality  </vt:lpstr>
      <vt:lpstr>Example JB- test </vt:lpstr>
      <vt:lpstr>F-test-Testing the Overall Signiﬁcance of a Multiple Regression  </vt:lpstr>
      <vt:lpstr>Partial Correlation </vt:lpstr>
      <vt:lpstr>Partial coefficients…</vt:lpstr>
      <vt:lpstr>A journey through the course </vt:lpstr>
      <vt:lpstr>A journey through the course 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vcomsats</cp:lastModifiedBy>
  <cp:revision>1666</cp:revision>
  <dcterms:created xsi:type="dcterms:W3CDTF">2006-08-16T00:00:00Z</dcterms:created>
  <dcterms:modified xsi:type="dcterms:W3CDTF">2013-04-18T11:29:24Z</dcterms:modified>
</cp:coreProperties>
</file>