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A279F-81E9-44DC-B199-98BECD539A6E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B5565-7D3B-4BBE-B695-1F12688ECF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447799"/>
          </a:xfrm>
        </p:spPr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362200"/>
            <a:ext cx="8077200" cy="3962400"/>
          </a:xfrm>
        </p:spPr>
        <p:txBody>
          <a:bodyPr/>
          <a:lstStyle/>
          <a:p>
            <a:r>
              <a:rPr lang="en-US" dirty="0" smtClean="0"/>
              <a:t>PREVEVIOUS SUMMARY </a:t>
            </a:r>
          </a:p>
          <a:p>
            <a:endParaRPr lang="en-US" dirty="0"/>
          </a:p>
          <a:p>
            <a:r>
              <a:rPr lang="en-US" dirty="0" smtClean="0"/>
              <a:t>PANEL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FOR TODY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200000"/>
              </a:lnSpc>
              <a:buNone/>
            </a:pPr>
            <a:r>
              <a:rPr lang="en-US" dirty="0" smtClean="0"/>
              <a:t>PANEL DATA ………..</a:t>
            </a:r>
          </a:p>
          <a:p>
            <a:pPr algn="ctr">
              <a:lnSpc>
                <a:spcPct val="200000"/>
              </a:lnSpc>
              <a:buNone/>
            </a:pPr>
            <a:r>
              <a:rPr lang="en-US" dirty="0" smtClean="0"/>
              <a:t>FEM </a:t>
            </a:r>
          </a:p>
          <a:p>
            <a:pPr algn="ctr">
              <a:lnSpc>
                <a:spcPct val="200000"/>
              </a:lnSpc>
              <a:buNone/>
            </a:pPr>
            <a:r>
              <a:rPr lang="en-US" dirty="0" smtClean="0"/>
              <a:t>REM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6019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do we actually allow for the (ﬁxed effect) intercept to vary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between companies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?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Dummy variable technique-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differential intercept dummies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Where D2i= 1 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observation belongs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GM,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0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otherwise; D3i= 1 if the observation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belongs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US,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0 otherwise;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D4i= 1 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observation belongs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WEST,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0 otherwise.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Since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we have four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company's,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we have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used 3 dummies to avoid dummy variable trap.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Here there is no dummy for GE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differential intercept coefﬁcients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tell by how much the intercepts of GM, US, and WEST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differ from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intercept of GE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short, GE becomes the comparison company.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Of course,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researcher is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free to choose any company as the comparison company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4552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Example- LSDV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79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All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estimated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coefﬁcients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individually highly signiﬁcant, as the p values of the estimated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 coefﬁcients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extremely small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intercept values of the four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companies 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statistically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different.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Va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lues 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−245.7924 for GE, −84.220 (=−245.7924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+ 161.5722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for GM, 93.8774 (=−245.7924 + 339.6328) for US,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−59.2258 (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=−245.7924 + 186.5666)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WEST.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Which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model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better?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See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statistical signiﬁcance of the estimated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coefﬁcients.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Durbin–Watson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 value is much higher, suggesting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previous model was misspeciﬁed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increased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R2 value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however, should not be surprising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have more variables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model.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5641975" cy="914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9980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067800" cy="53641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formal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test for the comparisons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the two models. In relation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latter model former model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a restricted model in that it imposes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common intercept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 all the companies.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Therefore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we can use the restricted 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test.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present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instance the F value 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Clearly, the F value of 66.9980 (for 3 numerator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df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74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denominator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df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is highly signiﬁcant and, therefore, the restricted regression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seems invalid.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3238500"/>
            <a:ext cx="46101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512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75" y="838200"/>
            <a:ext cx="8886825" cy="5867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2- Time effect: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Dummies can be used 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time effect in the sense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function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shifts over time because of factors such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 technological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changes, changes in government regulatory and/or tax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policies.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time effects can be easily accounted for if we introduce time dummies, one 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each year.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Since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we have data for 20 years, from 1935 to 1954, we 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introduce 19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time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dummies.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Where Dum35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takes a value of 1 for observation in year 1935 and 0 other-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wise, etc.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treating the year 1954 as the base year, whose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intercept value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given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λ0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3200400"/>
            <a:ext cx="689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6428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6019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3-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Slope coefﬁcients constant but the intercept varies over individuals as well as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time.</a:t>
            </a:r>
          </a:p>
          <a:p>
            <a:pPr marL="0" indent="0"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To consider this possibility consider the following model</a:t>
            </a:r>
            <a:r>
              <a:rPr lang="en-US" sz="3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When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we run this regression, we ﬁnd the company dummies as well as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coefﬁcients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the X are individually statistically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signiﬁcant.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Interestingly none of the time dummies is significant.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overall conclusion that emerges is that perhaps there is pronounced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individual company effect but no time effect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other words,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investment functions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for the four companies are the same except for their intercepts.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1676400"/>
            <a:ext cx="5870575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6743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791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4- All Coefﬁcients Vary across Individuals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Here we assume that the intercepts and the slope coefﬁcients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different 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all individual, or cross-section, units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This is to say that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investment functions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GE, GM, US, and WEST are all different.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easily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extend our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LSDV model to take care of this situation.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 the model we have introduce the interactive dummies. The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γ’s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are the differential slope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coefﬁcients.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one or more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γ’s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coefﬁcients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statistically signiﬁcant, it will tell us that one or more slope coefﬁcients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are different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from the base group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all the differential intercept and all the differential slope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coefﬁcients are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statistically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signiﬁcant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then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conclusion 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that the investment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functions of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General Motors, United States Steel, and Westinghouse are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different from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that of General Electric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124200"/>
            <a:ext cx="61912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74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714500"/>
            <a:ext cx="74390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5400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763000" cy="60960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A Caution on the Use of the Fixed Effects, or LSDV, Model.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59436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Although easy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use, the LSDV model has some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problems.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If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introduce too many dummy variables,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will run up against the degrees of freedom problem.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2- With 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many variables in the model, there is always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possibility of Multicollinearity which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might make precise estimation of one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more parameters difﬁcult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3- We can also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include variables such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sex, color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and ethnicity, which are time invariant too because an individual’s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sex color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or ethnicity does not change over time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Hence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LSDV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approach may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be able to identify the impact of such time-invariant variables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4-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have to think carefully about the error term 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 have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presented so far are based on the assumption that the error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term follows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classical assumptions, namely,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∼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N(0,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σ2).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index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refers to cross-sectional observations and t to time series observations,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classical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assumption for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may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have to be modiﬁed. </a:t>
            </a:r>
          </a:p>
        </p:txBody>
      </p:sp>
    </p:spTree>
    <p:extLst>
      <p:ext uri="{BB962C8B-B14F-4D97-AF65-F5344CB8AC3E}">
        <p14:creationId xmlns="" xmlns:p14="http://schemas.microsoft.com/office/powerpoint/2010/main" val="76699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848600" cy="685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There are several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possibilities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5867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1</a:t>
            </a:r>
            <a:r>
              <a:rPr lang="en-US" sz="2600" dirty="0"/>
              <a:t>. We can assume that the error variance is the same for all </a:t>
            </a:r>
            <a:r>
              <a:rPr lang="en-US" sz="2600" dirty="0" smtClean="0"/>
              <a:t>cross section units </a:t>
            </a:r>
            <a:r>
              <a:rPr lang="en-US" sz="2600" dirty="0"/>
              <a:t>or we can assume that the error variance is </a:t>
            </a:r>
            <a:r>
              <a:rPr lang="en-US" sz="1900" i="1" dirty="0" smtClean="0"/>
              <a:t>Heteroscedasticit.</a:t>
            </a:r>
            <a:endParaRPr lang="en-US" sz="1900" i="1" dirty="0"/>
          </a:p>
          <a:p>
            <a:pPr marL="0" indent="0">
              <a:buNone/>
            </a:pPr>
            <a:r>
              <a:rPr lang="en-US" sz="2600" dirty="0"/>
              <a:t>2. For each individual we can assume that there is no </a:t>
            </a:r>
            <a:r>
              <a:rPr lang="en-US" sz="2600" dirty="0" smtClean="0"/>
              <a:t>autocorrelation over </a:t>
            </a:r>
            <a:r>
              <a:rPr lang="en-US" sz="2600" dirty="0"/>
              <a:t>time</a:t>
            </a:r>
            <a:r>
              <a:rPr lang="en-US" sz="2600" dirty="0" smtClean="0"/>
              <a:t>.  </a:t>
            </a:r>
            <a:r>
              <a:rPr lang="en-US" sz="2600" dirty="0"/>
              <a:t>Thus, for example, we can assume that the error term of </a:t>
            </a:r>
            <a:r>
              <a:rPr lang="en-US" sz="2600" dirty="0" smtClean="0"/>
              <a:t>the investment </a:t>
            </a:r>
            <a:r>
              <a:rPr lang="en-US" sz="2600" dirty="0"/>
              <a:t>function for General Motors is </a:t>
            </a:r>
            <a:r>
              <a:rPr lang="en-US" sz="2600" dirty="0" smtClean="0"/>
              <a:t>non-</a:t>
            </a:r>
            <a:r>
              <a:rPr lang="en-US" sz="2600" dirty="0" err="1" smtClean="0"/>
              <a:t>autocorrelated</a:t>
            </a:r>
            <a:r>
              <a:rPr lang="en-US" sz="2600" dirty="0"/>
              <a:t>. 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3- For </a:t>
            </a:r>
            <a:r>
              <a:rPr lang="en-US" sz="2600" dirty="0"/>
              <a:t>a given time, it is possible that the error term for General Motors</a:t>
            </a:r>
          </a:p>
          <a:p>
            <a:pPr marL="0" indent="0">
              <a:buNone/>
            </a:pPr>
            <a:r>
              <a:rPr lang="en-US" sz="2600" dirty="0"/>
              <a:t>is correlated with the error term for, say, U.S. Steel or both U.S. Steel </a:t>
            </a:r>
            <a:r>
              <a:rPr lang="en-US" sz="2600" dirty="0" smtClean="0"/>
              <a:t>and Westinghouse. Or</a:t>
            </a:r>
            <a:r>
              <a:rPr lang="en-US" sz="2600" dirty="0"/>
              <a:t>, we could assume that there is no such correlation.</a:t>
            </a:r>
          </a:p>
          <a:p>
            <a:pPr marL="0" indent="0">
              <a:buNone/>
            </a:pPr>
            <a:r>
              <a:rPr lang="en-US" sz="2600" dirty="0"/>
              <a:t>4. We can think of other permutations and combinations of the </a:t>
            </a:r>
            <a:r>
              <a:rPr lang="en-US" sz="2600" dirty="0" smtClean="0"/>
              <a:t>error term</a:t>
            </a:r>
            <a:r>
              <a:rPr lang="en-US" sz="2600" dirty="0"/>
              <a:t>. 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Allowing for </a:t>
            </a:r>
            <a:r>
              <a:rPr lang="en-US" sz="2600" dirty="0">
                <a:solidFill>
                  <a:srgbClr val="FF0000"/>
                </a:solidFill>
              </a:rPr>
              <a:t>one or more of these </a:t>
            </a:r>
            <a:r>
              <a:rPr lang="en-US" sz="2600" dirty="0" smtClean="0">
                <a:solidFill>
                  <a:srgbClr val="FF0000"/>
                </a:solidFill>
              </a:rPr>
              <a:t>possibilities will </a:t>
            </a:r>
            <a:r>
              <a:rPr lang="en-US" sz="2600" dirty="0">
                <a:solidFill>
                  <a:srgbClr val="FF0000"/>
                </a:solidFill>
              </a:rPr>
              <a:t>make the analysis that much more complicated. </a:t>
            </a:r>
            <a:r>
              <a:rPr lang="en-US" sz="2600" dirty="0" smtClean="0">
                <a:solidFill>
                  <a:srgbClr val="FF0000"/>
                </a:solidFill>
              </a:rPr>
              <a:t> The problems </a:t>
            </a:r>
            <a:r>
              <a:rPr lang="en-US" sz="2600" dirty="0">
                <a:solidFill>
                  <a:srgbClr val="FF0000"/>
                </a:solidFill>
              </a:rPr>
              <a:t>may be </a:t>
            </a:r>
            <a:r>
              <a:rPr lang="en-US" sz="2600" dirty="0" smtClean="0">
                <a:solidFill>
                  <a:srgbClr val="FF0000"/>
                </a:solidFill>
              </a:rPr>
              <a:t>alleviated- REM</a:t>
            </a:r>
          </a:p>
        </p:txBody>
      </p:sp>
    </p:spTree>
    <p:extLst>
      <p:ext uri="{BB962C8B-B14F-4D97-AF65-F5344CB8AC3E}">
        <p14:creationId xmlns="" xmlns:p14="http://schemas.microsoft.com/office/powerpoint/2010/main" val="407144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Estimation of panel data regression models</a:t>
            </a:r>
            <a:br>
              <a:rPr lang="en-US" sz="3100" b="1" dirty="0" smtClean="0">
                <a:latin typeface="Arial" pitchFamily="34" charset="0"/>
                <a:cs typeface="Arial" pitchFamily="34" charset="0"/>
              </a:rPr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The Random Effects Model (REM)</a:t>
            </a: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586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Although straightforward to apply, ﬁxed effects, or LSDV, modeling 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expensive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terms of degrees of freedom if we have several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cross-sectional units.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If the dummy variables do in fact represent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lack of knowledge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about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(true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model, why not express this ignorance through the disturbance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term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uit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precisely the approach suggested by the proponents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 called error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components model (ECM) 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Random effects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 (REM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5829300"/>
            <a:ext cx="301942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2318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60198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Instead of treating β1i as ﬁxed, we assume that it is a random variable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with a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mean value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 And the intercept value for an individual company can be expressed as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εi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is a random error term with a mean value of zero and variance of σ2ε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we are essentially saying is that the four ﬁrms included in our sample are a drawing from a much larger universe of such companies and that they have a common mean value for the intercept ( = β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individual differences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in the intercept values of each company are reﬂected in the error term ε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2438400"/>
            <a:ext cx="3060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6087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6781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composite error term wit, consists of two components,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εi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which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cross-section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or individual-speciﬁc, error component, and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uit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which is 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combined time series and cross-section error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component.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Notice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carefully the difference between FEM and ECM. In FEM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each cross-sectional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unit has its own (ﬁxed) intercept value, in all N such values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for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 cross-sectional units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 REM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on the other hand, the intercept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β1 represents 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mean value of all the (cross-sectional) intercepts and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error component ε represents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(random) deviation of individual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intercept from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this mean value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However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keep in mind that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εi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not directly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observable; it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what is known as an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unobservable, or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latent, variable.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35433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4400"/>
            <a:ext cx="36576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923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1413</Words>
  <Application>Microsoft Office PowerPoint</Application>
  <PresentationFormat>On-screen Show (4:3)</PresentationFormat>
  <Paragraphs>105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30</vt:lpstr>
      <vt:lpstr>FOOD FOR TODY </vt:lpstr>
      <vt:lpstr>FEM…</vt:lpstr>
      <vt:lpstr>Example- LSDV</vt:lpstr>
      <vt:lpstr>FEM</vt:lpstr>
      <vt:lpstr>FEM…</vt:lpstr>
      <vt:lpstr>FEM </vt:lpstr>
      <vt:lpstr>FEM…</vt:lpstr>
      <vt:lpstr>Slide 9</vt:lpstr>
      <vt:lpstr>A Caution on the Use of the Fixed Effects, or LSDV, Model. </vt:lpstr>
      <vt:lpstr>There are several possibilities</vt:lpstr>
      <vt:lpstr> Estimation of panel data regression models The Random Effects Model (REM)</vt:lpstr>
      <vt:lpstr>REM</vt:lpstr>
      <vt:lpstr>REM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2013-04-11T05:19:43Z</dcterms:created>
  <dcterms:modified xsi:type="dcterms:W3CDTF">2013-04-11T06:50:53Z</dcterms:modified>
</cp:coreProperties>
</file>