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10" r:id="rId2"/>
    <p:sldId id="334" r:id="rId3"/>
    <p:sldId id="443" r:id="rId4"/>
    <p:sldId id="411" r:id="rId5"/>
    <p:sldId id="412" r:id="rId6"/>
    <p:sldId id="433" r:id="rId7"/>
    <p:sldId id="434" r:id="rId8"/>
    <p:sldId id="413" r:id="rId9"/>
    <p:sldId id="414" r:id="rId10"/>
    <p:sldId id="415" r:id="rId11"/>
    <p:sldId id="43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ONY" initials="S" lastIdx="51" clrIdx="0"/>
  <p:cmAuthor id="1" name="MyUserName" initials="M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FF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26" autoAdjust="0"/>
    <p:restoredTop sz="86387" autoAdjust="0"/>
  </p:normalViewPr>
  <p:slideViewPr>
    <p:cSldViewPr>
      <p:cViewPr>
        <p:scale>
          <a:sx n="30" d="100"/>
          <a:sy n="30" d="100"/>
        </p:scale>
        <p:origin x="-1699" y="-2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96FEF8-77DD-4E7D-AE09-F13C52EF85B1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58592-A82D-476E-8783-18AB677BB51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53737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/>
          </a:bodyPr>
          <a:lstStyle/>
          <a:p>
            <a:r>
              <a:rPr lang="en-US" sz="2800" b="1" dirty="0" smtClean="0"/>
              <a:t>Lecture 29 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990600"/>
            <a:ext cx="8610600" cy="5867400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Summary of previous lecture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smtClean="0">
                <a:latin typeface="Arial" pitchFamily="34" charset="0"/>
                <a:cs typeface="Arial" pitchFamily="34" charset="0"/>
              </a:rPr>
              <a:t>LPM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LOGIT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PROBIT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ORDINAL LOGIT AND PROBIT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TOBIT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MULTINOMIAL LOGIT AN PROBIT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DURATION</a:t>
            </a:r>
          </a:p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31796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Topics for today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66800"/>
            <a:ext cx="8991600" cy="5791200"/>
          </a:xfrm>
        </p:spPr>
        <p:txBody>
          <a:bodyPr>
            <a:normAutofit/>
          </a:bodyPr>
          <a:lstStyle/>
          <a:p>
            <a:pPr marL="0" indent="0" algn="ctr">
              <a:lnSpc>
                <a:spcPct val="200000"/>
              </a:lnSpc>
              <a:buNone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DURATION MODELS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PANEL DATA 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3116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sz="3100" b="1" dirty="0" smtClean="0"/>
              <a:t>Duration </a:t>
            </a:r>
            <a:r>
              <a:rPr lang="en-US" sz="3100" b="1" dirty="0"/>
              <a:t>Models</a:t>
            </a:r>
            <a:br>
              <a:rPr lang="en-US" sz="3100" b="1" dirty="0"/>
            </a:br>
            <a:endParaRPr lang="en-US" sz="31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14400"/>
            <a:ext cx="8839200" cy="586740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Consider questions such as these: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>
              <a:lnSpc>
                <a:spcPct val="150000"/>
              </a:lnSpc>
              <a:buAutoNum type="arabicParenBoth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What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determines the duration of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unemployment spells?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2) What determines the life of a light bulb?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3)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What Factors determine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duration of a strike?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4) What determines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survival Time of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HIV-positive patient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These are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topic of duration models, popularly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known </a:t>
            </a:r>
            <a:r>
              <a:rPr lang="en-US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survival analysis or time-to-event data analysis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each of the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examples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key variable is the length of time or spell length,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which is modeled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as a random variable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45765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87362"/>
          </a:xfrm>
        </p:spPr>
        <p:txBody>
          <a:bodyPr>
            <a:no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Panel data regression models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33400"/>
            <a:ext cx="9144000" cy="6477000"/>
          </a:xfrm>
        </p:spPr>
        <p:txBody>
          <a:bodyPr>
            <a:normAutofit fontScale="40000" lnSpcReduction="20000"/>
          </a:bodyPr>
          <a:lstStyle/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The types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of data that are generally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available for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empirical analysis,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namely, time series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, cross section, and panel.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Panel data have space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as well as time dimensions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>
                <a:latin typeface="Arial" pitchFamily="34" charset="0"/>
                <a:cs typeface="Arial" pitchFamily="34" charset="0"/>
              </a:rPr>
              <a:t>There are other names for panel data, such as </a:t>
            </a:r>
            <a:r>
              <a:rPr lang="en-US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pooled data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 (pooling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of time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series and cross-sectional observations), </a:t>
            </a:r>
            <a:r>
              <a:rPr lang="en-US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combination of time </a:t>
            </a:r>
            <a:r>
              <a:rPr lang="en-US" sz="4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series and </a:t>
            </a:r>
            <a:r>
              <a:rPr lang="en-US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cross-section data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, </a:t>
            </a:r>
            <a:r>
              <a:rPr lang="en-US" sz="4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micro panel data.</a:t>
            </a:r>
          </a:p>
          <a:p>
            <a:pPr algn="just">
              <a:lnSpc>
                <a:spcPct val="170000"/>
              </a:lnSpc>
              <a:buFont typeface="Wingdings" pitchFamily="2" charset="2"/>
              <a:buChar char="Ø"/>
            </a:pPr>
            <a:r>
              <a:rPr lang="en-US" sz="4200" dirty="0">
                <a:latin typeface="Arial" pitchFamily="34" charset="0"/>
                <a:cs typeface="Arial" pitchFamily="34" charset="0"/>
              </a:rPr>
              <a:t>Panel data are now being increasingly used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in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research. </a:t>
            </a:r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Why panel data?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4200" dirty="0">
                <a:latin typeface="Arial" pitchFamily="34" charset="0"/>
                <a:cs typeface="Arial" pitchFamily="34" charset="0"/>
              </a:rPr>
              <a:t>1. Since panel data relate to individuals, ﬁrms, states, countries, etc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., over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time, there is bound to be heterogeneity in these units. </a:t>
            </a:r>
            <a:endParaRPr lang="en-US" sz="42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The techniques of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panel data estimation can take such heterogeneity explicitly into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account by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allowing for individual-speciﬁc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variables.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en-US" sz="42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. By combining time series of cross-section observations, panel 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data give </a:t>
            </a:r>
            <a:r>
              <a:rPr lang="en-US" sz="4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“more informative data, more variability, less collinearity among </a:t>
            </a:r>
            <a:r>
              <a:rPr lang="en-US" sz="4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variables,</a:t>
            </a:r>
            <a:r>
              <a:rPr lang="en-US" sz="4200" dirty="0" smtClean="0">
                <a:latin typeface="Arial" pitchFamily="34" charset="0"/>
                <a:cs typeface="Arial" pitchFamily="34" charset="0"/>
              </a:rPr>
              <a:t> more </a:t>
            </a:r>
            <a:r>
              <a:rPr lang="en-US" sz="4200" dirty="0">
                <a:latin typeface="Arial" pitchFamily="34" charset="0"/>
                <a:cs typeface="Arial" pitchFamily="34" charset="0"/>
              </a:rPr>
              <a:t>degrees of freedom and more efﬁciency.”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47739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Why panel data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685800"/>
            <a:ext cx="8991600" cy="6019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3. By studying the repeated cross section of observations, panel data are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better suited to study the dynamics of change.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4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Panel data can better detect and measure effects that simply cannot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be observed in pure cross-section or pure time series data.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5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Panel data enables us to study more complicated behavioral models.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6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 By making data available for several thousand units, panel data can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minimize the bias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that might result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if we aggregate individuals or ﬁrms into</a:t>
            </a:r>
          </a:p>
          <a:p>
            <a:pPr marL="0" indent="0" algn="just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broad aggregates.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3351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Panel data-example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296400" cy="594360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How real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gross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investment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(Y)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depends 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real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value of the ﬁrm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X2) and </a:t>
            </a:r>
            <a:r>
              <a:rPr lang="en-US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real capital stock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X3)</a:t>
            </a:r>
            <a:endParaRPr lang="en-US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Data on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four companies, General Electric (GE),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General Motor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(GM), U.S. Steel (US), and Westinghouse.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Data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for each company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on the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three variables are available for the period 1935–1954.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Thus, there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are four cross-sectional units and 20 time periods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Arial" pitchFamily="34" charset="0"/>
                <a:cs typeface="Arial" pitchFamily="34" charset="0"/>
              </a:rPr>
              <a:t>In principle, we could run four time series regressions, one for each 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company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 We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could run 20 cross-sectional regressions, one for each year, 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>
                <a:latin typeface="Arial" pitchFamily="34" charset="0"/>
                <a:cs typeface="Arial" pitchFamily="34" charset="0"/>
              </a:rPr>
              <a:t>ALthough</a:t>
            </a:r>
            <a:r>
              <a:rPr lang="en-US" sz="2400" dirty="0" smtClean="0">
                <a:latin typeface="Arial" pitchFamily="34" charset="0"/>
                <a:cs typeface="Arial" pitchFamily="34" charset="0"/>
              </a:rPr>
              <a:t> in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the latter case we will have to worry about the degrees of freedom.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314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102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9067800" cy="609600"/>
          </a:xfrm>
        </p:spPr>
        <p:txBody>
          <a:bodyPr>
            <a:normAutofit fontScale="90000"/>
          </a:bodyPr>
          <a:lstStyle/>
          <a:p>
            <a:r>
              <a:rPr lang="en-US" sz="28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latin typeface="Arial" pitchFamily="34" charset="0"/>
                <a:cs typeface="Arial" pitchFamily="34" charset="0"/>
              </a:rPr>
            </a:br>
            <a:r>
              <a:rPr lang="en-US" sz="3100" dirty="0" smtClean="0">
                <a:latin typeface="Arial" pitchFamily="34" charset="0"/>
                <a:cs typeface="Arial" pitchFamily="34" charset="0"/>
              </a:rPr>
              <a:t>Estimation of panel data regression models</a:t>
            </a:r>
            <a:br>
              <a:rPr lang="en-US" sz="3100" dirty="0" smtClean="0">
                <a:latin typeface="Arial" pitchFamily="34" charset="0"/>
                <a:cs typeface="Arial" pitchFamily="34" charset="0"/>
              </a:rPr>
            </a:br>
            <a:endParaRPr lang="en-US" sz="3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8686800" cy="53641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 fixed effects approach: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Consider the model 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where i stands for the </a:t>
            </a:r>
            <a:r>
              <a:rPr lang="en-US" sz="2000" dirty="0" err="1">
                <a:latin typeface="Arial" pitchFamily="34" charset="0"/>
                <a:cs typeface="Arial" pitchFamily="34" charset="0"/>
              </a:rPr>
              <a:t>ith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cross-sectional unit and t for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time period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As a matter of convention, we will let i denote the cross-section identiﬁer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and t the time identiﬁer.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If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each cross-sectional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unit has the same number of time series observations,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then such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panel (data)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called a balanced panel.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If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number of observations differs among panel members, we call such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 panel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an unbalanced panel.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914400"/>
            <a:ext cx="2943225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057900"/>
            <a:ext cx="7324725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10945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334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Fixed effect model (FEM)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067800" cy="6096000"/>
          </a:xfrm>
        </p:spPr>
        <p:txBody>
          <a:bodyPr>
            <a:noAutofit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Estimation of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model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depends on the assumptions we make about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intercept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the slope coefﬁcients, and the error term, </a:t>
            </a:r>
            <a:r>
              <a:rPr lang="en-US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  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(several possibilities)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1. Assume that the intercept and slope coefﬁcients are constant across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time and space and the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error term captures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differences over time and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individuals.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2. The slope coefﬁcients are constant but the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intercept varies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over individuals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3. The slope coefﬁcients are constant but the intercept varies over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individuals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and time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4. All coefﬁcients (the intercept as well as slope coefﬁcients) vary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over individuals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5. The intercept as well as slope coefﬁcients vary over 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individuals </a:t>
            </a:r>
            <a:r>
              <a:rPr lang="en-US" sz="2000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and time</a:t>
            </a:r>
            <a:r>
              <a:rPr lang="en-US" sz="2000" dirty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</p:spTree>
    <p:extLst>
      <p:ext uri="{BB962C8B-B14F-4D97-AF65-F5344CB8AC3E}">
        <p14:creationId xmlns="" xmlns:p14="http://schemas.microsoft.com/office/powerpoint/2010/main" val="2866668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609600"/>
          </a:xfrm>
        </p:spPr>
        <p:txBody>
          <a:bodyPr>
            <a:normAutofit fontScale="90000"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1- All coefficients constants across time and individuals 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762000"/>
            <a:ext cx="8915400" cy="6096000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simplest, and possibly naive, approach is to disregard the space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and time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dimensions of the pooled data and just estimate the usual OLS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regression.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We stack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20 observations for each company one on top of the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other, thus giving in all 80 observations for each of the variables in the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model. The OLS results are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given.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“only” ﬂy in the ointment is that the estimated d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–statistics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is quite low, suggesting that perhaps there is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autocorrelation.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Of course this could be due to specification error. 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 speciﬁcation errors also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For instance, the estimated model assumes that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intercept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value of GE, GM, US, and Westinghouse are the same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0" indent="0">
              <a:lnSpc>
                <a:spcPct val="200000"/>
              </a:lnSpc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It also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assumes that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the slope coefﬁcients of the two X variables are all identical for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all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four ﬁrms. Obviously, these are highly restricted assumptions.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295401"/>
            <a:ext cx="2895600" cy="129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47843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2000" dirty="0" smtClean="0">
                <a:latin typeface="Arial" pitchFamily="34" charset="0"/>
                <a:cs typeface="Arial" pitchFamily="34" charset="0"/>
              </a:rPr>
            </a:b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2- 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Slope Coefﬁcients Constant but the Intercept Varies across Individuals: The Fixed Effects or Least-Squares Dummy Variable (LSDV) </a:t>
            </a: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791200"/>
          </a:xfrm>
        </p:spPr>
        <p:txBody>
          <a:bodyPr>
            <a:normAutofit fontScale="92500" lnSpcReduction="20000"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One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way to take into account the “individuality” of each company or each cross-sectional unit is to let the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intercept vary for each company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 but still assume that the slope coefﬁcients are constant across ﬁrms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Notice that we have put the subscript i on the intercept term 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This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suggest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that the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intercepts of the four ﬁrms may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different.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The differences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may be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due to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special features of each company, such as managerial style or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managerial philosophy.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In literature this is know as Fixed Effect Model.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>
                <a:latin typeface="Arial" pitchFamily="34" charset="0"/>
                <a:cs typeface="Arial" pitchFamily="34" charset="0"/>
              </a:rPr>
              <a:t>The term “ﬁxed effects” is due to the fact that, although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the intercept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may differ across individuals (here the four companies), each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individual’s intercept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does not vary over time; that is, it is </a:t>
            </a:r>
            <a:r>
              <a:rPr lang="en-US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time invariant</a:t>
            </a:r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It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may be noted that the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FEM given assumes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that the (slope) coefﬁcients of the regressors do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not vary </a:t>
            </a:r>
            <a:r>
              <a:rPr lang="en-US" sz="2000" dirty="0">
                <a:latin typeface="Arial" pitchFamily="34" charset="0"/>
                <a:cs typeface="Arial" pitchFamily="34" charset="0"/>
              </a:rPr>
              <a:t>across individuals or over time.</a:t>
            </a:r>
          </a:p>
          <a:p>
            <a:pPr marL="0" indent="0"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0" indent="0">
              <a:buNone/>
            </a:pPr>
            <a:endParaRPr lang="en-US" sz="20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3237" y="1676400"/>
            <a:ext cx="3103563" cy="560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74321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8954</TotalTime>
  <Words>1047</Words>
  <Application>Microsoft Office PowerPoint</Application>
  <PresentationFormat>On-screen Show (4:3)</PresentationFormat>
  <Paragraphs>85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Lecture 29 </vt:lpstr>
      <vt:lpstr>Topics for today </vt:lpstr>
      <vt:lpstr> Duration Models </vt:lpstr>
      <vt:lpstr>Panel data regression models </vt:lpstr>
      <vt:lpstr>Why panel data </vt:lpstr>
      <vt:lpstr>Panel data-example </vt:lpstr>
      <vt:lpstr>Slide 7</vt:lpstr>
      <vt:lpstr> Estimation of panel data regression models </vt:lpstr>
      <vt:lpstr>Fixed effect model (FEM)</vt:lpstr>
      <vt:lpstr>1- All coefficients constants across time and individuals </vt:lpstr>
      <vt:lpstr> 2- Slope Coefﬁcients Constant but the Intercept Varies across Individuals: The Fixed Effects or Least-Squares Dummy Variable (LSDV)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IFFI</dc:creator>
  <cp:lastModifiedBy>NTS</cp:lastModifiedBy>
  <cp:revision>1626</cp:revision>
  <dcterms:created xsi:type="dcterms:W3CDTF">2006-08-16T00:00:00Z</dcterms:created>
  <dcterms:modified xsi:type="dcterms:W3CDTF">2013-04-11T05:20:02Z</dcterms:modified>
</cp:coreProperties>
</file>