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10" r:id="rId2"/>
    <p:sldId id="334" r:id="rId3"/>
    <p:sldId id="506" r:id="rId4"/>
    <p:sldId id="509" r:id="rId5"/>
    <p:sldId id="510" r:id="rId6"/>
    <p:sldId id="511" r:id="rId7"/>
    <p:sldId id="512" r:id="rId8"/>
    <p:sldId id="513" r:id="rId9"/>
    <p:sldId id="514" r:id="rId10"/>
    <p:sldId id="515" r:id="rId11"/>
    <p:sldId id="516" r:id="rId12"/>
    <p:sldId id="517" r:id="rId13"/>
    <p:sldId id="518" r:id="rId14"/>
    <p:sldId id="519" r:id="rId15"/>
    <p:sldId id="521" r:id="rId16"/>
    <p:sldId id="52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CDF of a random variable X is simply the probability that it takes a value less than or equal to X0, where X0 is some speciﬁed numerical value of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201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27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QUALITATIVE RESPONSE VARIABLES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ALTERNATIVE TO LPM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LOGIT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PROBIT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TOBIT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DURATION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LPM- alternatives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839200" cy="59436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Therefore, one can easily use the CDF to model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regressions where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response variable is dichotomous, taking 0–1 values.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practical question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now is, which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CDF?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For although all CDFs are S shaped,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each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random variable there is a unique CDF.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historical as well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practical reasons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CDFs commonly chosen to represent the 0–1 response models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1)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logistic- it give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rise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Logit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model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2)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normal-it gives rise 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Normit)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model.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105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 function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628775"/>
            <a:ext cx="691515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615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Logit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150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LPM for home ownership ad family income is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But consider the following representative of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house ownership.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ease of composition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easy to verify that as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Zi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anges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from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−∞to+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∞,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Pi ranges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between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0 and 1.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and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Pi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nonlinearly related to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Zi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i.e.,Xi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seems that in satisfying these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requirements, 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have created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problem because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 is nonlinear not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only in X but also in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β’s.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means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we cannot use the familiar OLS procedure to estimate the parameters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5950" y="1143000"/>
            <a:ext cx="28384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81200"/>
            <a:ext cx="3276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2275" y="2514600"/>
            <a:ext cx="22955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5525" y="2667000"/>
            <a:ext cx="20478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04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Logit model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If Pi,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probability of owning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house then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(1 − Pi) the probability of not owning a house,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is;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Therefore it can be written.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Now Pi/(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1 −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Pi)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simply the odds ratio in favor of owning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house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ratio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probability that a family will own a house to the probability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 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will not own a house.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 = 0.8, 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means that odds are 4 to 1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favor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family owning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house.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Taking the natural log of the ratio leads to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2363" y="1990725"/>
            <a:ext cx="181927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6900" y="2552700"/>
            <a:ext cx="26289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0675" y="5572125"/>
            <a:ext cx="30575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54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Logit Model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5943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L</a:t>
            </a:r>
            <a:r>
              <a:rPr lang="en-US" dirty="0"/>
              <a:t>, the log of the odds ratio, is not only linear in X, but also </a:t>
            </a:r>
            <a:r>
              <a:rPr lang="en-US" dirty="0" smtClean="0"/>
              <a:t>linear </a:t>
            </a:r>
            <a:r>
              <a:rPr lang="en-US" dirty="0"/>
              <a:t>in the </a:t>
            </a:r>
            <a:r>
              <a:rPr lang="en-US" dirty="0" smtClean="0"/>
              <a:t>parameters.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 is called the logit, </a:t>
            </a:r>
            <a:r>
              <a:rPr lang="en-US" dirty="0" smtClean="0"/>
              <a:t>and hence </a:t>
            </a:r>
            <a:r>
              <a:rPr lang="en-US" dirty="0"/>
              <a:t>the name logit model for models </a:t>
            </a:r>
            <a:r>
              <a:rPr lang="en-US" dirty="0" smtClean="0"/>
              <a:t>like.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Features of </a:t>
            </a:r>
            <a:r>
              <a:rPr lang="en-US" b="1" dirty="0">
                <a:solidFill>
                  <a:srgbClr val="FF0000"/>
                </a:solidFill>
              </a:rPr>
              <a:t>the logit model</a:t>
            </a:r>
            <a:r>
              <a:rPr lang="en-US" dirty="0" smtClean="0"/>
              <a:t>.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1. As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 goes from 0 to 1 (i.e., as Z varies from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−∞to+∞),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 logit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 goes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from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−∞ to +∞.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That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is, although the probabilities (of necessity)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lie between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0 and 1, the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logits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are not so bounded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Although L is linear in X, the probabilities themselves are not.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property 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in contrast with the LPM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model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probabilities increase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linearly with X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Although we have included only a single X variable, or regressor,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 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preceding model, one can add as many regressors as may be dictated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by 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underlying theory.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38262"/>
            <a:ext cx="25908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386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Features of logit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7150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If L, the logit, is positive, it means that when the value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regressor(s) increases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odds that the regressand equals 1 (meaning some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event of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interest happens) increases.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If L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negative, the odds that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regressand equals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 decreases as the value of X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increases.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5.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slope coefficient,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measures the change in L for a unit change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is, it tells how the log-odds in favor of owning a house change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income changes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a unit, say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$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1000.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intercept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value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log odds 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favor of owning a house if income is zero.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Like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interpretations of intercepts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this interpretation may not have any physical meaning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Whereas the LPM assumes that Pi is linearly related to Xi,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logit model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assumes that the log of the odds ratio is linearly related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Xi.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69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Estimation of the Logit model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067800" cy="58674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estimation purposes we use the model.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estimate,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need, apart from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Xi,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values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regressand, 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logit,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depends on the type of data we have for analysis.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 only discuss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data at the individual, or micro,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level.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If we have data on individual families,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OLS estimation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infeasible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Pi= 1 if a family owns a house and Pi= 0 if it does not own a house.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if we put these values directly into the logit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Li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obtain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Obviously, these expressions are meaningless. Therefore, if we have data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at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micro, or individual, level, we cannot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apply OLS.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this situation we may have to resort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Maximumlikelihood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(ML) method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estimate the parameters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5925" y="1104900"/>
            <a:ext cx="33432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6149" y="3657600"/>
            <a:ext cx="192405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4780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probit model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248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To explain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behavior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a dichotomous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dependent variable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it is necessary to use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suitably chosen CDF.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logit model uses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cumulative logistic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function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But this is not the only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CDF that one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use.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some applications,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normal CDF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been found useful.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estimating model that emerges from the normal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CDF is popularly known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as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probit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Sometimes 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also known 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normit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model may be derived on the same basis as in case of Logit model. (see any of the recommended book for detail)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81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Logit and probit models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6019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/>
              <a:t>Although </a:t>
            </a:r>
            <a:r>
              <a:rPr lang="en-US" dirty="0" smtClean="0"/>
              <a:t> in some cases LPM</a:t>
            </a:r>
            <a:r>
              <a:rPr lang="en-US" dirty="0"/>
              <a:t>, logit, and probit give </a:t>
            </a:r>
            <a:r>
              <a:rPr lang="en-US" dirty="0" smtClean="0"/>
              <a:t>qualitatively similar results</a:t>
            </a:r>
            <a:r>
              <a:rPr lang="en-US" dirty="0"/>
              <a:t>.</a:t>
            </a:r>
            <a:endParaRPr lang="en-US" dirty="0" smtClean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We will </a:t>
            </a:r>
            <a:r>
              <a:rPr lang="en-US" dirty="0"/>
              <a:t>conﬁne our attention to logit and probit models </a:t>
            </a:r>
            <a:r>
              <a:rPr lang="en-US" dirty="0" smtClean="0"/>
              <a:t>because of </a:t>
            </a:r>
            <a:r>
              <a:rPr lang="en-US" dirty="0"/>
              <a:t>the problems with the LPM noted earlier.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/>
              <a:t>Between logit and </a:t>
            </a:r>
            <a:r>
              <a:rPr lang="en-US" dirty="0" smtClean="0"/>
              <a:t>probit, which model </a:t>
            </a:r>
            <a:r>
              <a:rPr lang="en-US" dirty="0"/>
              <a:t>is preferable? </a:t>
            </a:r>
            <a:endParaRPr lang="en-US" dirty="0" smtClean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In </a:t>
            </a:r>
            <a:r>
              <a:rPr lang="en-US" dirty="0"/>
              <a:t>most applications the models are quite </a:t>
            </a:r>
            <a:r>
              <a:rPr lang="en-US" dirty="0" smtClean="0"/>
              <a:t>similar.</a:t>
            </a:r>
            <a:endParaRPr lang="en-US" dirty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The main difference being </a:t>
            </a:r>
            <a:r>
              <a:rPr lang="en-US" dirty="0"/>
              <a:t>that the logistic distribution has slightly </a:t>
            </a:r>
            <a:r>
              <a:rPr lang="en-US" dirty="0" smtClean="0"/>
              <a:t>fatter tails.</a:t>
            </a:r>
            <a:endParaRPr lang="en-US" dirty="0"/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That </a:t>
            </a:r>
            <a:r>
              <a:rPr lang="en-US" dirty="0"/>
              <a:t>is to </a:t>
            </a:r>
            <a:r>
              <a:rPr lang="en-US" dirty="0" smtClean="0"/>
              <a:t>say, the conditional probability P approaches </a:t>
            </a:r>
            <a:r>
              <a:rPr lang="en-US" dirty="0"/>
              <a:t>zero or one at a slower rate in logit than in probit.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Therefore</a:t>
            </a:r>
            <a:r>
              <a:rPr lang="en-US" dirty="0"/>
              <a:t>, there is no </a:t>
            </a:r>
            <a:r>
              <a:rPr lang="en-US" dirty="0" smtClean="0"/>
              <a:t>compelling reason </a:t>
            </a:r>
            <a:r>
              <a:rPr lang="en-US" dirty="0"/>
              <a:t>to choose one over the other.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/>
              <a:t>In practice many </a:t>
            </a:r>
            <a:r>
              <a:rPr lang="en-US" dirty="0" smtClean="0"/>
              <a:t>researchers choose the </a:t>
            </a:r>
            <a:r>
              <a:rPr lang="en-US" dirty="0"/>
              <a:t>logit model </a:t>
            </a:r>
            <a:r>
              <a:rPr lang="en-US" dirty="0" smtClean="0"/>
              <a:t>because </a:t>
            </a:r>
            <a:r>
              <a:rPr lang="en-US" dirty="0"/>
              <a:t>of its </a:t>
            </a:r>
            <a:r>
              <a:rPr lang="en-US" dirty="0" smtClean="0"/>
              <a:t>comparative </a:t>
            </a:r>
            <a:r>
              <a:rPr lang="en-US" dirty="0"/>
              <a:t>mathematical </a:t>
            </a:r>
            <a:r>
              <a:rPr lang="en-US" dirty="0" smtClean="0"/>
              <a:t>simplicity.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172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4463" y="1604963"/>
            <a:ext cx="6315075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55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tobit model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/>
              <a:t>An extension of the probit model is the tobit </a:t>
            </a:r>
            <a:r>
              <a:rPr lang="en-US" dirty="0" smtClean="0"/>
              <a:t>model.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/>
              <a:t>To explain this </a:t>
            </a:r>
            <a:r>
              <a:rPr lang="en-US" dirty="0" smtClean="0"/>
              <a:t>model consider </a:t>
            </a:r>
            <a:r>
              <a:rPr lang="en-US" dirty="0"/>
              <a:t>home ownership example. 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In </a:t>
            </a:r>
            <a:r>
              <a:rPr lang="en-US" dirty="0"/>
              <a:t>the probit model our </a:t>
            </a:r>
            <a:r>
              <a:rPr lang="en-US" dirty="0" smtClean="0"/>
              <a:t>concern was with </a:t>
            </a:r>
            <a:r>
              <a:rPr lang="en-US" dirty="0"/>
              <a:t>estimating the probability of owning a house as a function of </a:t>
            </a:r>
            <a:r>
              <a:rPr lang="en-US" dirty="0" smtClean="0"/>
              <a:t>income variable.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In </a:t>
            </a:r>
            <a:r>
              <a:rPr lang="en-US" dirty="0"/>
              <a:t>the tobit model our interest is in ﬁnding </a:t>
            </a:r>
            <a:r>
              <a:rPr lang="en-US" dirty="0" smtClean="0"/>
              <a:t>out the amount </a:t>
            </a:r>
            <a:r>
              <a:rPr lang="en-US" dirty="0"/>
              <a:t>of money a person or family spends on a house in relation </a:t>
            </a:r>
            <a:r>
              <a:rPr lang="en-US" dirty="0" smtClean="0"/>
              <a:t>to socioeconomic </a:t>
            </a:r>
            <a:r>
              <a:rPr lang="en-US" dirty="0"/>
              <a:t>variables. 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Now </a:t>
            </a:r>
            <a:r>
              <a:rPr lang="en-US" dirty="0"/>
              <a:t>we face a dilemma here: If a consumer </a:t>
            </a:r>
            <a:r>
              <a:rPr lang="en-US" dirty="0" smtClean="0"/>
              <a:t>does not </a:t>
            </a:r>
            <a:r>
              <a:rPr lang="en-US" dirty="0"/>
              <a:t>purchase a house, obviously we have no data on housing expenditure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/>
              <a:t>for such consumers; 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We have </a:t>
            </a:r>
            <a:r>
              <a:rPr lang="en-US" dirty="0"/>
              <a:t>such data only on consumers who </a:t>
            </a:r>
            <a:r>
              <a:rPr lang="en-US" dirty="0" smtClean="0"/>
              <a:t>actually purchase </a:t>
            </a:r>
            <a:r>
              <a:rPr lang="en-US" dirty="0"/>
              <a:t>a house.</a:t>
            </a:r>
          </a:p>
        </p:txBody>
      </p:sp>
    </p:spTree>
    <p:extLst>
      <p:ext uri="{BB962C8B-B14F-4D97-AF65-F5344CB8AC3E}">
        <p14:creationId xmlns:p14="http://schemas.microsoft.com/office/powerpoint/2010/main" xmlns="" val="304076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Tobit model…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Thus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consumers are divided into two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groups.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n consumers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about whom we have information on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regressors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well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 the regressand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Another consisting of n consumers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about whom we have information only on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regressors but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on the regressand.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sample in which information 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regressand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available only for some observations is known as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censored sample.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tobit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 is also known as a censored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model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authors call such models limited dependent variable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models because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restriction put on the values taken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regressand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7457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Ordinal 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Logit and Probit Models</a:t>
            </a:r>
            <a:br>
              <a:rPr lang="en-US" sz="3100" b="1" dirty="0">
                <a:latin typeface="Arial" pitchFamily="34" charset="0"/>
                <a:cs typeface="Arial" pitchFamily="34" charset="0"/>
              </a:rPr>
            </a:b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9436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We discuss below </a:t>
            </a:r>
            <a:r>
              <a:rPr lang="en-US" dirty="0">
                <a:latin typeface="Arial" pitchFamily="34" charset="0"/>
                <a:cs typeface="Arial" pitchFamily="34" charset="0"/>
              </a:rPr>
              <a:t>very brieﬂy some other models in this area.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In the bivariate logit and probit models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our interest was in </a:t>
            </a:r>
            <a:r>
              <a:rPr lang="en-US" dirty="0">
                <a:latin typeface="Arial" pitchFamily="34" charset="0"/>
                <a:cs typeface="Arial" pitchFamily="34" charset="0"/>
              </a:rPr>
              <a:t>modeling a 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yes or 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n-US" dirty="0">
                <a:latin typeface="Arial" pitchFamily="34" charset="0"/>
                <a:cs typeface="Arial" pitchFamily="34" charset="0"/>
              </a:rPr>
              <a:t>response variable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dirty="0">
                <a:latin typeface="Arial" pitchFamily="34" charset="0"/>
                <a:cs typeface="Arial" pitchFamily="34" charset="0"/>
              </a:rPr>
              <a:t>often the response variable, or regressand,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can have </a:t>
            </a:r>
            <a:r>
              <a:rPr lang="en-US" dirty="0">
                <a:latin typeface="Arial" pitchFamily="34" charset="0"/>
                <a:cs typeface="Arial" pitchFamily="34" charset="0"/>
              </a:rPr>
              <a:t>more than two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outcomes.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For example  in survey-type </a:t>
            </a:r>
            <a:r>
              <a:rPr lang="en-US" dirty="0">
                <a:latin typeface="Arial" pitchFamily="34" charset="0"/>
                <a:cs typeface="Arial" pitchFamily="34" charset="0"/>
              </a:rPr>
              <a:t>research the responses are on a Likert-type scale, such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 “strongly </a:t>
            </a:r>
            <a:r>
              <a:rPr lang="en-US" dirty="0">
                <a:latin typeface="Arial" pitchFamily="34" charset="0"/>
                <a:cs typeface="Arial" pitchFamily="34" charset="0"/>
              </a:rPr>
              <a:t>agree,” “somewhat agree,” or “strongly disagree.”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Very </a:t>
            </a:r>
            <a:r>
              <a:rPr lang="en-US" dirty="0">
                <a:latin typeface="Arial" pitchFamily="34" charset="0"/>
                <a:cs typeface="Arial" pitchFamily="34" charset="0"/>
              </a:rPr>
              <a:t>often these responses are coded as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0, 1, 2, 3...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These are </a:t>
            </a:r>
            <a:r>
              <a:rPr lang="en-US" dirty="0">
                <a:latin typeface="Arial" pitchFamily="34" charset="0"/>
                <a:cs typeface="Arial" pitchFamily="34" charset="0"/>
              </a:rPr>
              <a:t>ordinal scales in that there is clear ranking among the categories but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we cannot </a:t>
            </a:r>
            <a:r>
              <a:rPr lang="en-US" dirty="0">
                <a:latin typeface="Arial" pitchFamily="34" charset="0"/>
                <a:cs typeface="Arial" pitchFamily="34" charset="0"/>
              </a:rPr>
              <a:t>say that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en-US" dirty="0">
                <a:latin typeface="Arial" pitchFamily="34" charset="0"/>
                <a:cs typeface="Arial" pitchFamily="34" charset="0"/>
              </a:rPr>
              <a:t>is twice 1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 3 </a:t>
            </a:r>
            <a:r>
              <a:rPr lang="en-US" dirty="0">
                <a:latin typeface="Arial" pitchFamily="34" charset="0"/>
                <a:cs typeface="Arial" pitchFamily="34" charset="0"/>
              </a:rPr>
              <a:t>is three times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>
                <a:latin typeface="Arial" pitchFamily="34" charset="0"/>
                <a:cs typeface="Arial" pitchFamily="34" charset="0"/>
              </a:rPr>
              <a:t>To study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such phenomena the bivariate logit </a:t>
            </a:r>
            <a:r>
              <a:rPr lang="en-US" dirty="0">
                <a:latin typeface="Arial" pitchFamily="34" charset="0"/>
                <a:cs typeface="Arial" pitchFamily="34" charset="0"/>
              </a:rPr>
              <a:t>and probit models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can be extended to </a:t>
            </a:r>
            <a:r>
              <a:rPr lang="en-US" dirty="0">
                <a:latin typeface="Arial" pitchFamily="34" charset="0"/>
                <a:cs typeface="Arial" pitchFamily="34" charset="0"/>
              </a:rPr>
              <a:t>take into account multiple ranked categories.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mathematics become quite involved.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Software packages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Eviews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Shazam</a:t>
            </a:r>
            <a:r>
              <a:rPr lang="en-US" dirty="0">
                <a:latin typeface="Arial" pitchFamily="34" charset="0"/>
                <a:cs typeface="Arial" pitchFamily="34" charset="0"/>
              </a:rPr>
              <a:t> have routines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estimate ordered </a:t>
            </a:r>
            <a:r>
              <a:rPr lang="en-US" dirty="0">
                <a:latin typeface="Arial" pitchFamily="34" charset="0"/>
                <a:cs typeface="Arial" pitchFamily="34" charset="0"/>
              </a:rPr>
              <a:t>logit and probit models.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523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Multinomial Logit and Probit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the ordered probit and logit models the response variable has more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than two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ordered, or ranked, categories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there are situations where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regressand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unordered.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For example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choice of transportation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mode 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work. The choices may be bicycle, motorbike, car, bus, or train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Although these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categorical responses, there is no ranking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order.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They are essentially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nominal in character.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another example, consider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occupational classiﬁcations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such as unskilled, semiskilled, and highly skilled.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Again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there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 order here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techniques of multinomial logit or probit models can be employed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study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such nominal categories.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41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8581</TotalTime>
  <Words>1595</Words>
  <Application>Microsoft Office PowerPoint</Application>
  <PresentationFormat>On-screen Show (4:3)</PresentationFormat>
  <Paragraphs>111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27 </vt:lpstr>
      <vt:lpstr>Topics for today </vt:lpstr>
      <vt:lpstr>LPM- alternatives</vt:lpstr>
      <vt:lpstr>Cumulative distribution function </vt:lpstr>
      <vt:lpstr>Logit Model</vt:lpstr>
      <vt:lpstr>Logit model </vt:lpstr>
      <vt:lpstr>Logit Model</vt:lpstr>
      <vt:lpstr>Features of logit model</vt:lpstr>
      <vt:lpstr>Estimation of the Logit model</vt:lpstr>
      <vt:lpstr> The probit model </vt:lpstr>
      <vt:lpstr>Logit and probit models </vt:lpstr>
      <vt:lpstr>Slide 12</vt:lpstr>
      <vt:lpstr> The tobit model </vt:lpstr>
      <vt:lpstr>Tobit model… </vt:lpstr>
      <vt:lpstr> Ordinal Logit and Probit Models </vt:lpstr>
      <vt:lpstr>Multinomial Logit and Probit Models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1579</cp:revision>
  <dcterms:created xsi:type="dcterms:W3CDTF">2006-08-16T00:00:00Z</dcterms:created>
  <dcterms:modified xsi:type="dcterms:W3CDTF">2013-04-08T06:47:59Z</dcterms:modified>
</cp:coreProperties>
</file>