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10" r:id="rId2"/>
    <p:sldId id="334" r:id="rId3"/>
    <p:sldId id="524" r:id="rId4"/>
    <p:sldId id="470" r:id="rId5"/>
    <p:sldId id="523" r:id="rId6"/>
    <p:sldId id="493" r:id="rId7"/>
    <p:sldId id="494" r:id="rId8"/>
    <p:sldId id="495" r:id="rId9"/>
    <p:sldId id="496" r:id="rId10"/>
    <p:sldId id="508" r:id="rId11"/>
    <p:sldId id="497" r:id="rId12"/>
    <p:sldId id="525" r:id="rId13"/>
    <p:sldId id="507" r:id="rId14"/>
    <p:sldId id="503" r:id="rId15"/>
    <p:sldId id="526" r:id="rId16"/>
    <p:sldId id="504" r:id="rId17"/>
    <p:sldId id="527" r:id="rId18"/>
    <p:sldId id="50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1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27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Dummy variable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happens if the dependent variable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Dummy Variable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563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Qualitative response regression models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86740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all the regression models that we have considered so far, we have implicitly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assumed that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regressand, the dependent variable, or the response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 Y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quantitativ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e, whereas the explanatory variables are either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quantitative, qualitative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(or dummy), or a mixture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thereof. 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Now our discussion starts about the models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which the regressand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itself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qualitative in nature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Although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increasingly used in various areas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social sciences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medical research, qualitative response regression models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pose interesting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estimation and interpretation challenges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7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991600" cy="609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What happens if the dependent variable is DV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198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Interestingly regressand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can also be qualitative or dummy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e.g., decision to participate in the labor force.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Can we still use OLS to estimate regression models where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regressand 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dummy?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Yes, mechanically, we can do so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several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statistical problems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that one faces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in such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models.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There are alternatives to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OLS estimation that do not face these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problems.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Dichotomous dependent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models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where the dependent dummy have two categories. </a:t>
            </a:r>
            <a:r>
              <a:rPr lang="en-US" sz="2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Trichotomous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2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Polytomous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Dependent Variable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: where dependent dummy have more than one category.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319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85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The nature of the qualitative response models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220200" cy="5867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Suppose we want to study the labor force participation (LFP) decision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adult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males.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Since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 adult is either in the labor force or not, LFP is a yes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no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decision.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Hence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response variable, or regressand, can take only two values, say, 1 if the person is in the labor force and 0 if he or she is not.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other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words, the regressand is a binary,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dichotomous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variable.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Labor economics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research suggests that the LFP decision is a function of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unemployment rate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average wage rate, education, family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income.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Other examples owning of a home, a drug is effective or not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691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What we shall learn about qualitative response models in our discussion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143000"/>
                <a:ext cx="8991600" cy="5791200"/>
              </a:xfrm>
            </p:spPr>
            <p:txBody>
              <a:bodyPr>
                <a:normAutofit lnSpcReduction="10000"/>
              </a:bodyPr>
              <a:lstStyle/>
              <a:p>
                <a:pPr marL="514350" indent="-514350">
                  <a:lnSpc>
                    <a:spcPct val="200000"/>
                  </a:lnSpc>
                  <a:buAutoNum type="arabicPeriod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How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do we estimate qualitative response regression models? Can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simply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estimate them with the usual OLS procedures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?</a:t>
                </a:r>
              </a:p>
              <a:p>
                <a:pPr marL="514350" indent="-514350">
                  <a:lnSpc>
                    <a:spcPct val="200000"/>
                  </a:lnSpc>
                  <a:buAutoNum type="arabicPeriod"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Are there special inference problems? In other words, is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hypothesis testing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procedure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any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different from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ones we have learned so far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?</a:t>
                </a:r>
              </a:p>
              <a:p>
                <a:pPr marL="514350" indent="-514350">
                  <a:lnSpc>
                    <a:spcPct val="200000"/>
                  </a:lnSpc>
                  <a:buFont typeface="Arial" pitchFamily="34" charset="0"/>
                  <a:buAutoNum type="arabicPeriod"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If a regressand is qualitative, how can we measure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goodness of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ﬁt of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such models? Is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conventionally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computed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/>
                        </m:ctrlPr>
                      </m:sSupPr>
                      <m:e>
                        <m:r>
                          <a:rPr lang="en-US" sz="2000" i="1"/>
                          <m:t>𝑅</m:t>
                        </m:r>
                      </m:e>
                      <m:sup>
                        <m:r>
                          <a:rPr lang="en-US" sz="2000" i="1"/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of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any value in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such models?</a:t>
                </a:r>
              </a:p>
              <a:p>
                <a:pPr marL="514350" indent="-514350">
                  <a:lnSpc>
                    <a:spcPct val="200000"/>
                  </a:lnSpc>
                  <a:buAutoNum type="arabicPeriod"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Once we go beyond 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dichotomous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regressand case, how do we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estimate and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interpret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polychotomous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regression models</a:t>
                </a:r>
              </a:p>
              <a:p>
                <a:pPr marL="514350" indent="-514350">
                  <a:buAutoNum type="arabicPeriod"/>
                </a:pPr>
                <a:endParaRPr lang="en-US" dirty="0"/>
              </a:p>
              <a:p>
                <a:pPr marL="514350" indent="-514350">
                  <a:buAutoNum type="arabicPeriod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143000"/>
                <a:ext cx="8991600" cy="5791200"/>
              </a:xfrm>
              <a:blipFill rotWithShape="1">
                <a:blip r:embed="rId3" cstate="print"/>
                <a:stretch>
                  <a:fillRect l="-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67777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There are three approaches to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develop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probability model for a binary response variable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linear probability model (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LPM) 2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 logit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model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 probit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model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First considering the LPM: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Consider the regression model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Where X =family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income and Y =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 if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family owns a house and 0 if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it does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not own 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house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model looks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like a typical linear regression model but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because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regressand is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binary, or dichotomous,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it is called a linear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probability model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(LPM).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81300"/>
            <a:ext cx="19050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323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LPM…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838200"/>
            <a:ext cx="9096375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conditional expectation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Yi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,Xi,  E(Yi| Xi),can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 interpreted as the conditional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probability.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event will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occur given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Xi,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is,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Yi =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1 |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Xi).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Thus,, E(Yi/Xi) gives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probability of a family owning a house and whose income 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given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amount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Xi.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conditional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expectation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must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between 0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1.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400425"/>
            <a:ext cx="12954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410200"/>
            <a:ext cx="17526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124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LPM- </a:t>
            </a:r>
            <a:r>
              <a:rPr lang="en-GB" sz="2800" b="1" kern="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Advantage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791200"/>
          </a:xfrm>
        </p:spPr>
        <p:txBody>
          <a:bodyPr/>
          <a:lstStyle/>
          <a:p>
            <a:pPr lvl="1" fontAlgn="base">
              <a:lnSpc>
                <a:spcPct val="200000"/>
              </a:lnSpc>
              <a:spcAft>
                <a:spcPct val="0"/>
              </a:spcAft>
              <a:buFontTx/>
              <a:buChar char="–"/>
            </a:pPr>
            <a:r>
              <a:rPr lang="en-GB" kern="0" dirty="0" smtClean="0">
                <a:solidFill>
                  <a:srgbClr val="000000"/>
                </a:solidFill>
                <a:latin typeface="Arial"/>
              </a:rPr>
              <a:t>interpretation </a:t>
            </a:r>
            <a:r>
              <a:rPr lang="en-GB" kern="0" dirty="0">
                <a:solidFill>
                  <a:srgbClr val="000000"/>
                </a:solidFill>
                <a:latin typeface="Arial"/>
              </a:rPr>
              <a:t>is straightforward: </a:t>
            </a:r>
          </a:p>
          <a:p>
            <a:pPr lvl="2" fontAlgn="base">
              <a:lnSpc>
                <a:spcPct val="200000"/>
              </a:lnSpc>
              <a:spcAft>
                <a:spcPct val="0"/>
              </a:spcAft>
              <a:buFontTx/>
              <a:buChar char="•"/>
            </a:pPr>
            <a:r>
              <a:rPr lang="en-GB" kern="0" dirty="0">
                <a:solidFill>
                  <a:srgbClr val="000000"/>
                </a:solidFill>
                <a:latin typeface="Arial"/>
              </a:rPr>
              <a:t>the coefficient is interpreted in the same way as linear regression</a:t>
            </a:r>
          </a:p>
          <a:p>
            <a:pPr lvl="3" fontAlgn="base">
              <a:lnSpc>
                <a:spcPct val="200000"/>
              </a:lnSpc>
              <a:spcAft>
                <a:spcPct val="0"/>
              </a:spcAft>
              <a:buFontTx/>
              <a:buChar char="–"/>
            </a:pPr>
            <a:r>
              <a:rPr lang="en-GB" kern="0" dirty="0">
                <a:solidFill>
                  <a:srgbClr val="000000"/>
                </a:solidFill>
                <a:latin typeface="Arial"/>
              </a:rPr>
              <a:t>e.g. Predicted Probability of </a:t>
            </a:r>
            <a:r>
              <a:rPr lang="en-GB" kern="0" dirty="0" smtClean="0">
                <a:solidFill>
                  <a:srgbClr val="000000"/>
                </a:solidFill>
                <a:latin typeface="Arial"/>
              </a:rPr>
              <a:t>owning a house</a:t>
            </a:r>
            <a:endParaRPr lang="en-GB" kern="0" dirty="0">
              <a:solidFill>
                <a:srgbClr val="000000"/>
              </a:solidFill>
              <a:latin typeface="Arial"/>
            </a:endParaRPr>
          </a:p>
          <a:p>
            <a:pPr lvl="4" fontAlgn="base">
              <a:lnSpc>
                <a:spcPct val="200000"/>
              </a:lnSpc>
              <a:spcAft>
                <a:spcPct val="0"/>
              </a:spcAft>
              <a:buFontTx/>
              <a:buChar char="»"/>
            </a:pPr>
            <a:r>
              <a:rPr lang="en-GB" kern="0" dirty="0">
                <a:solidFill>
                  <a:srgbClr val="000000"/>
                </a:solidFill>
                <a:latin typeface="Arial"/>
              </a:rPr>
              <a:t>if </a:t>
            </a:r>
            <a:r>
              <a:rPr lang="en-GB" i="1" kern="0" dirty="0" smtClean="0">
                <a:solidFill>
                  <a:srgbClr val="000000"/>
                </a:solidFill>
                <a:latin typeface="Arial"/>
              </a:rPr>
              <a:t>B</a:t>
            </a:r>
            <a:r>
              <a:rPr lang="en-GB" i="1" kern="0" baseline="-25000" dirty="0">
                <a:solidFill>
                  <a:srgbClr val="000000"/>
                </a:solidFill>
                <a:latin typeface="Arial"/>
              </a:rPr>
              <a:t>2</a:t>
            </a:r>
            <a:r>
              <a:rPr lang="en-GB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en-GB" kern="0" dirty="0">
                <a:solidFill>
                  <a:srgbClr val="000000"/>
                </a:solidFill>
                <a:latin typeface="Arial"/>
              </a:rPr>
              <a:t>= 0.4, then the predicted probability of </a:t>
            </a:r>
            <a:r>
              <a:rPr lang="en-GB" kern="0" dirty="0" smtClean="0">
                <a:solidFill>
                  <a:srgbClr val="000000"/>
                </a:solidFill>
                <a:latin typeface="Arial"/>
              </a:rPr>
              <a:t>owning a home </a:t>
            </a:r>
            <a:r>
              <a:rPr lang="en-GB" kern="0" dirty="0">
                <a:solidFill>
                  <a:srgbClr val="000000"/>
                </a:solidFill>
                <a:latin typeface="Arial"/>
              </a:rPr>
              <a:t>increases by 0.4, holding all other variables constant.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254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LPM-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9916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happens if we try to fit a line of best fit to a regression where the dependent variable is binary?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Non-Normality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the Disturbances 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Ui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Although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OLS does not require the disturbances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be normally distributed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For statistical inference they are assumed 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be so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distributed.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But the assumption of normality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error term to be normally distributed is not tenable because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like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Yi 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disturbances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also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take only two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values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they also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follow the Bernoulli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distribution.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14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13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LPM-problems..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9916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2-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Heteroscedastic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Variances of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Disturbances.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It can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no longer be maintained that in the LPM the disturbances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are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homoscedastic.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Error term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will tend to be larger for middle values of x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OLS estimates are inefficient and standard errors are biased, resulting in incorrect t-statistics.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(Problem of hypothesis testing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3- Nonfulﬁllment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of 0 ≤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E(Yi| 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X) ≤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Predicted values can be &lt; 0, or &gt;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1. This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the real problem with the OLS estimation of the LPM.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075" y="1352550"/>
            <a:ext cx="71818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657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LPM…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9144000" cy="5943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There are two ways of ﬁnding out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whether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estimated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lie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between 0 and 1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1- Estimate the LPM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by the usual OLS method and ﬁnd out whether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estimated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lie between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0 and 1.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some are less than 0 (that is, negative),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is assumed to be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zero for those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cases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If they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are greater than 1, they are assumed to be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1.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2- The second procedure is to devise an estimating technique that will guarantee that the estimated conditional probabilities,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will lie between 0 and 1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logit and probit models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guarantee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that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estimated probabilities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will indeed lie between the logical limits 0 and 1.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9144000" cy="5943600"/>
              </a:xfrm>
              <a:blipFill rotWithShape="1">
                <a:blip r:embed="rId3" cstate="print"/>
                <a:stretch>
                  <a:fillRect l="-667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9238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35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LPM…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8991600" cy="5867400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100" b="1" dirty="0" smtClean="0">
                    <a:latin typeface="Arial" pitchFamily="34" charset="0"/>
                    <a:cs typeface="Arial" pitchFamily="34" charset="0"/>
                  </a:rPr>
                  <a:t>4- R-square </a:t>
                </a:r>
                <a:r>
                  <a:rPr lang="en-US" sz="2100" b="1" dirty="0">
                    <a:latin typeface="Arial" pitchFamily="34" charset="0"/>
                    <a:cs typeface="Arial" pitchFamily="34" charset="0"/>
                  </a:rPr>
                  <a:t>becomes questionable 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conventionally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computed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𝑅</m:t>
                        </m:r>
                      </m:e>
                      <m:sup>
                        <m:r>
                          <a:rPr lang="en-US" sz="2400" i="1"/>
                          <m:t>2</m:t>
                        </m:r>
                      </m:sup>
                    </m:sSup>
                  </m:oMath>
                </a14:m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of limited value in the dichotomous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response models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. </a:t>
                </a:r>
                <a:endParaRPr lang="en-US" sz="21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The conventionally computed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𝑅</m:t>
                        </m:r>
                      </m:e>
                      <m:sup>
                        <m:r>
                          <a:rPr lang="en-US" sz="2400" i="1"/>
                          <m:t>2</m:t>
                        </m:r>
                      </m:sup>
                    </m:sSup>
                  </m:oMath>
                </a14:m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likely to be much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lower than 1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for such models. </a:t>
                </a:r>
                <a:endParaRPr lang="en-US" sz="2100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In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most practical applications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𝑅</m:t>
                        </m:r>
                      </m:e>
                      <m:sup>
                        <m:r>
                          <a:rPr lang="en-US" sz="2400" i="1"/>
                          <m:t>2</m:t>
                        </m:r>
                      </m:sup>
                    </m:sSup>
                  </m:oMath>
                </a14:m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ranges between 0.2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to 0.6.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In reality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/>
                        </m:ctrlPr>
                      </m:sSupPr>
                      <m:e>
                        <m:r>
                          <a:rPr lang="en-US" sz="2400" i="1"/>
                          <m:t>𝑅</m:t>
                        </m:r>
                      </m:e>
                      <m:sup>
                        <m:r>
                          <a:rPr lang="en-US" sz="2400" i="1"/>
                          <m:t>2</m:t>
                        </m:r>
                      </m:sup>
                    </m:sSup>
                  </m:oMath>
                </a14:m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 in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such models will be high, say, in excess of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0.8.</a:t>
                </a:r>
              </a:p>
              <a:p>
                <a:pPr>
                  <a:lnSpc>
                    <a:spcPct val="200000"/>
                  </a:lnSpc>
                  <a:buFont typeface="Wingdings" pitchFamily="2" charset="2"/>
                  <a:buChar char="Ø"/>
                </a:pP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Therefore the use of the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coefﬁcient of determination as a summary statistic </a:t>
                </a:r>
                <a:r>
                  <a:rPr lang="en-US" sz="21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should be avoided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100" dirty="0" smtClean="0">
                    <a:latin typeface="Arial" pitchFamily="34" charset="0"/>
                    <a:cs typeface="Arial" pitchFamily="34" charset="0"/>
                  </a:rPr>
                  <a:t>in models </a:t>
                </a:r>
                <a:r>
                  <a:rPr lang="en-US" sz="2100" dirty="0">
                    <a:latin typeface="Arial" pitchFamily="34" charset="0"/>
                    <a:cs typeface="Arial" pitchFamily="34" charset="0"/>
                  </a:rPr>
                  <a:t>with qualitative dependent variable.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8991600" cy="5867400"/>
              </a:xfrm>
              <a:blipFill rotWithShape="1">
                <a:blip r:embed="rId3" cstate="print"/>
                <a:stretch>
                  <a:fillRect l="-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8313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1" y="228600"/>
            <a:ext cx="3733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2999" y="609600"/>
            <a:ext cx="3048001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9838" y="2971800"/>
            <a:ext cx="4124325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054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Alternative to LPM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9144000" cy="5791200"/>
              </a:xfrm>
            </p:spPr>
            <p:txBody>
              <a:bodyPr>
                <a:normAutofit fontScale="47500" lnSpcReduction="20000"/>
              </a:bodyPr>
              <a:lstStyle/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The LPM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is plagued by several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problems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(1) </a:t>
                </a:r>
                <a:r>
                  <a:rPr lang="en-US" dirty="0" err="1" smtClean="0">
                    <a:latin typeface="Arial" pitchFamily="34" charset="0"/>
                    <a:cs typeface="Arial" pitchFamily="34" charset="0"/>
                  </a:rPr>
                  <a:t>nonnormality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of </a:t>
                </a:r>
                <a:r>
                  <a:rPr lang="en-US" dirty="0" err="1" smtClean="0">
                    <a:latin typeface="Arial" pitchFamily="34" charset="0"/>
                    <a:cs typeface="Arial" pitchFamily="34" charset="0"/>
                  </a:rPr>
                  <a:t>ui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(2) </a:t>
                </a:r>
                <a:r>
                  <a:rPr lang="en-US" dirty="0" err="1">
                    <a:latin typeface="Arial" pitchFamily="34" charset="0"/>
                    <a:cs typeface="Arial" pitchFamily="34" charset="0"/>
                  </a:rPr>
                  <a:t>heteroscedasticity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of </a:t>
                </a:r>
                <a:r>
                  <a:rPr lang="en-US" dirty="0" err="1" smtClean="0">
                    <a:latin typeface="Arial" pitchFamily="34" charset="0"/>
                    <a:cs typeface="Arial" pitchFamily="34" charset="0"/>
                  </a:rPr>
                  <a:t>ui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3) possibility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/>
                        </m:ctrlPr>
                      </m:accPr>
                      <m:e>
                        <m:r>
                          <a:rPr lang="en-US" i="1"/>
                          <m:t>𝑌</m:t>
                        </m:r>
                      </m:e>
                    </m:acc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lying outside the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0–1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range 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(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4) the generally lower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/>
                        </m:ctrlPr>
                      </m:sSupPr>
                      <m:e>
                        <m:r>
                          <a:rPr lang="en-US" i="1"/>
                          <m:t>𝑅</m:t>
                        </m:r>
                      </m:e>
                      <m:sup>
                        <m:r>
                          <a:rPr lang="en-US" i="1"/>
                          <m:t>2</m:t>
                        </m:r>
                      </m:sup>
                    </m:sSup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values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. </a:t>
                </a:r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These problems are surmountable.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WLS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can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resolve the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Heteroscedasticity problem.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We can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increase the sample size to minimize the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non-normality problem.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But even then the fundamental problem with the LPM is that it is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not logically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a very attractive model because it assumes that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P= E(Yi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= 1 |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Xi) increases </a:t>
                </a:r>
                <a:r>
                  <a:rPr lang="en-US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linearly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with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X. 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This means that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the marginal or incremental effect of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X remains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constant throughout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This seems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patently unrealistic.</a:t>
                </a: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In reality one would expect that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Pi 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is nonlinearly related to </a:t>
                </a:r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Xi.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endParaRPr lang="en-US" dirty="0">
                  <a:latin typeface="Arial" pitchFamily="34" charset="0"/>
                  <a:cs typeface="Arial" pitchFamily="34" charset="0"/>
                </a:endParaRPr>
              </a:p>
              <a:p>
                <a:pPr>
                  <a:lnSpc>
                    <a:spcPct val="170000"/>
                  </a:lnSpc>
                  <a:buFont typeface="Wingdings" pitchFamily="2" charset="2"/>
                  <a:buChar char="Ø"/>
                </a:pPr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9144000" cy="5791200"/>
              </a:xfrm>
              <a:blipFill rotWithShape="1">
                <a:blip r:embed="rId3" cstate="print"/>
                <a:stretch>
                  <a:fillRect l="-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0289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8579</TotalTime>
  <Words>764</Words>
  <Application>Microsoft Office PowerPoint</Application>
  <PresentationFormat>On-screen Show (4:3)</PresentationFormat>
  <Paragraphs>68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Lecture 27 </vt:lpstr>
      <vt:lpstr>Topics for today </vt:lpstr>
      <vt:lpstr>Qualitative response regression models</vt:lpstr>
      <vt:lpstr>What happens if the dependent variable is DV</vt:lpstr>
      <vt:lpstr>Slide 5</vt:lpstr>
      <vt:lpstr>The nature of the qualitative response models </vt:lpstr>
      <vt:lpstr>What we shall learn about qualitative response models in our discussion </vt:lpstr>
      <vt:lpstr>There are three approaches to develop probability model for a binary response variable</vt:lpstr>
      <vt:lpstr>LPM…</vt:lpstr>
      <vt:lpstr>LPM- Advantage</vt:lpstr>
      <vt:lpstr>LPM- Problems</vt:lpstr>
      <vt:lpstr>Slide 12</vt:lpstr>
      <vt:lpstr>LPM-problems..</vt:lpstr>
      <vt:lpstr>LPM…</vt:lpstr>
      <vt:lpstr>Slide 15</vt:lpstr>
      <vt:lpstr>LPM…</vt:lpstr>
      <vt:lpstr>Slide 17</vt:lpstr>
      <vt:lpstr>Alternative to LPM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1577</cp:revision>
  <dcterms:created xsi:type="dcterms:W3CDTF">2006-08-16T00:00:00Z</dcterms:created>
  <dcterms:modified xsi:type="dcterms:W3CDTF">2013-04-08T05:03:53Z</dcterms:modified>
</cp:coreProperties>
</file>