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410" r:id="rId2"/>
    <p:sldId id="334" r:id="rId3"/>
    <p:sldId id="326" r:id="rId4"/>
    <p:sldId id="471" r:id="rId5"/>
    <p:sldId id="428" r:id="rId6"/>
    <p:sldId id="433" r:id="rId7"/>
    <p:sldId id="327" r:id="rId8"/>
    <p:sldId id="439" r:id="rId9"/>
    <p:sldId id="440" r:id="rId10"/>
    <p:sldId id="441" r:id="rId11"/>
    <p:sldId id="472" r:id="rId12"/>
    <p:sldId id="442" r:id="rId13"/>
    <p:sldId id="443" r:id="rId14"/>
    <p:sldId id="445" r:id="rId15"/>
    <p:sldId id="328" r:id="rId16"/>
    <p:sldId id="474" r:id="rId17"/>
    <p:sldId id="447" r:id="rId18"/>
    <p:sldId id="448" r:id="rId19"/>
    <p:sldId id="449" r:id="rId20"/>
    <p:sldId id="475" r:id="rId21"/>
    <p:sldId id="450" r:id="rId22"/>
    <p:sldId id="451" r:id="rId23"/>
    <p:sldId id="476" r:id="rId24"/>
    <p:sldId id="452" r:id="rId25"/>
    <p:sldId id="453" r:id="rId26"/>
    <p:sldId id="454" r:id="rId27"/>
    <p:sldId id="455" r:id="rId28"/>
    <p:sldId id="456" r:id="rId29"/>
    <p:sldId id="457" r:id="rId30"/>
    <p:sldId id="459" r:id="rId31"/>
    <p:sldId id="458" r:id="rId32"/>
    <p:sldId id="477" r:id="rId33"/>
    <p:sldId id="460" r:id="rId34"/>
    <p:sldId id="478" r:id="rId35"/>
    <p:sldId id="461" r:id="rId36"/>
    <p:sldId id="462" r:id="rId37"/>
    <p:sldId id="463" r:id="rId38"/>
    <p:sldId id="464" r:id="rId39"/>
    <p:sldId id="465" r:id="rId40"/>
    <p:sldId id="466" r:id="rId41"/>
    <p:sldId id="467" r:id="rId42"/>
    <p:sldId id="468" r:id="rId43"/>
    <p:sldId id="469" r:id="rId44"/>
    <p:sldId id="470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26" autoAdjust="0"/>
    <p:restoredTop sz="86387" autoAdjust="0"/>
  </p:normalViewPr>
  <p:slideViewPr>
    <p:cSldViewPr>
      <p:cViewPr>
        <p:scale>
          <a:sx n="90" d="100"/>
          <a:sy n="90" d="100"/>
        </p:scale>
        <p:origin x="29" y="9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58592-A82D-476E-8783-18AB677BB51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5506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23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Summary of previous lecture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Auto correlation 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Specification Bias</a:t>
            </a:r>
          </a:p>
        </p:txBody>
      </p:sp>
    </p:spTree>
    <p:extLst>
      <p:ext uri="{BB962C8B-B14F-4D97-AF65-F5344CB8AC3E}">
        <p14:creationId xmlns="" xmlns:p14="http://schemas.microsoft.com/office/powerpoint/2010/main" val="243179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Topics for today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791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Specification Bias</a:t>
            </a:r>
          </a:p>
          <a:p>
            <a:pPr marL="0" indent="0" algn="ctr">
              <a:lnSpc>
                <a:spcPct val="20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Criteria to choose a good model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Types of specification bias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Tests of specification bias.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31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Model specification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60198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According </a:t>
            </a:r>
            <a:r>
              <a:rPr lang="en-US" dirty="0"/>
              <a:t>to </a:t>
            </a:r>
            <a:r>
              <a:rPr lang="en-US" dirty="0">
                <a:solidFill>
                  <a:srgbClr val="FF0000"/>
                </a:solidFill>
              </a:rPr>
              <a:t>Hendry and Richard</a:t>
            </a:r>
            <a:r>
              <a:rPr lang="en-US" dirty="0"/>
              <a:t>, a model chosen for empirical </a:t>
            </a:r>
            <a:r>
              <a:rPr lang="en-US" dirty="0" smtClean="0"/>
              <a:t>analysis should </a:t>
            </a:r>
            <a:r>
              <a:rPr lang="en-US" dirty="0"/>
              <a:t>satisfy the following </a:t>
            </a:r>
            <a:r>
              <a:rPr lang="en-US" dirty="0" smtClean="0"/>
              <a:t>criteria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Be </a:t>
            </a:r>
            <a:r>
              <a:rPr lang="en-US" dirty="0">
                <a:solidFill>
                  <a:srgbClr val="FF0000"/>
                </a:solidFill>
              </a:rPr>
              <a:t>data admissible</a:t>
            </a:r>
            <a:r>
              <a:rPr lang="en-US" dirty="0" smtClean="0"/>
              <a:t>: predictions </a:t>
            </a:r>
            <a:r>
              <a:rPr lang="en-US" dirty="0"/>
              <a:t>made from the model must </a:t>
            </a:r>
            <a:r>
              <a:rPr lang="en-US" dirty="0" smtClean="0"/>
              <a:t>be logically possible: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Be consistent with </a:t>
            </a:r>
            <a:r>
              <a:rPr lang="en-US" dirty="0" smtClean="0">
                <a:solidFill>
                  <a:srgbClr val="FF0000"/>
                </a:solidFill>
              </a:rPr>
              <a:t>theory:</a:t>
            </a:r>
            <a:r>
              <a:rPr lang="en-US" dirty="0" smtClean="0"/>
              <a:t> </a:t>
            </a:r>
            <a:r>
              <a:rPr lang="en-US" dirty="0"/>
              <a:t>it must make good </a:t>
            </a:r>
            <a:r>
              <a:rPr lang="en-US" dirty="0" smtClean="0"/>
              <a:t>theoretical  sense. 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Have weakly exogenous regressors:</a:t>
            </a:r>
            <a:r>
              <a:rPr lang="en-US" dirty="0"/>
              <a:t> </a:t>
            </a:r>
            <a:r>
              <a:rPr lang="en-US" dirty="0" smtClean="0"/>
              <a:t>regressors </a:t>
            </a:r>
            <a:r>
              <a:rPr lang="en-US" dirty="0"/>
              <a:t>must be uncorrelated with the error term.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Exhibit parameter constancy:</a:t>
            </a:r>
            <a:r>
              <a:rPr lang="en-US" dirty="0"/>
              <a:t> the values of the </a:t>
            </a:r>
            <a:r>
              <a:rPr lang="en-US" dirty="0" smtClean="0"/>
              <a:t>parameters should </a:t>
            </a:r>
            <a:r>
              <a:rPr lang="en-US" dirty="0"/>
              <a:t>be </a:t>
            </a:r>
            <a:r>
              <a:rPr lang="en-US" dirty="0" smtClean="0"/>
              <a:t>stable otherwise forecasting will be difficult.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Exhibit data coherency:</a:t>
            </a:r>
            <a:r>
              <a:rPr lang="en-US" dirty="0"/>
              <a:t> </a:t>
            </a:r>
            <a:r>
              <a:rPr lang="en-US" dirty="0" smtClean="0"/>
              <a:t>The residuals </a:t>
            </a:r>
            <a:r>
              <a:rPr lang="en-US" dirty="0"/>
              <a:t>estimated from </a:t>
            </a:r>
            <a:r>
              <a:rPr lang="en-US" dirty="0" smtClean="0"/>
              <a:t>the model </a:t>
            </a:r>
            <a:r>
              <a:rPr lang="en-US" dirty="0"/>
              <a:t>must be purely random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Be encompassing:</a:t>
            </a:r>
            <a:r>
              <a:rPr lang="en-US" dirty="0"/>
              <a:t> </a:t>
            </a:r>
            <a:r>
              <a:rPr lang="en-US" dirty="0" smtClean="0"/>
              <a:t>Other models </a:t>
            </a:r>
            <a:r>
              <a:rPr lang="en-US" dirty="0"/>
              <a:t>cannot be </a:t>
            </a:r>
            <a:r>
              <a:rPr lang="en-US" dirty="0" smtClean="0"/>
              <a:t>an improvement </a:t>
            </a:r>
            <a:r>
              <a:rPr lang="en-US" dirty="0"/>
              <a:t>over the chosen model.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3129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6499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Specification bias…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067800" cy="60960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Assume the correct model is;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Where 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total cost of production and X = output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But due to any reason researcher adopt the model: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This is omission of a necessary variable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Another researcher use the model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This is inclusion of unnecessary or irrelevant case.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Another uses the model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This is wrong functional form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Another employs the model: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Error of measurement: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* Mean proxy of the variable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914400"/>
            <a:ext cx="33337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133600"/>
            <a:ext cx="27527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95600"/>
            <a:ext cx="4219575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3886200"/>
            <a:ext cx="34766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475" y="4876800"/>
            <a:ext cx="35147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8868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36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Types of specification Bias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991600" cy="5638800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Omission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a relevant variable(s)</a:t>
            </a:r>
          </a:p>
          <a:p>
            <a:pPr>
              <a:lnSpc>
                <a:spcPct val="2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Inclusion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an unnecessary variable(s)</a:t>
            </a:r>
          </a:p>
          <a:p>
            <a:pPr>
              <a:lnSpc>
                <a:spcPct val="2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Adopting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wrong functional form</a:t>
            </a:r>
          </a:p>
          <a:p>
            <a:pPr>
              <a:lnSpc>
                <a:spcPct val="2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Errors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measurement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868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487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Consequences of model specification error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839200" cy="51355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Whatever the sources of speciﬁcation errors, what are the consequences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For simplicity: three variable model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Over fitting a model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Under fitting a model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929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991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Under fitting a model- omitting a relevant variable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211763"/>
          </a:xfrm>
        </p:spPr>
        <p:txBody>
          <a:bodyPr/>
          <a:lstStyle/>
          <a:p>
            <a:r>
              <a:rPr lang="en-US" dirty="0" smtClean="0"/>
              <a:t>Suppose the true model is</a:t>
            </a:r>
          </a:p>
          <a:p>
            <a:endParaRPr lang="en-US" dirty="0"/>
          </a:p>
          <a:p>
            <a:r>
              <a:rPr lang="en-US" dirty="0" smtClean="0"/>
              <a:t>But for any reason we fit the model;</a:t>
            </a:r>
          </a:p>
          <a:p>
            <a:endParaRPr lang="en-US" dirty="0" smtClean="0"/>
          </a:p>
          <a:p>
            <a:r>
              <a:rPr lang="en-US" dirty="0" smtClean="0"/>
              <a:t>The consequences of omitting variable X3 are;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1600200"/>
            <a:ext cx="271462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2819400"/>
            <a:ext cx="19431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8308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Consequences…..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14400"/>
                <a:ext cx="8991600" cy="5791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1- If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left-out, or omitted, variable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X3  is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correlated with 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included variable X2,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𝛼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𝛼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are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biased as well as inconsistent.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That is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𝐸</m:t>
                    </m:r>
                    <m:r>
                      <a:rPr lang="en-US" sz="20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𝛼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)≠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𝐸</m:t>
                    </m:r>
                    <m:r>
                      <a:rPr lang="en-US" sz="20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𝛼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)≠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.The bias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does not disappear as the sample size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gets larger.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2- Even if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X2 and X3 are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not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correlated,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𝛼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biased,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although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𝛼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is now unbiased.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  <a:p>
                <a:pPr marL="0" marR="0" indent="0">
                  <a:lnSpc>
                    <a:spcPct val="150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3- The disturbance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variance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sSupPr>
                      <m:e>
                        <m:r>
                          <a:rPr lang="en-US" sz="20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𝜎</m:t>
                        </m:r>
                      </m:e>
                      <m:sup>
                        <m:r>
                          <a:rPr lang="en-US" sz="20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is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incorrectly estimated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4- The conventionally measured variance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𝛼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is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biased estimator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of the variance of the true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estimator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14400"/>
                <a:ext cx="8991600" cy="5791200"/>
              </a:xfrm>
              <a:blipFill rotWithShape="1">
                <a:blip r:embed="rId3" cstate="print"/>
                <a:stretch>
                  <a:fillRect l="-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70013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452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Consequences….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458200" cy="5211763"/>
          </a:xfrm>
        </p:spPr>
        <p:txBody>
          <a:bodyPr/>
          <a:lstStyle/>
          <a:p>
            <a:pPr marL="0" lvl="0" indent="0">
              <a:lnSpc>
                <a:spcPct val="2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5- In consequence, the usual conﬁdence interval and hypothesis-testing procedures are likely to give misleading conclusions.</a:t>
            </a:r>
          </a:p>
          <a:p>
            <a:pPr marL="0" lvl="0" indent="0">
              <a:lnSpc>
                <a:spcPct val="2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6- The forecasts based on the incorrect model and the forecast (conﬁdence) intervals will be unreliable.</a:t>
            </a:r>
            <a:endParaRPr lang="en-US" sz="19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lnSpc>
                <a:spcPct val="2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9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Conclusion:</a:t>
            </a:r>
            <a:r>
              <a:rPr lang="en-US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Once a model is formulated on the basis of the relevant theory, one is </a:t>
            </a:r>
            <a:r>
              <a:rPr lang="en-US" sz="19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ill advised </a:t>
            </a:r>
            <a:r>
              <a:rPr lang="en-US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 drop a variable from such a model</a:t>
            </a:r>
            <a:r>
              <a:rPr lang="en-US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sz="19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250000"/>
              </a:lnSpc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4601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839200" cy="5334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Inclusion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of an Irrelevant Variable (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Over ﬁtting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a Model)</a:t>
            </a:r>
            <a:br>
              <a:rPr lang="en-US" sz="2800" b="1" dirty="0">
                <a:latin typeface="Arial" pitchFamily="34" charset="0"/>
                <a:cs typeface="Arial" pitchFamily="34" charset="0"/>
              </a:rPr>
            </a:b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0"/>
                <a:ext cx="8686800" cy="59436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Assume that      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                                 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is true mode;</a:t>
                </a: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But we fit the model:</a:t>
                </a: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consequences are as under;</a:t>
                </a:r>
              </a:p>
              <a:p>
                <a:pPr marL="0" lv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1- The OLS estimator of the incorrect models are all unbiased and consistent that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</a:rPr>
                      <m:t>𝐸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  <m:sSub>
                      <m:sSub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𝛼</m:t>
                                </m:r>
                              </m:e>
                            </m:acc>
                          </m:e>
                          <m:sub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0" smtClean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prstClr val="black"/>
                        </a:solidFill>
                        <a:latin typeface="Cambria Math"/>
                      </a:rPr>
                      <m:t>and</m:t>
                    </m:r>
                    <m:r>
                      <a:rPr lang="en-US" sz="2000" b="0" i="0" smtClean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prstClr val="black"/>
                        </a:solidFill>
                        <a:latin typeface="Cambria Math"/>
                      </a:rPr>
                      <m:t>E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0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0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</m:e>
                            </m:acc>
                          </m:e>
                          <m:sub>
                            <m:r>
                              <a:rPr lang="en-US" sz="20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=0</a:t>
                </a:r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lv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2- The </a:t>
                </a:r>
                <a:r>
                  <a:rPr lang="en-US" sz="20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error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cs typeface="Arial" pitchFamily="34" charset="0"/>
                          </a:rPr>
                          <m:t>𝜎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is </a:t>
                </a:r>
                <a:r>
                  <a:rPr lang="en-US" sz="20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correctly estimated</a:t>
                </a:r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lvl="0" indent="0">
                  <a:lnSpc>
                    <a:spcPct val="150000"/>
                  </a:lnSpc>
                  <a:buNone/>
                </a:pPr>
                <a:r>
                  <a:rPr lang="en-US" sz="20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3- The usual conﬁdence interval and hypothesis-testing procedures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re- main </a:t>
                </a:r>
                <a:r>
                  <a:rPr lang="en-US" sz="20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valid</a:t>
                </a:r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4- </a:t>
                </a:r>
                <a:r>
                  <a:rPr lang="en-US" sz="2000" dirty="0">
                    <a:solidFill>
                      <a:srgbClr val="231F20"/>
                    </a:solidFill>
                    <a:latin typeface="Arial" pitchFamily="34" charset="0"/>
                    <a:cs typeface="Arial" pitchFamily="34" charset="0"/>
                  </a:rPr>
                  <a:t>However, the estimated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solidFill>
                              <a:srgbClr val="231F2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smtClean="0">
                            <a:solidFill>
                              <a:srgbClr val="231F20"/>
                            </a:solidFill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231F2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rgbClr val="231F20"/>
                    </a:solidFill>
                    <a:latin typeface="Arial" pitchFamily="34" charset="0"/>
                    <a:cs typeface="Arial" pitchFamily="34" charset="0"/>
                  </a:rPr>
                  <a:t>s </a:t>
                </a:r>
                <a:r>
                  <a:rPr lang="en-US" sz="2000" dirty="0">
                    <a:solidFill>
                      <a:srgbClr val="231F20"/>
                    </a:solidFill>
                    <a:latin typeface="Arial" pitchFamily="34" charset="0"/>
                    <a:cs typeface="Arial" pitchFamily="34" charset="0"/>
                  </a:rPr>
                  <a:t>will be generally inefﬁcient, that is, </a:t>
                </a:r>
                <a:r>
                  <a:rPr lang="en-US" sz="2000" dirty="0" smtClean="0">
                    <a:solidFill>
                      <a:srgbClr val="231F20"/>
                    </a:solidFill>
                    <a:latin typeface="Arial" pitchFamily="34" charset="0"/>
                    <a:cs typeface="Arial" pitchFamily="34" charset="0"/>
                  </a:rPr>
                  <a:t>their variances </a:t>
                </a:r>
                <a:r>
                  <a:rPr lang="en-US" sz="2000" dirty="0">
                    <a:solidFill>
                      <a:srgbClr val="231F20"/>
                    </a:solidFill>
                    <a:latin typeface="Arial" pitchFamily="34" charset="0"/>
                    <a:cs typeface="Arial" pitchFamily="34" charset="0"/>
                  </a:rPr>
                  <a:t>will be generally larger than those of </a:t>
                </a:r>
                <a:r>
                  <a:rPr lang="en-US" sz="2000" dirty="0" smtClean="0">
                    <a:solidFill>
                      <a:srgbClr val="231F20"/>
                    </a:solidFill>
                    <a:latin typeface="Arial" pitchFamily="34" charset="0"/>
                    <a:cs typeface="Arial" pitchFamily="34" charset="0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solidFill>
                              <a:srgbClr val="231F20"/>
                            </a:solidFill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sz="2000" i="1" smtClean="0">
                                <a:solidFill>
                                  <a:srgbClr val="231F2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solidFill>
                                  <a:srgbClr val="231F20"/>
                                </a:solidFill>
                                <a:latin typeface="Cambria Math"/>
                              </a:rPr>
                              <m:t>𝐵</m:t>
                            </m:r>
                          </m:e>
                        </m:acc>
                      </m:e>
                      <m:sup>
                        <m:r>
                          <a:rPr lang="en-US" sz="2000" b="0" i="1" smtClean="0">
                            <a:solidFill>
                              <a:srgbClr val="231F2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231F20"/>
                        </a:solidFill>
                        <a:latin typeface="Cambria Math"/>
                      </a:rPr>
                      <m:t>s</m:t>
                    </m:r>
                  </m:oMath>
                </a14:m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0"/>
                <a:ext cx="8686800" cy="5943600"/>
              </a:xfrm>
              <a:blipFill rotWithShape="1">
                <a:blip r:embed="rId3" cstate="print"/>
                <a:stretch>
                  <a:fillRect l="-912" t="-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838200"/>
            <a:ext cx="19145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1266825"/>
            <a:ext cx="269557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3778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Over fitting versus under fitting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639762"/>
          </a:xfrm>
        </p:spPr>
        <p:txBody>
          <a:bodyPr/>
          <a:lstStyle/>
          <a:p>
            <a:r>
              <a:rPr lang="en-US" b="0" dirty="0" smtClean="0">
                <a:latin typeface="Arial" pitchFamily="34" charset="0"/>
                <a:cs typeface="Arial" pitchFamily="34" charset="0"/>
              </a:rPr>
              <a:t>Over fitting of the model</a:t>
            </a:r>
            <a:endParaRPr lang="en-US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6200" y="1828800"/>
            <a:ext cx="4421188" cy="395128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Unbiased </a:t>
            </a:r>
          </a:p>
          <a:p>
            <a:r>
              <a:rPr lang="en-US" dirty="0" smtClean="0"/>
              <a:t>Consistent</a:t>
            </a:r>
          </a:p>
          <a:p>
            <a:r>
              <a:rPr lang="en-US" dirty="0" smtClean="0"/>
              <a:t>The error </a:t>
            </a:r>
            <a:r>
              <a:rPr lang="en-US" dirty="0"/>
              <a:t>variance is </a:t>
            </a:r>
            <a:r>
              <a:rPr lang="en-US" dirty="0">
                <a:solidFill>
                  <a:srgbClr val="FF0000"/>
                </a:solidFill>
              </a:rPr>
              <a:t>correctly</a:t>
            </a:r>
            <a:r>
              <a:rPr lang="en-US" dirty="0"/>
              <a:t> </a:t>
            </a:r>
            <a:r>
              <a:rPr lang="en-US" dirty="0" smtClean="0"/>
              <a:t>estimated</a:t>
            </a:r>
          </a:p>
          <a:p>
            <a:r>
              <a:rPr lang="en-US" dirty="0" smtClean="0"/>
              <a:t>The conventional </a:t>
            </a:r>
            <a:r>
              <a:rPr lang="en-US" dirty="0"/>
              <a:t>hypothesis-testing methods are still </a:t>
            </a:r>
            <a:r>
              <a:rPr lang="en-US" dirty="0" smtClean="0"/>
              <a:t>valid.</a:t>
            </a:r>
          </a:p>
          <a:p>
            <a:r>
              <a:rPr lang="en-US" dirty="0" smtClean="0"/>
              <a:t> The only </a:t>
            </a:r>
            <a:r>
              <a:rPr lang="en-US" dirty="0"/>
              <a:t>penalty </a:t>
            </a:r>
            <a:r>
              <a:rPr lang="en-US" dirty="0" smtClean="0"/>
              <a:t>for </a:t>
            </a:r>
            <a:r>
              <a:rPr lang="en-US" dirty="0"/>
              <a:t>the inclusion of the </a:t>
            </a:r>
            <a:r>
              <a:rPr lang="en-US" dirty="0">
                <a:solidFill>
                  <a:srgbClr val="FF0000"/>
                </a:solidFill>
              </a:rPr>
              <a:t>superﬂuous variable</a:t>
            </a:r>
            <a:r>
              <a:rPr lang="en-US" dirty="0"/>
              <a:t> is that the estimated variances of the coefﬁcients are </a:t>
            </a:r>
            <a:r>
              <a:rPr lang="en-US" dirty="0" smtClean="0"/>
              <a:t>larger.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990600"/>
            <a:ext cx="4041775" cy="639762"/>
          </a:xfrm>
        </p:spPr>
        <p:txBody>
          <a:bodyPr/>
          <a:lstStyle/>
          <a:p>
            <a:r>
              <a:rPr lang="en-US" b="0" dirty="0" smtClean="0">
                <a:latin typeface="Arial" pitchFamily="34" charset="0"/>
                <a:cs typeface="Arial" pitchFamily="34" charset="0"/>
              </a:rPr>
              <a:t>Under fitting of the model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1828800"/>
            <a:ext cx="4422775" cy="395128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Biased </a:t>
            </a:r>
          </a:p>
          <a:p>
            <a:r>
              <a:rPr lang="en-US" dirty="0" smtClean="0"/>
              <a:t>Inconsistent</a:t>
            </a:r>
          </a:p>
          <a:p>
            <a:r>
              <a:rPr lang="en-US" dirty="0" smtClean="0"/>
              <a:t> The error </a:t>
            </a:r>
            <a:r>
              <a:rPr lang="en-US" dirty="0"/>
              <a:t>variance </a:t>
            </a:r>
            <a:r>
              <a:rPr lang="en-US" dirty="0" smtClean="0"/>
              <a:t>is </a:t>
            </a:r>
            <a:r>
              <a:rPr lang="en-US" dirty="0" smtClean="0">
                <a:solidFill>
                  <a:srgbClr val="FF0000"/>
                </a:solidFill>
              </a:rPr>
              <a:t>incorrectly</a:t>
            </a:r>
            <a:r>
              <a:rPr lang="en-US" dirty="0" smtClean="0"/>
              <a:t> estimated</a:t>
            </a:r>
          </a:p>
          <a:p>
            <a:r>
              <a:rPr lang="en-US" dirty="0" smtClean="0"/>
              <a:t>Usual hypothesis-testing </a:t>
            </a:r>
            <a:r>
              <a:rPr lang="en-US" dirty="0"/>
              <a:t>procedures become invalid.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Conclusion:</a:t>
            </a:r>
            <a:r>
              <a:rPr lang="en-US" dirty="0" smtClean="0"/>
              <a:t> The best </a:t>
            </a:r>
            <a:r>
              <a:rPr lang="en-US" dirty="0"/>
              <a:t>approach is to include only explanatory variables that, </a:t>
            </a:r>
            <a:r>
              <a:rPr lang="en-US" dirty="0" smtClean="0"/>
              <a:t>on </a:t>
            </a:r>
            <a:r>
              <a:rPr lang="en-US" dirty="0" smtClean="0">
                <a:solidFill>
                  <a:srgbClr val="FF0000"/>
                </a:solidFill>
              </a:rPr>
              <a:t>theoretical </a:t>
            </a:r>
            <a:r>
              <a:rPr lang="en-US" dirty="0">
                <a:solidFill>
                  <a:srgbClr val="FF0000"/>
                </a:solidFill>
              </a:rPr>
              <a:t>grounds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directly inﬂuence</a:t>
            </a:r>
            <a:r>
              <a:rPr lang="en-US" dirty="0"/>
              <a:t> the dependent </a:t>
            </a:r>
            <a:r>
              <a:rPr lang="en-US" dirty="0" smtClean="0"/>
              <a:t>variable.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0095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Test of Specification Error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991600" cy="563880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We do not deliberately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set out to commit such errors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Very often speciﬁcation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biases arise due to: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From our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inability to formulate the model as precisely as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possible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The underlying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theory is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weak.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We do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not have the right kind of data to test the model. 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The practical questions is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to detect specification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bias.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Because if we found the reason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Remedial measures are available.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Example: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if model is under fitted just include the omitted variable&amp; (vice versa) 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81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014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r>
              <a:rPr lang="en-US" sz="2700" b="1" dirty="0" smtClean="0">
                <a:latin typeface="Arial" pitchFamily="34" charset="0"/>
                <a:cs typeface="Arial" pitchFamily="34" charset="0"/>
              </a:rPr>
              <a:t>Detecting </a:t>
            </a:r>
            <a:r>
              <a:rPr lang="en-US" sz="2700" b="1" dirty="0">
                <a:latin typeface="Arial" pitchFamily="34" charset="0"/>
                <a:cs typeface="Arial" pitchFamily="34" charset="0"/>
              </a:rPr>
              <a:t>the Presence of Unnecessary Variables</a:t>
            </a:r>
            <a:br>
              <a:rPr lang="en-US" sz="2700" b="1" dirty="0">
                <a:latin typeface="Arial" pitchFamily="34" charset="0"/>
                <a:cs typeface="Arial" pitchFamily="34" charset="0"/>
              </a:rPr>
            </a:br>
            <a:endParaRPr lang="en-US" sz="2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915400" cy="5287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Suppose we develop a k-variable model to explain a phenomenon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We do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not totally sure that, say, the variable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Xk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really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belongs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model.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One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simple way to ﬁnd this out is to test the signiﬁcance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estimated βk with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usual 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test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But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suppose that we are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not sure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whether, say,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X3 and X4 legitimately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belong in the model.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be easily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ascertained by the 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test.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We will discuss F test at later stage.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Thus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detecting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presence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an irrelevant variable (or variables) is not a difﬁcult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task.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050" y="1295400"/>
            <a:ext cx="318135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3476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Test of specification bias- Omitted variable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609600"/>
                <a:ext cx="8839200" cy="6096000"/>
              </a:xfrm>
            </p:spPr>
            <p:txBody>
              <a:bodyPr>
                <a:normAutofit fontScale="92500"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We are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never sure that the model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is true.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On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the basis of 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theory and </a:t>
                </a:r>
                <a:r>
                  <a:rPr lang="en-US" sz="28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prior empirical work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, we develop a model that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we believe captures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the essence of the 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subject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under study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Then subject the model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to empirical testing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After we obtain the results, we begin the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postmortem, keeping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in mind the criteria of a good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model.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We inspect some broad feature of the model</a:t>
                </a:r>
              </a:p>
              <a:p>
                <a:pPr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Font typeface="Wingdings" pitchFamily="2" charset="2"/>
                  <a:buChar char="Ø"/>
                </a:pPr>
                <a:r>
                  <a:rPr lang="en-US" sz="28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T-stats, S.E,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sz="2800" i="1">
                                <a:solidFill>
                                  <a:srgbClr val="FF0000"/>
                                </a:solidFill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sz="2800" i="1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>
                    <a:solidFill>
                      <a:srgbClr val="FF0000"/>
                    </a:solidFill>
                    <a:latin typeface="Arial" pitchFamily="34" charset="0"/>
                    <a:ea typeface="Calibri"/>
                    <a:cs typeface="Arial" pitchFamily="34" charset="0"/>
                  </a:rPr>
                  <a:t>, and d statistics.</a:t>
                </a:r>
                <a:r>
                  <a:rPr lang="en-US" sz="2800" dirty="0" smtClean="0">
                    <a:latin typeface="Arial" pitchFamily="34" charset="0"/>
                    <a:ea typeface="Calibri"/>
                    <a:cs typeface="Arial" pitchFamily="34" charset="0"/>
                  </a:rPr>
                  <a:t> </a:t>
                </a:r>
              </a:p>
              <a:p>
                <a:pPr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Font typeface="Wingdings" pitchFamily="2" charset="2"/>
                  <a:buChar char="Ø"/>
                </a:pP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If these diagnostics are reasonably good, we proclaim that 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8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chosen model is a fair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representation of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reality.</a:t>
                </a:r>
              </a:p>
              <a:p>
                <a:pPr marR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ea typeface="Calibri"/>
                    <a:cs typeface="Arial" pitchFamily="34" charset="0"/>
                  </a:rPr>
                  <a:t>And vice versa. </a:t>
                </a:r>
                <a:endParaRPr lang="en-US" sz="2800" dirty="0">
                  <a:latin typeface="Arial" pitchFamily="34" charset="0"/>
                  <a:ea typeface="Calibri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609600"/>
                <a:ext cx="8839200" cy="6096000"/>
              </a:xfrm>
              <a:blipFill rotWithShape="1">
                <a:blip r:embed="rId3" cstate="print"/>
                <a:stretch>
                  <a:fillRect l="-1034" t="-9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2824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274638"/>
            <a:ext cx="9144000" cy="48736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Formal Methods to detect model adequacy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(omitted variable)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579120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1- Examination of residuals: </a:t>
            </a:r>
            <a:r>
              <a:rPr lang="en-US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Residuals can </a:t>
            </a:r>
            <a:r>
              <a:rPr lang="en-US" sz="24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also </a:t>
            </a:r>
            <a:r>
              <a:rPr lang="en-US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be examined</a:t>
            </a:r>
            <a:r>
              <a:rPr lang="en-US" sz="24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, especially in </a:t>
            </a:r>
            <a:r>
              <a:rPr lang="en-US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cross sectional data</a:t>
            </a:r>
            <a:r>
              <a:rPr lang="en-US" sz="24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 model speciﬁcation errors, such as omission of an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important variable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 incorrect functional form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Suppose the true cost model is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But a researcher fits the model: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Another fits the model: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The utility of examining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residual plot is thus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clear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If there are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speciﬁcation errors,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residuals will exhibit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noticeable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patterns.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2286000"/>
            <a:ext cx="33337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775" y="2667000"/>
            <a:ext cx="263842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50" y="3124200"/>
            <a:ext cx="20002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1" y="3810000"/>
            <a:ext cx="38862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9919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234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Specification test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8991600" cy="5943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Durban Watson statistics (d):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To use the Durbin–Watson test for detecting model speciﬁcation error(s</a:t>
            </a:r>
            <a:r>
              <a:rPr lang="en-US" sz="20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), the procedure is as follows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1. From the assumed model, obtain the OLS residuals.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2. If it is believed that the assumed model is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mis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-speciﬁed because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it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excludes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relevant explanatory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variable, say, Z from the model, order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residuals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obtained in Step 1 according to increasing values of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Note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Z variable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could be one of the X variables included in the assumed model 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it could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be some function of that variable, such as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X2 or X3.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Compute the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statistic from the residuals thus ordered by the usual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formula.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4. From the Durbin–Watson tables, if the estimated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value is signiﬁcant,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then one can accept the hypothesis of model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mis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-speciﬁcation. </a:t>
            </a:r>
          </a:p>
        </p:txBody>
      </p:sp>
    </p:spTree>
    <p:extLst>
      <p:ext uri="{BB962C8B-B14F-4D97-AF65-F5344CB8AC3E}">
        <p14:creationId xmlns="" xmlns:p14="http://schemas.microsoft.com/office/powerpoint/2010/main" val="366711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Ramsey’s RESET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Test……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990600"/>
                <a:ext cx="8915400" cy="5135563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Most celebrated model to detect model specification.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(regression specification error test)</a:t>
                </a: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Assume that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cost function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is linear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in output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as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Plot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against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/>
                  <a:t>The residuals </a:t>
                </a:r>
                <a:r>
                  <a:rPr lang="en-US" sz="2000" dirty="0"/>
                  <a:t>in this ﬁgure show a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pattern </a:t>
                </a:r>
                <a:r>
                  <a:rPr lang="en-US" sz="2000" dirty="0"/>
                  <a:t>in which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/>
                  <a:t>their 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mean</a:t>
                </a:r>
                <a:r>
                  <a:rPr lang="en-US" sz="2000" dirty="0" smtClean="0"/>
                  <a:t> changes systematically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/>
                  <a:t>This suggest </a:t>
                </a:r>
                <a:r>
                  <a:rPr lang="en-US" sz="2000" dirty="0"/>
                  <a:t>that if </a:t>
                </a:r>
                <a:r>
                  <a:rPr lang="en-US" sz="2000" dirty="0" smtClean="0"/>
                  <a:t>we introduce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in some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form as regressor it should increase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/>
                  <a:t> is statistically significant it means </a:t>
                </a:r>
                <a:r>
                  <a:rPr lang="en-US" sz="2000" dirty="0" smtClean="0"/>
                  <a:t>model                                    </a:t>
                </a:r>
                <a:r>
                  <a:rPr lang="en-US" sz="2000" dirty="0" smtClean="0"/>
                  <a:t>was </a:t>
                </a:r>
                <a:r>
                  <a:rPr lang="en-US" sz="2000" dirty="0" err="1" smtClean="0"/>
                  <a:t>mis</a:t>
                </a:r>
                <a:r>
                  <a:rPr lang="en-US" sz="2000" dirty="0" smtClean="0"/>
                  <a:t>- specified. </a:t>
                </a:r>
                <a:endParaRPr lang="en-US" sz="2000" dirty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20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990600"/>
                <a:ext cx="8915400" cy="5135563"/>
              </a:xfrm>
              <a:blipFill rotWithShape="1">
                <a:blip r:embed="rId2" cstate="print"/>
                <a:stretch>
                  <a:fillRect l="-684" r="-1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009775"/>
            <a:ext cx="19812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438400"/>
            <a:ext cx="33528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181600"/>
            <a:ext cx="19812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115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281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Procedure OF RESET TEST…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762000"/>
                <a:ext cx="8839200" cy="59436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1- Run the OLS 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2- Obtain the estimated Yi and use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estimated Yi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as regressor. Give the name old and new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3- Use the F-test to find out whether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(new) is statistically significant 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4. If the computed F value is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signiﬁcant one can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accept the hypothesis that 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model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000" dirty="0" err="1">
                    <a:latin typeface="Arial" pitchFamily="34" charset="0"/>
                    <a:cs typeface="Arial" pitchFamily="34" charset="0"/>
                  </a:rPr>
                  <a:t>mis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-speciﬁed.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762000"/>
                <a:ext cx="8839200" cy="5943600"/>
              </a:xfrm>
              <a:blipFill rotWithShape="1">
                <a:blip r:embed="rId2" cstate="print"/>
                <a:stretch>
                  <a:fillRect l="-690" r="-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2238375"/>
            <a:ext cx="33147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3419475"/>
            <a:ext cx="607695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1266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Suppose we have the following </a:t>
            </a:r>
            <a:r>
              <a:rPr lang="en-US" dirty="0" err="1" smtClean="0"/>
              <a:t>resutls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8" y="2424113"/>
            <a:ext cx="5876925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724400"/>
            <a:ext cx="27432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5923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Lagrange Multiplier test  (LM) test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914400"/>
                <a:ext cx="8991600" cy="571500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This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test is considered and alternative to Ramsey’s RESET test.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Estimate the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restricted r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egression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by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OLS and obtain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the residuals.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If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in fact the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unrestricted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regression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true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regression, the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residuals obtained in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restricted model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should be related to the squared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and cubed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outpu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 terms, that is,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𝑋𝑖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𝑋𝑖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.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This suggests that we regress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the obtained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in Step 1 on all 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regressors.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Where Vi is the error term with usual properties.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20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If the chi-square value obtained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exceeds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critical Chi-square value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at the chosen level of signiﬁcance, we reject the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restricted regression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Otherwise, we do not reject it.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914400"/>
                <a:ext cx="8991600" cy="5715000"/>
              </a:xfrm>
              <a:blipFill rotWithShape="1">
                <a:blip r:embed="rId2" cstate="print"/>
                <a:stretch>
                  <a:fillRect l="-678" r="-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19716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962025"/>
            <a:ext cx="344805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75" y="3895725"/>
            <a:ext cx="321945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4495800"/>
            <a:ext cx="24669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6315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Example of LM test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Restricted model</a:t>
                </a:r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= (10)(0.9896) = 9.896. 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chi-square value from the table is: 9.21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Therefore, the observed value of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9.896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signiﬁcant.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conclusion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would be to reject the restricted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regression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conclusion is similar to that of Ramsey’s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RESET test.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  <a:blipFill rotWithShape="1">
                <a:blip r:embed="rId2" cstate="print"/>
                <a:stretch>
                  <a:fillRect l="-1852" t="-1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1781175"/>
            <a:ext cx="23241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88" y="2295525"/>
            <a:ext cx="545782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4179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Error of measurement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534400" cy="57912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By now we assumed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implicitly that the dependent variable Y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explanatory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variables, the X’s, are measured without any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errors.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 practice it is not true. (nonresponse errors, reporting errors).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Whatever the reasons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error of measurement is a potentially troublesome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problem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Error in the measurement of dependent variable: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still give </a:t>
            </a:r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unbiased estimates </a:t>
            </a:r>
            <a:r>
              <a:rPr lang="en-US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 the parameters and their </a:t>
            </a:r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variances.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However the estimated variances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are now larger than in the case where there are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no such errors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measurement.</a:t>
            </a:r>
          </a:p>
        </p:txBody>
      </p:sp>
    </p:spTree>
    <p:extLst>
      <p:ext uri="{BB962C8B-B14F-4D97-AF65-F5344CB8AC3E}">
        <p14:creationId xmlns="" xmlns:p14="http://schemas.microsoft.com/office/powerpoint/2010/main" val="288806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Measurement error….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8915400" cy="5562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Error in the explanatory variables.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Measurement errors in explanatory variables pose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 serious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problem.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consistent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estimates of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parameters become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impossible.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However as we know if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they are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present only   in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dependent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variable,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estimators remain unbiased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hence they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are consistent too. </a:t>
            </a:r>
          </a:p>
        </p:txBody>
      </p:sp>
    </p:spTree>
    <p:extLst>
      <p:ext uri="{BB962C8B-B14F-4D97-AF65-F5344CB8AC3E}">
        <p14:creationId xmlns="" xmlns:p14="http://schemas.microsoft.com/office/powerpoint/2010/main" val="427151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Model selection criteria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838200"/>
                <a:ext cx="8991600" cy="6172200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Several criteria  are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used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to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choose a good model among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competing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models.</a:t>
                </a:r>
              </a:p>
              <a:p>
                <a:pPr marL="0" indent="0">
                  <a:lnSpc>
                    <a:spcPct val="210000"/>
                  </a:lnSpc>
                  <a:buNone/>
                </a:pP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1- Choose the model with higher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but do not forget the discussion of </a:t>
                </a: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the game of maximizing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en-US" sz="2400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2- Adjusted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:</a:t>
                </a:r>
              </a:p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3- </a:t>
                </a:r>
                <a:r>
                  <a:rPr lang="en-US" sz="2400" b="1" dirty="0" err="1">
                    <a:latin typeface="Arial" pitchFamily="34" charset="0"/>
                    <a:cs typeface="Arial" pitchFamily="34" charset="0"/>
                  </a:rPr>
                  <a:t>Akaike</a:t>
                </a:r>
                <a:r>
                  <a:rPr lang="en-US" sz="2400" b="1" dirty="0">
                    <a:latin typeface="Arial" pitchFamily="34" charset="0"/>
                    <a:cs typeface="Arial" pitchFamily="34" charset="0"/>
                  </a:rPr>
                  <a:t> Information Criterion (AIC</a:t>
                </a: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):</a:t>
                </a:r>
              </a:p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In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comparing two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or more models, the model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with the lowest value of AIC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is preferred.</a:t>
                </a:r>
              </a:p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4-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Schwarz Information Criterion (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SIC)</a:t>
                </a:r>
              </a:p>
              <a:p>
                <a:pPr marL="0" indent="0">
                  <a:lnSpc>
                    <a:spcPct val="210000"/>
                  </a:lnSpc>
                  <a:buNone/>
                </a:pP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Like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AIC, the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lower the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value of SIC, the better the model. </a:t>
                </a:r>
              </a:p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 marL="0" indent="0">
                  <a:lnSpc>
                    <a:spcPct val="210000"/>
                  </a:lnSpc>
                  <a:buNone/>
                </a:pPr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838200"/>
                <a:ext cx="8991600" cy="6172200"/>
              </a:xfrm>
              <a:blipFill rotWithShape="1">
                <a:blip r:embed="rId2" cstate="print"/>
                <a:stretch>
                  <a:fillRect l="-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16383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371600"/>
            <a:ext cx="24384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675" y="2895600"/>
            <a:ext cx="42005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75" y="3505200"/>
            <a:ext cx="2790825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950" y="4924425"/>
            <a:ext cx="2838450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8867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71596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A Word of Caution about Model Selection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15400" cy="5867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These criteria should be considered as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 adjunct to the various speciﬁcation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tests.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Some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the criteria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are purely descriptive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may not have strong theoretical properties.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Now a days they are  frequently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used by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practitioner.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Therefore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reader should be aware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them.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 one of these criteria is necessarily superior to the others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Modern packages report all these criteria.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48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117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 word to the practitioner</a:t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85800"/>
            <a:ext cx="8991600" cy="62484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There is no question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that model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building is an art as well as a science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 practical researcher may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be bewildered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by theoretical niceties and an array of diagnostic tools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Some commands in selection of model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The researcher should’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Use common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sense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theory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know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context (do not perform ignorant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statistical analysis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Inspect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data.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Look long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hard 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results.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Beware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costs of data mining.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Be willing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compromise (do not worship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textbook prescriptions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Not confuse statistical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signiﬁcance with practical signiﬁcance).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Confess in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presence of sensitivity (that is,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anticipate criticism)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701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529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Dummy variable regression models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150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We know generally variables have four types;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Ratio scale </a:t>
            </a:r>
            <a:r>
              <a:rPr lang="nn-NO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(i)X1/X2 (ii)(X1-X2) (iii) X1≤ X2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Interval Scale, ordinal scale, and nominal scale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By know we encountered ratio scale variables.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But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this should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not give the impression that r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egression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models can deal only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with ratio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scale variables.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Regression models can also handle other types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variables mentioned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previously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Today we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consider models that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may involve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not only ratio scale variables but also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nominal scale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variables.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Such variables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are also known as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indicator variables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categorical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variables, qualitative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variables, or dummy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variables. 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06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The nature of Dummy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V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ariables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915400" cy="60960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In regression analysis the dependent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variable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frequently influenced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not only by ratio scale variables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(e.g., income, output,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prices, costs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height, temperature)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but also by variables that are essentially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qualitative, 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nominal scale, in nature, such as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sex, race, color, religion,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nationality, geographical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region, political upheavals, and party affiliation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For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example, holding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all other factors constant, female workers are found to earn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less than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their male counterparts or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nonwhite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workers are found to earn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less than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whites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This shows that qualitative variables are not less important and should be included in the regression analysis.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178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572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Nature of dummy variables….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3246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DV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usually indicate the presence or absence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"quality”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or 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attribute.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to quantify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? Construct artificial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that take on values of 1 or 0, 1 indicating the presence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or absence.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Dummy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are thus essentially a </a:t>
            </a:r>
            <a:r>
              <a:rPr lang="en-US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device to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classify data </a:t>
            </a:r>
            <a:r>
              <a:rPr lang="en-US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into mutually exclusive categories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such as male or female.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to incorporate in regression models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Dummy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can be incorporated in regression models just as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easily as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quantitative variables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 other words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 regression model may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contain regressors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are all exclusively dummy, or qualitative, in nature.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Such models are called Analysis of Variance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(ANOVA)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models</a:t>
            </a:r>
          </a:p>
        </p:txBody>
      </p:sp>
    </p:spTree>
    <p:extLst>
      <p:ext uri="{BB962C8B-B14F-4D97-AF65-F5344CB8AC3E}">
        <p14:creationId xmlns="" xmlns:p14="http://schemas.microsoft.com/office/powerpoint/2010/main" val="268349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56356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Caution in the Use of Dummy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838200"/>
            <a:ext cx="92964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Although they are easy to incorporate in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regression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models, one must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use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dummy variables carefully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1- If a </a:t>
            </a:r>
            <a:r>
              <a:rPr lang="en-US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qualitative variable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has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categories, introduce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only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(m − 1)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dummy variables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If more than one qualitative variables then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For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each qualitative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regressors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number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dummy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introduced must be one less than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categories of that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If the rule is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followed then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Dummy variable trap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that is, the situation of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perfect Multicollinearity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909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533400"/>
          </a:xfrm>
        </p:spPr>
        <p:txBody>
          <a:bodyPr>
            <a:normAutofit fontScale="90000"/>
          </a:bodyPr>
          <a:lstStyle/>
          <a:p>
            <a:r>
              <a:rPr lang="en-US" dirty="0"/>
              <a:t>Caution in the Use of Dummy </a:t>
            </a:r>
            <a:r>
              <a:rPr lang="en-US" dirty="0" smtClean="0"/>
              <a:t>Variables..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126" y="685800"/>
            <a:ext cx="9067800" cy="61722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dirty="0"/>
              <a:t>2- The category for which </a:t>
            </a:r>
            <a:r>
              <a:rPr lang="en-US" dirty="0">
                <a:solidFill>
                  <a:srgbClr val="7030A0"/>
                </a:solidFill>
              </a:rPr>
              <a:t>no dummy variable</a:t>
            </a:r>
            <a:r>
              <a:rPr lang="en-US" dirty="0"/>
              <a:t> is assigned is known </a:t>
            </a:r>
            <a:r>
              <a:rPr lang="en-US" dirty="0" smtClean="0"/>
              <a:t>as the </a:t>
            </a:r>
            <a:r>
              <a:rPr lang="en-US" dirty="0">
                <a:solidFill>
                  <a:srgbClr val="FF0000"/>
                </a:solidFill>
              </a:rPr>
              <a:t>base, benchmark, control, comparison, reference, or omitted </a:t>
            </a:r>
            <a:r>
              <a:rPr lang="en-US" dirty="0" smtClean="0">
                <a:solidFill>
                  <a:srgbClr val="FF0000"/>
                </a:solidFill>
              </a:rPr>
              <a:t>category. </a:t>
            </a:r>
            <a:r>
              <a:rPr lang="en-US" dirty="0" smtClean="0"/>
              <a:t>And </a:t>
            </a:r>
            <a:r>
              <a:rPr lang="en-US" dirty="0"/>
              <a:t>all comparisons are made in relation to the benchmark </a:t>
            </a:r>
            <a:r>
              <a:rPr lang="en-US" dirty="0" smtClean="0"/>
              <a:t>category.</a:t>
            </a:r>
          </a:p>
          <a:p>
            <a:pPr marL="0" indent="0" algn="just">
              <a:buNone/>
            </a:pPr>
            <a:r>
              <a:rPr lang="en-US" dirty="0"/>
              <a:t>3- The intercept value (β1) represents the mean value of the </a:t>
            </a:r>
            <a:r>
              <a:rPr lang="en-US" dirty="0" smtClean="0"/>
              <a:t>benchmark category.</a:t>
            </a:r>
          </a:p>
          <a:p>
            <a:pPr marL="0" indent="0" algn="just">
              <a:buNone/>
            </a:pPr>
            <a:r>
              <a:rPr lang="en-US" dirty="0"/>
              <a:t>4- The coefficients attached to the dummy variables </a:t>
            </a:r>
            <a:r>
              <a:rPr lang="en-US" dirty="0" smtClean="0"/>
              <a:t>are known as </a:t>
            </a: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differential intercept coefficients </a:t>
            </a:r>
            <a:r>
              <a:rPr lang="en-US" dirty="0"/>
              <a:t>because they tell by how </a:t>
            </a:r>
            <a:r>
              <a:rPr lang="en-US" dirty="0" smtClean="0"/>
              <a:t>much the </a:t>
            </a:r>
            <a:r>
              <a:rPr lang="en-US" dirty="0"/>
              <a:t>value of the </a:t>
            </a:r>
            <a:r>
              <a:rPr lang="en-US" dirty="0" smtClean="0"/>
              <a:t>intercept differs </a:t>
            </a:r>
            <a:r>
              <a:rPr lang="en-US" dirty="0"/>
              <a:t>from the </a:t>
            </a:r>
            <a:r>
              <a:rPr lang="en-US" dirty="0" smtClean="0"/>
              <a:t>intercept coefficient </a:t>
            </a:r>
            <a:r>
              <a:rPr lang="en-US" dirty="0"/>
              <a:t>of the benchmark category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dirty="0"/>
              <a:t>5- If a qualitative variable has more than one category, </a:t>
            </a:r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US" dirty="0">
                <a:solidFill>
                  <a:srgbClr val="FF0000"/>
                </a:solidFill>
              </a:rPr>
              <a:t>choice of the benchmark category</a:t>
            </a:r>
            <a:r>
              <a:rPr lang="en-US" dirty="0"/>
              <a:t> is strictly up to the</a:t>
            </a:r>
          </a:p>
          <a:p>
            <a:pPr marL="0" indent="0" algn="just">
              <a:buNone/>
            </a:pPr>
            <a:r>
              <a:rPr lang="en-US" dirty="0"/>
              <a:t>researcher. </a:t>
            </a:r>
            <a:r>
              <a:rPr lang="en-US" dirty="0" smtClean="0">
                <a:solidFill>
                  <a:srgbClr val="FF0000"/>
                </a:solidFill>
              </a:rPr>
              <a:t>Of </a:t>
            </a:r>
            <a:r>
              <a:rPr lang="en-US" dirty="0">
                <a:solidFill>
                  <a:srgbClr val="FF0000"/>
                </a:solidFill>
              </a:rPr>
              <a:t>course, this will not change the </a:t>
            </a:r>
            <a:r>
              <a:rPr lang="en-US" dirty="0" smtClean="0">
                <a:solidFill>
                  <a:srgbClr val="FF0000"/>
                </a:solidFill>
              </a:rPr>
              <a:t>overall conclusion .</a:t>
            </a:r>
          </a:p>
        </p:txBody>
      </p:sp>
    </p:spTree>
    <p:extLst>
      <p:ext uri="{BB962C8B-B14F-4D97-AF65-F5344CB8AC3E}">
        <p14:creationId xmlns="" xmlns:p14="http://schemas.microsoft.com/office/powerpoint/2010/main" val="56131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6868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Caution in the Use of Dummy Variables..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898" y="685800"/>
            <a:ext cx="9175898" cy="6172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6- </a:t>
            </a:r>
            <a:r>
              <a:rPr lang="en-US" dirty="0">
                <a:solidFill>
                  <a:srgbClr val="FF0000"/>
                </a:solidFill>
              </a:rPr>
              <a:t>Dummy variable trap can be avoided</a:t>
            </a:r>
            <a:r>
              <a:rPr lang="en-US" dirty="0"/>
              <a:t>. Introduce as many dummy variables as the number of categories of that variable and do not introduce the intercept in such a model. </a:t>
            </a:r>
          </a:p>
          <a:p>
            <a:pPr marL="0" indent="0" algn="just">
              <a:buNone/>
            </a:pPr>
            <a:r>
              <a:rPr lang="en-US" dirty="0"/>
              <a:t>Now the interpretation changes. All the coefficients with the </a:t>
            </a:r>
            <a:r>
              <a:rPr lang="en-US" dirty="0">
                <a:solidFill>
                  <a:srgbClr val="FF0000"/>
                </a:solidFill>
              </a:rPr>
              <a:t>intercept suppressed, </a:t>
            </a:r>
            <a:r>
              <a:rPr lang="en-US" dirty="0"/>
              <a:t>and allowing </a:t>
            </a:r>
            <a:r>
              <a:rPr lang="en-US" dirty="0" smtClean="0"/>
              <a:t>a dummy </a:t>
            </a:r>
            <a:r>
              <a:rPr lang="en-US" dirty="0"/>
              <a:t>variable for each category, </a:t>
            </a:r>
            <a:r>
              <a:rPr lang="en-US" dirty="0">
                <a:solidFill>
                  <a:srgbClr val="FF0000"/>
                </a:solidFill>
              </a:rPr>
              <a:t>we obtain directly the mean values of the various</a:t>
            </a:r>
            <a:r>
              <a:rPr lang="en-US" dirty="0"/>
              <a:t> categories. </a:t>
            </a:r>
            <a:endParaRPr lang="en-US" dirty="0" smtClean="0"/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286000"/>
            <a:ext cx="3101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4857750"/>
            <a:ext cx="581977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8745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Which method is better to use DV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Which is a better method of introducing a dummy variable: </a:t>
            </a:r>
            <a:r>
              <a:rPr lang="en-US" dirty="0" smtClean="0"/>
              <a:t>A- Introduce a </a:t>
            </a:r>
            <a:r>
              <a:rPr lang="en-US" dirty="0"/>
              <a:t>dummy for each category and omit the intercept </a:t>
            </a:r>
            <a:r>
              <a:rPr lang="en-US" dirty="0" smtClean="0"/>
              <a:t>term. B- include the </a:t>
            </a:r>
            <a:r>
              <a:rPr lang="en-US" dirty="0"/>
              <a:t>intercept term and introduce only (m − 1) </a:t>
            </a:r>
            <a:r>
              <a:rPr lang="en-US" dirty="0" smtClean="0"/>
              <a:t>dummies.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Most researchers find the equation with an intercept more convenient b</a:t>
            </a:r>
            <a:r>
              <a:rPr lang="en-US" dirty="0" smtClean="0"/>
              <a:t>ecause it allows them </a:t>
            </a:r>
            <a:r>
              <a:rPr lang="en-US" dirty="0"/>
              <a:t>makes a </a:t>
            </a:r>
            <a:r>
              <a:rPr lang="en-US" dirty="0" smtClean="0"/>
              <a:t>difference between </a:t>
            </a:r>
            <a:r>
              <a:rPr lang="en-US" dirty="0"/>
              <a:t>the </a:t>
            </a:r>
            <a:r>
              <a:rPr lang="en-US" dirty="0" smtClean="0"/>
              <a:t>categories.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 and F test are used in the previous way</a:t>
            </a:r>
            <a:r>
              <a:rPr lang="en-US" dirty="0"/>
              <a:t> </a:t>
            </a:r>
            <a:r>
              <a:rPr lang="en-US" dirty="0" smtClean="0"/>
              <a:t>which test whether the category or categories are significant/relevant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14815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ANOVA VS.ANCOVA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638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If all the explanatory variables are nominal or categorical variable then it is ANOVA.</a:t>
            </a:r>
          </a:p>
          <a:p>
            <a:pPr marL="0" indent="0">
              <a:buNone/>
            </a:pPr>
            <a:r>
              <a:rPr lang="en-US" dirty="0" smtClean="0"/>
              <a:t>If the explanatory variables are </a:t>
            </a:r>
            <a:r>
              <a:rPr lang="en-US" dirty="0" smtClean="0">
                <a:solidFill>
                  <a:srgbClr val="FF0000"/>
                </a:solidFill>
              </a:rPr>
              <a:t>mixture of nominal and ratio scale</a:t>
            </a:r>
            <a:r>
              <a:rPr lang="en-US" dirty="0" smtClean="0"/>
              <a:t> then it is ANCOVA.</a:t>
            </a:r>
          </a:p>
          <a:p>
            <a:pPr marL="0" indent="0" algn="just">
              <a:buNone/>
            </a:pPr>
            <a:r>
              <a:rPr lang="en-US" dirty="0">
                <a:solidFill>
                  <a:srgbClr val="FF0000"/>
                </a:solidFill>
              </a:rPr>
              <a:t>ANCOVA </a:t>
            </a:r>
            <a:r>
              <a:rPr lang="en-US" dirty="0"/>
              <a:t>models are an </a:t>
            </a:r>
            <a:r>
              <a:rPr lang="en-US" dirty="0" smtClean="0"/>
              <a:t>extension of </a:t>
            </a:r>
            <a:r>
              <a:rPr lang="en-US" dirty="0"/>
              <a:t>the ANOVA models in that they provide a method of statistically </a:t>
            </a:r>
            <a:r>
              <a:rPr lang="en-US" dirty="0" smtClean="0"/>
              <a:t>controlling the </a:t>
            </a:r>
            <a:r>
              <a:rPr lang="en-US" dirty="0"/>
              <a:t>effects of quantitative </a:t>
            </a:r>
            <a:r>
              <a:rPr lang="en-US" dirty="0" smtClean="0"/>
              <a:t>regressors.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8898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563562"/>
          </a:xfrm>
        </p:spPr>
        <p:txBody>
          <a:bodyPr>
            <a:normAutofit fontScale="90000"/>
          </a:bodyPr>
          <a:lstStyle/>
          <a:p>
            <a:r>
              <a:rPr lang="en-US" sz="3200" b="1" dirty="0"/>
              <a:t>SOME TECHNICAL ASPECTS </a:t>
            </a:r>
            <a:r>
              <a:rPr lang="en-US" sz="3200" b="1" dirty="0" smtClean="0"/>
              <a:t>OF THE DV </a:t>
            </a:r>
            <a:r>
              <a:rPr lang="en-US" sz="3200" b="1" dirty="0"/>
              <a:t>TECHNIQUE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067800" cy="6019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The Interpretation of </a:t>
            </a:r>
            <a:r>
              <a:rPr lang="en-US" dirty="0" smtClean="0"/>
              <a:t>DV in Semi-logarithmic Regressions.</a:t>
            </a:r>
          </a:p>
          <a:p>
            <a:pPr marL="0" indent="0">
              <a:buNone/>
            </a:pPr>
            <a:r>
              <a:rPr lang="en-US" dirty="0" smtClean="0"/>
              <a:t>Log–</a:t>
            </a:r>
            <a:r>
              <a:rPr lang="en-US" dirty="0" err="1" smtClean="0"/>
              <a:t>lin</a:t>
            </a:r>
            <a:r>
              <a:rPr lang="en-US" dirty="0" smtClean="0"/>
              <a:t> models</a:t>
            </a:r>
            <a:r>
              <a:rPr lang="en-US" dirty="0"/>
              <a:t>, where the </a:t>
            </a:r>
            <a:r>
              <a:rPr lang="en-US" dirty="0" err="1"/>
              <a:t>regressand</a:t>
            </a:r>
            <a:r>
              <a:rPr lang="en-US" dirty="0"/>
              <a:t> </a:t>
            </a:r>
            <a:r>
              <a:rPr lang="en-US" dirty="0" smtClean="0"/>
              <a:t>is logarithmic and </a:t>
            </a:r>
            <a:r>
              <a:rPr lang="en-US" dirty="0"/>
              <a:t>the regressors are </a:t>
            </a:r>
            <a:r>
              <a:rPr lang="en-US" dirty="0" smtClean="0"/>
              <a:t>linear. </a:t>
            </a:r>
          </a:p>
          <a:p>
            <a:pPr marL="0" indent="0">
              <a:buNone/>
            </a:pPr>
            <a:r>
              <a:rPr lang="en-US" dirty="0" smtClean="0"/>
              <a:t>The percentage </a:t>
            </a:r>
            <a:r>
              <a:rPr lang="en-US" dirty="0"/>
              <a:t>change in </a:t>
            </a:r>
            <a:r>
              <a:rPr lang="en-US" dirty="0" smtClean="0"/>
              <a:t>the </a:t>
            </a:r>
            <a:r>
              <a:rPr lang="en-US" dirty="0" err="1" smtClean="0"/>
              <a:t>regressand</a:t>
            </a:r>
            <a:r>
              <a:rPr lang="en-US" dirty="0" smtClean="0"/>
              <a:t> </a:t>
            </a:r>
            <a:r>
              <a:rPr lang="en-US" dirty="0"/>
              <a:t>for a unit change in the </a:t>
            </a:r>
            <a:r>
              <a:rPr lang="en-US" dirty="0" err="1"/>
              <a:t>regressor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What happens if a </a:t>
            </a:r>
            <a:r>
              <a:rPr lang="en-US" dirty="0" err="1"/>
              <a:t>regressor</a:t>
            </a:r>
            <a:r>
              <a:rPr lang="en-US" dirty="0"/>
              <a:t> is a dummy </a:t>
            </a:r>
            <a:r>
              <a:rPr lang="en-US" dirty="0" smtClean="0"/>
              <a:t>variable.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Where Y </a:t>
            </a:r>
            <a:r>
              <a:rPr lang="en-US" dirty="0"/>
              <a:t>= hourly wage rate </a:t>
            </a:r>
            <a:r>
              <a:rPr lang="en-US" dirty="0" smtClean="0"/>
              <a:t>and </a:t>
            </a:r>
            <a:r>
              <a:rPr lang="en-US" dirty="0"/>
              <a:t>D = 1 for female and 0 for </a:t>
            </a:r>
            <a:r>
              <a:rPr lang="en-US" dirty="0" smtClean="0"/>
              <a:t>male. How </a:t>
            </a:r>
            <a:r>
              <a:rPr lang="en-US" dirty="0"/>
              <a:t>do we interpret such a model?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Wage </a:t>
            </a:r>
            <a:r>
              <a:rPr lang="en-US" dirty="0"/>
              <a:t>function for male workers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For male workers: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 we take </a:t>
            </a:r>
            <a:r>
              <a:rPr lang="en-US" dirty="0"/>
              <a:t>the antilog of β1, what we obtain is not the mean hourly wages of </a:t>
            </a:r>
            <a:r>
              <a:rPr lang="en-US" dirty="0" smtClean="0"/>
              <a:t>male workers</a:t>
            </a:r>
            <a:r>
              <a:rPr lang="en-US" dirty="0"/>
              <a:t>, but </a:t>
            </a:r>
            <a:r>
              <a:rPr lang="en-US" dirty="0">
                <a:solidFill>
                  <a:srgbClr val="FF0000"/>
                </a:solidFill>
              </a:rPr>
              <a:t>their median wages</a:t>
            </a:r>
            <a:r>
              <a:rPr lang="en-US" dirty="0"/>
              <a:t>. As you know, mean, median, and </a:t>
            </a:r>
            <a:r>
              <a:rPr lang="en-US" dirty="0" smtClean="0"/>
              <a:t>mode are </a:t>
            </a:r>
            <a:r>
              <a:rPr lang="en-US" dirty="0"/>
              <a:t>the three measures of central tendency of a random variable. And if</a:t>
            </a:r>
          </a:p>
          <a:p>
            <a:pPr marL="0" indent="0">
              <a:buNone/>
            </a:pPr>
            <a:r>
              <a:rPr lang="en-US" dirty="0"/>
              <a:t>we take the antilog of </a:t>
            </a:r>
            <a:r>
              <a:rPr lang="en-US" dirty="0">
                <a:solidFill>
                  <a:srgbClr val="FF0000"/>
                </a:solidFill>
              </a:rPr>
              <a:t>(β1 + β2)</a:t>
            </a:r>
            <a:r>
              <a:rPr lang="en-US" dirty="0"/>
              <a:t>, we obtain the median hourly wages of</a:t>
            </a:r>
          </a:p>
          <a:p>
            <a:pPr marL="0" indent="0">
              <a:buNone/>
            </a:pPr>
            <a:r>
              <a:rPr lang="en-US" dirty="0"/>
              <a:t>female workers.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057400"/>
            <a:ext cx="200025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400425"/>
            <a:ext cx="195262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733800"/>
            <a:ext cx="23241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4651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991600" cy="6096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What happens if the dependent variable is DV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19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So for we discussed the </a:t>
            </a:r>
            <a:r>
              <a:rPr lang="en-US" dirty="0" err="1" smtClean="0"/>
              <a:t>regressand</a:t>
            </a:r>
            <a:r>
              <a:rPr lang="en-US" dirty="0" smtClean="0"/>
              <a:t> </a:t>
            </a:r>
            <a:r>
              <a:rPr lang="en-US" dirty="0"/>
              <a:t>is </a:t>
            </a:r>
            <a:r>
              <a:rPr lang="en-US" dirty="0" smtClean="0"/>
              <a:t>quantitative and </a:t>
            </a:r>
            <a:r>
              <a:rPr lang="en-US" dirty="0"/>
              <a:t>the regressors are quantitative or qualitative or both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But </a:t>
            </a:r>
            <a:r>
              <a:rPr lang="en-US" dirty="0" err="1" smtClean="0"/>
              <a:t>regressand</a:t>
            </a:r>
            <a:r>
              <a:rPr lang="en-US" dirty="0" smtClean="0"/>
              <a:t> </a:t>
            </a:r>
            <a:r>
              <a:rPr lang="en-US" dirty="0"/>
              <a:t>can also be qualitative or dummy</a:t>
            </a:r>
            <a:r>
              <a:rPr lang="en-US" dirty="0" smtClean="0"/>
              <a:t>. E.g., decision to participate in the labor force.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Can we still use OLS to estimate regression models where the </a:t>
            </a:r>
            <a:r>
              <a:rPr lang="en-US" dirty="0" err="1" smtClean="0"/>
              <a:t>regressand</a:t>
            </a:r>
            <a:r>
              <a:rPr lang="en-US" dirty="0" smtClean="0"/>
              <a:t> is </a:t>
            </a:r>
            <a:r>
              <a:rPr lang="en-US" dirty="0"/>
              <a:t>dummy? </a:t>
            </a:r>
            <a:r>
              <a:rPr lang="en-US" dirty="0">
                <a:solidFill>
                  <a:srgbClr val="FF0000"/>
                </a:solidFill>
              </a:rPr>
              <a:t>Yes, mechanically, we can do so</a:t>
            </a:r>
            <a:r>
              <a:rPr lang="en-US" dirty="0"/>
              <a:t>. 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But </a:t>
            </a:r>
            <a:r>
              <a:rPr lang="en-US" dirty="0"/>
              <a:t>there are </a:t>
            </a:r>
            <a:r>
              <a:rPr lang="en-US" dirty="0">
                <a:solidFill>
                  <a:srgbClr val="FF0000"/>
                </a:solidFill>
              </a:rPr>
              <a:t>several </a:t>
            </a:r>
            <a:r>
              <a:rPr lang="en-US" dirty="0" smtClean="0">
                <a:solidFill>
                  <a:srgbClr val="FF0000"/>
                </a:solidFill>
              </a:rPr>
              <a:t>statistical problems </a:t>
            </a:r>
            <a:r>
              <a:rPr lang="en-US" dirty="0">
                <a:solidFill>
                  <a:srgbClr val="FF0000"/>
                </a:solidFill>
              </a:rPr>
              <a:t>that one faces</a:t>
            </a:r>
            <a:r>
              <a:rPr lang="en-US" dirty="0"/>
              <a:t> in such </a:t>
            </a:r>
            <a:r>
              <a:rPr lang="en-US" dirty="0" smtClean="0"/>
              <a:t>models.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There are alternatives to </a:t>
            </a:r>
            <a:r>
              <a:rPr lang="en-US" dirty="0"/>
              <a:t>OLS estimation that do not face these </a:t>
            </a:r>
            <a:r>
              <a:rPr lang="en-US" dirty="0" smtClean="0"/>
              <a:t>problems.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Dichotomous dependent </a:t>
            </a:r>
            <a:r>
              <a:rPr lang="en-US" dirty="0">
                <a:solidFill>
                  <a:srgbClr val="FF0000"/>
                </a:solidFill>
              </a:rPr>
              <a:t>variable </a:t>
            </a:r>
            <a:r>
              <a:rPr lang="en-US" dirty="0" smtClean="0">
                <a:solidFill>
                  <a:srgbClr val="FF0000"/>
                </a:solidFill>
              </a:rPr>
              <a:t>models</a:t>
            </a:r>
            <a:r>
              <a:rPr lang="en-US" dirty="0" smtClean="0"/>
              <a:t>: where the dependent dummy have two categories.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Polytomous</a:t>
            </a:r>
            <a:r>
              <a:rPr lang="en-US" dirty="0" smtClean="0">
                <a:solidFill>
                  <a:srgbClr val="FF0000"/>
                </a:solidFill>
              </a:rPr>
              <a:t> Dependent Variable</a:t>
            </a:r>
            <a:r>
              <a:rPr lang="en-US" dirty="0" smtClean="0"/>
              <a:t>: where dependent dummy have more than one category.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5319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7616</TotalTime>
  <Words>2365</Words>
  <Application>Microsoft Office PowerPoint</Application>
  <PresentationFormat>On-screen Show (4:3)</PresentationFormat>
  <Paragraphs>217</Paragraphs>
  <Slides>44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Lecture 23 </vt:lpstr>
      <vt:lpstr>Topics for today </vt:lpstr>
      <vt:lpstr>Model specification …</vt:lpstr>
      <vt:lpstr>Slide 4</vt:lpstr>
      <vt:lpstr>Specification bias…</vt:lpstr>
      <vt:lpstr>Slide 6</vt:lpstr>
      <vt:lpstr>Types of specification Bias</vt:lpstr>
      <vt:lpstr>Consequences of model specification error</vt:lpstr>
      <vt:lpstr>Under fitting a model- omitting a relevant variable</vt:lpstr>
      <vt:lpstr>Consequences…..</vt:lpstr>
      <vt:lpstr>Slide 11</vt:lpstr>
      <vt:lpstr>Consequences….</vt:lpstr>
      <vt:lpstr> Inclusion of an Irrelevant Variable (Over ﬁtting a Model) </vt:lpstr>
      <vt:lpstr>Over fitting versus under fitting </vt:lpstr>
      <vt:lpstr>Test of Specification Error</vt:lpstr>
      <vt:lpstr>Slide 16</vt:lpstr>
      <vt:lpstr> Detecting the Presence of Unnecessary Variables </vt:lpstr>
      <vt:lpstr>Test of specification bias- Omitted variable </vt:lpstr>
      <vt:lpstr>Formal Methods to detect model adequacy (omitted variable) </vt:lpstr>
      <vt:lpstr>Slide 20</vt:lpstr>
      <vt:lpstr>Specification test …</vt:lpstr>
      <vt:lpstr>Ramsey’s RESET Test……</vt:lpstr>
      <vt:lpstr>Slide 23</vt:lpstr>
      <vt:lpstr>Procedure OF RESET TEST…</vt:lpstr>
      <vt:lpstr>Example </vt:lpstr>
      <vt:lpstr>Lagrange Multiplier test  (LM) test</vt:lpstr>
      <vt:lpstr>Example of LM test …</vt:lpstr>
      <vt:lpstr>Error of measurement </vt:lpstr>
      <vt:lpstr>Measurement error….</vt:lpstr>
      <vt:lpstr>Model selection criteria</vt:lpstr>
      <vt:lpstr>A Word of Caution about Model Selection Criteria</vt:lpstr>
      <vt:lpstr>Slide 32</vt:lpstr>
      <vt:lpstr>A word to the practitioner </vt:lpstr>
      <vt:lpstr>Slide 34</vt:lpstr>
      <vt:lpstr>Dummy variable regression models</vt:lpstr>
      <vt:lpstr>The nature of Dummy Variables</vt:lpstr>
      <vt:lpstr>Nature of dummy variables….</vt:lpstr>
      <vt:lpstr>Caution in the Use of Dummy Variables</vt:lpstr>
      <vt:lpstr>Caution in the Use of Dummy Variables..</vt:lpstr>
      <vt:lpstr>Caution in the Use of Dummy Variables..</vt:lpstr>
      <vt:lpstr>Which method is better to use DV</vt:lpstr>
      <vt:lpstr>ANOVA VS.ANCOVA MODELS</vt:lpstr>
      <vt:lpstr>SOME TECHNICAL ASPECTS OF THE DV TECHNIQUE</vt:lpstr>
      <vt:lpstr>What happens if the dependent variable is DV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1471</cp:revision>
  <dcterms:created xsi:type="dcterms:W3CDTF">2006-08-16T00:00:00Z</dcterms:created>
  <dcterms:modified xsi:type="dcterms:W3CDTF">2013-04-02T04:43:55Z</dcterms:modified>
</cp:coreProperties>
</file>