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410" r:id="rId2"/>
    <p:sldId id="334" r:id="rId3"/>
    <p:sldId id="412" r:id="rId4"/>
    <p:sldId id="424" r:id="rId5"/>
    <p:sldId id="425" r:id="rId6"/>
    <p:sldId id="423" r:id="rId7"/>
    <p:sldId id="325" r:id="rId8"/>
    <p:sldId id="426" r:id="rId9"/>
    <p:sldId id="438" r:id="rId10"/>
    <p:sldId id="429" r:id="rId11"/>
    <p:sldId id="432" r:id="rId12"/>
    <p:sldId id="430" r:id="rId13"/>
    <p:sldId id="431" r:id="rId14"/>
    <p:sldId id="427" r:id="rId15"/>
    <p:sldId id="326" r:id="rId16"/>
    <p:sldId id="43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ONY" initials="S" lastIdx="51" clrIdx="0"/>
  <p:cmAuthor id="1" name="MyUserName" initials="M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6FF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26" autoAdjust="0"/>
    <p:restoredTop sz="86387" autoAdjust="0"/>
  </p:normalViewPr>
  <p:slideViewPr>
    <p:cSldViewPr>
      <p:cViewPr>
        <p:scale>
          <a:sx n="40" d="100"/>
          <a:sy n="40" d="100"/>
        </p:scale>
        <p:origin x="-1411" y="-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96FEF8-77DD-4E7D-AE09-F13C52EF85B1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E58592-A82D-476E-8783-18AB677BB5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3737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Lecture 22 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Summary of previous lecture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Auto correlation 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Nature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Reasons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Consequences 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Detection </a:t>
            </a:r>
          </a:p>
        </p:txBody>
      </p:sp>
    </p:spTree>
    <p:extLst>
      <p:ext uri="{BB962C8B-B14F-4D97-AF65-F5344CB8AC3E}">
        <p14:creationId xmlns:p14="http://schemas.microsoft.com/office/powerpoint/2010/main" xmlns="" val="243179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Topics for today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Autocorrelation  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Detection 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Removal methods</a:t>
            </a:r>
          </a:p>
          <a:p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Specification Bias 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311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Detection of Autocorrelation…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838200"/>
                <a:ext cx="8991600" cy="5943600"/>
              </a:xfrm>
            </p:spPr>
            <p:txBody>
              <a:bodyPr>
                <a:normAutofit fontScale="70000" lnSpcReduction="20000"/>
              </a:bodyPr>
              <a:lstStyle/>
              <a:p>
                <a:pPr marL="0" lvl="0" indent="0">
                  <a:lnSpc>
                    <a:spcPct val="150000"/>
                  </a:lnSpc>
                  <a:buNone/>
                </a:pPr>
                <a:r>
                  <a:rPr lang="en-US" sz="24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2- Durbin–Watson </a:t>
                </a:r>
                <a:r>
                  <a:rPr lang="en-US" sz="24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d Test</a:t>
                </a:r>
                <a:r>
                  <a:rPr lang="en-US" sz="2400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: </a:t>
                </a:r>
                <a:r>
                  <a:rPr lang="en-US" sz="2400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Most celebrated test. </a:t>
                </a:r>
              </a:p>
              <a:p>
                <a:pPr marL="0" lvl="0" indent="0">
                  <a:lnSpc>
                    <a:spcPct val="170000"/>
                  </a:lnSpc>
                  <a:buNone/>
                </a:pPr>
                <a:r>
                  <a:rPr lang="en-US" sz="2600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A great advantage of the d statistic is that it is based on the </a:t>
                </a:r>
                <a:r>
                  <a:rPr lang="en-US" sz="2600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estimated residuals</a:t>
                </a:r>
                <a:r>
                  <a:rPr lang="en-US" sz="2600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, which are routinely computed in regression analysis</a:t>
                </a:r>
                <a:r>
                  <a:rPr lang="en-US" sz="2600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marL="0" lvl="0" indent="0">
                  <a:lnSpc>
                    <a:spcPct val="170000"/>
                  </a:lnSpc>
                  <a:buNone/>
                </a:pPr>
                <a:r>
                  <a:rPr lang="en-US" sz="2600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Because of this </a:t>
                </a:r>
                <a:r>
                  <a:rPr lang="en-US" sz="2600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advantage, it is now a common practice to report the Durbin–Watson </a:t>
                </a:r>
                <a:r>
                  <a:rPr lang="en-US" sz="2600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d along </a:t>
                </a:r>
                <a:r>
                  <a:rPr lang="en-US" sz="2600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with summary measures, such </a:t>
                </a:r>
                <a:r>
                  <a:rPr lang="en-US" sz="2600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6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6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600" b="0" i="0" smtClean="0">
                        <a:latin typeface="Cambria Math"/>
                      </a:rPr>
                      <m:t>, </m:t>
                    </m:r>
                    <m:sSup>
                      <m:sSupPr>
                        <m:ctrlPr>
                          <a:rPr lang="en-US" sz="2600" i="1">
                            <a:latin typeface="Cambria Math"/>
                          </a:rPr>
                        </m:ctrlPr>
                      </m:sSupPr>
                      <m:e>
                        <m:acc>
                          <m:accPr>
                            <m:chr m:val="̅"/>
                            <m:ctrlPr>
                              <a:rPr lang="en-US" sz="2600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sz="2600" i="1">
                                <a:latin typeface="Cambria Math"/>
                              </a:rPr>
                              <m:t>𝑅</m:t>
                            </m:r>
                          </m:e>
                        </m:acc>
                      </m:e>
                      <m:sup>
                        <m:r>
                          <a:rPr lang="en-US" sz="26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600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and </a:t>
                </a:r>
                <a:r>
                  <a:rPr lang="en-US" sz="2600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F. </a:t>
                </a:r>
                <a:endParaRPr lang="en-US" sz="2600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170000"/>
                  </a:lnSpc>
                  <a:buNone/>
                </a:pPr>
                <a:r>
                  <a:rPr lang="en-US" sz="2600" b="1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Assumptions</a:t>
                </a:r>
                <a:r>
                  <a:rPr lang="en-US" sz="2600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 underlying the d statistic.</a:t>
                </a:r>
              </a:p>
              <a:p>
                <a:pPr marL="0" indent="0">
                  <a:lnSpc>
                    <a:spcPct val="170000"/>
                  </a:lnSpc>
                  <a:buNone/>
                </a:pPr>
                <a:r>
                  <a:rPr lang="en-US" sz="2600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1- intercept is present in the regression </a:t>
                </a:r>
              </a:p>
              <a:p>
                <a:pPr marL="0" indent="0">
                  <a:lnSpc>
                    <a:spcPct val="170000"/>
                  </a:lnSpc>
                  <a:buNone/>
                </a:pPr>
                <a:r>
                  <a:rPr lang="en-US" sz="2600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2- independent variable are fixed</a:t>
                </a:r>
              </a:p>
              <a:p>
                <a:pPr marL="0" indent="0">
                  <a:lnSpc>
                    <a:spcPct val="170000"/>
                  </a:lnSpc>
                  <a:buNone/>
                </a:pPr>
                <a:r>
                  <a:rPr lang="en-US" sz="2600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3- the error term is normally distributed</a:t>
                </a:r>
              </a:p>
              <a:p>
                <a:pPr marL="0" indent="0">
                  <a:lnSpc>
                    <a:spcPct val="170000"/>
                  </a:lnSpc>
                  <a:buNone/>
                </a:pPr>
                <a:r>
                  <a:rPr lang="en-US" sz="2600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4- the model does not include the lag value of the dependent variable </a:t>
                </a:r>
              </a:p>
              <a:p>
                <a:pPr marL="0" indent="0">
                  <a:lnSpc>
                    <a:spcPct val="170000"/>
                  </a:lnSpc>
                  <a:buNone/>
                </a:pPr>
                <a:r>
                  <a:rPr lang="en-US" sz="2600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5- No missing values in the data </a:t>
                </a:r>
                <a:endParaRPr lang="en-US" sz="26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marL="0" lvl="0" indent="0">
                  <a:lnSpc>
                    <a:spcPct val="150000"/>
                  </a:lnSpc>
                  <a:buNone/>
                </a:pPr>
                <a:endParaRPr lang="en-US" sz="24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marL="0" lvl="0" indent="0">
                  <a:buNone/>
                </a:pPr>
                <a:r>
                  <a:rPr lang="en-US" dirty="0" smtClean="0">
                    <a:solidFill>
                      <a:prstClr val="black"/>
                    </a:solidFill>
                  </a:rPr>
                  <a:t>  </a:t>
                </a:r>
                <a:endParaRPr lang="en-US" dirty="0">
                  <a:solidFill>
                    <a:prstClr val="black"/>
                  </a:solidFill>
                </a:endParaRPr>
              </a:p>
              <a:p>
                <a:pPr marL="0" lvl="0" indent="0">
                  <a:buNone/>
                </a:pPr>
                <a:endParaRPr lang="en-US" dirty="0">
                  <a:solidFill>
                    <a:prstClr val="black"/>
                  </a:solidFill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838200"/>
                <a:ext cx="8991600" cy="5943600"/>
              </a:xfrm>
              <a:blipFill rotWithShape="1">
                <a:blip r:embed="rId3" cstate="print"/>
                <a:stretch>
                  <a:fillRect l="-610" r="-6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7378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Detection of Autocorrelation…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7546" y="2567669"/>
            <a:ext cx="7888908" cy="259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87763" y="1066800"/>
            <a:ext cx="1798637" cy="113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3110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Autocorrelation detection method…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90600"/>
            <a:ext cx="8991600" cy="57150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Rule of thumb</a:t>
            </a:r>
            <a:endParaRPr lang="en-US" sz="3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If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d is found to be 2 in an application, one may assume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that there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is no ﬁrst-order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Autocorrelation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, either positive or negative. </a:t>
            </a:r>
            <a:endParaRPr lang="en-US" sz="22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The closer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d is to 0, the greater the evidence of positive serial correlation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The closer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d is to 4, the greater the evidence of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negative serial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correlation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en-US" sz="3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Procedure:</a:t>
            </a:r>
            <a:r>
              <a:rPr lang="en-US" sz="3000" dirty="0">
                <a:latin typeface="Arial" pitchFamily="34" charset="0"/>
                <a:cs typeface="Arial" pitchFamily="34" charset="0"/>
              </a:rPr>
              <a:t> </a:t>
            </a:r>
            <a:endParaRPr lang="en-US" sz="30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. Run the OLS regression and obtain the residuals.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2. Compute d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from the formula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. For the given sample size and given number of explanatory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variables, ﬁnd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out the critical </a:t>
            </a:r>
            <a:r>
              <a:rPr lang="en-US" sz="2200" dirty="0" err="1" smtClean="0">
                <a:latin typeface="Arial" pitchFamily="34" charset="0"/>
                <a:cs typeface="Arial" pitchFamily="34" charset="0"/>
              </a:rPr>
              <a:t>dL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 and du values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4. Now follow the decision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rules.</a:t>
            </a:r>
          </a:p>
        </p:txBody>
      </p:sp>
    </p:spTree>
    <p:extLst>
      <p:ext uri="{BB962C8B-B14F-4D97-AF65-F5344CB8AC3E}">
        <p14:creationId xmlns:p14="http://schemas.microsoft.com/office/powerpoint/2010/main" xmlns="" val="114386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Detection Autocorrelation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3- The </a:t>
            </a:r>
            <a:r>
              <a:rPr lang="en-US" sz="2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Breusch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–Godfrey (BG) Test</a:t>
            </a:r>
            <a:r>
              <a:rPr lang="en-US" sz="28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0" lvl="0" indent="0">
              <a:buNone/>
            </a:pPr>
            <a:endParaRPr lang="en-US" sz="24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0" lvl="0" indent="0">
              <a:buNone/>
            </a:pPr>
            <a:r>
              <a:rPr lang="en-US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It is a general test </a:t>
            </a:r>
          </a:p>
          <a:p>
            <a:pPr marL="0" lvl="0" indent="0">
              <a:buNone/>
            </a:pPr>
            <a:endParaRPr lang="en-US" sz="24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0" lvl="0" indent="0">
              <a:buNone/>
            </a:pPr>
            <a:r>
              <a:rPr lang="en-US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Consult any of the standard book</a:t>
            </a:r>
          </a:p>
          <a:p>
            <a:pPr marL="0" lvl="0" indent="0">
              <a:buNone/>
            </a:pPr>
            <a:endParaRPr lang="en-US" sz="2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0" lvl="0" indent="0">
              <a:buNone/>
            </a:pPr>
            <a:r>
              <a:rPr lang="en-US" sz="2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There are also other tests of detection of Autocorrelation </a:t>
            </a:r>
            <a:endParaRPr lang="en-US" sz="2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4894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Remedial Measure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8991600" cy="58674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1- Change the functional form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2-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Generalized least-square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(GLS)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method: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3-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Newey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–West (for large sample)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4- In some situations we can continue to use the OLS method.</a:t>
            </a:r>
          </a:p>
        </p:txBody>
      </p:sp>
    </p:spTree>
    <p:extLst>
      <p:ext uri="{BB962C8B-B14F-4D97-AF65-F5344CB8AC3E}">
        <p14:creationId xmlns:p14="http://schemas.microsoft.com/office/powerpoint/2010/main" xmlns="" val="291124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Pure versus model misspecification autocorrelation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791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Autocorrelation occurring from other than the model specification bias.</a:t>
            </a:r>
          </a:p>
          <a:p>
            <a:pPr marL="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How we come to know?</a:t>
            </a:r>
          </a:p>
          <a:p>
            <a:pPr marL="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Example: </a:t>
            </a:r>
          </a:p>
          <a:p>
            <a:pPr marL="0" indent="0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Change model:</a:t>
            </a:r>
          </a:p>
          <a:p>
            <a:pPr marL="0" indent="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 solution is GLS and FGLS Methods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266950"/>
            <a:ext cx="4695825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314825"/>
            <a:ext cx="4829175" cy="1095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684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3586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Generalized Least Square Method...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067800" cy="61722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For simplicity assume the two variable model: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Assume error term follow the scheme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If        is known 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If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the given relation 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holds true at time t, it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also holds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true at time (t − 1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Apply OLS on the transformed variables. The estimators will be BLUE. This is GLS 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81188"/>
            <a:ext cx="285750" cy="328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2724150"/>
            <a:ext cx="23907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76875" y="762000"/>
            <a:ext cx="18383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05350" y="1371600"/>
            <a:ext cx="2838450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3850" y="2771775"/>
            <a:ext cx="295275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9350" y="3257550"/>
            <a:ext cx="43053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2350" y="4171950"/>
            <a:ext cx="20193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57575" y="3724275"/>
            <a:ext cx="2228850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9" name="Picture 11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33525" y="4752975"/>
            <a:ext cx="607695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4839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3243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GLS….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610600" cy="5867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When      is not known: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Apply first difference model: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As     ranges between -1 to 1: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Suppose       is equal to 1 the previous model becomes: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Now run the regression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        is highly debatable: ignoring all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 model is with out intercept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It may help in getting rid of autocorrelation along with making the series stationary.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600" y="990600"/>
            <a:ext cx="214312" cy="296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2180491"/>
            <a:ext cx="190500" cy="334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667000"/>
            <a:ext cx="228600" cy="316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048000"/>
            <a:ext cx="373380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76750" y="3762375"/>
            <a:ext cx="169545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419600"/>
            <a:ext cx="228600" cy="316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9193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48249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Model specification bias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14400"/>
            <a:ext cx="8991600" cy="6019800"/>
          </a:xfrm>
        </p:spPr>
        <p:txBody>
          <a:bodyPr>
            <a:normAutofit/>
          </a:bodyPr>
          <a:lstStyle/>
          <a:p>
            <a:r>
              <a:rPr lang="en-US" dirty="0" smtClean="0"/>
              <a:t>CLRM assumes that model is correctly specified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What are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criteria in choosing a model for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empirical analysis?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What types of model speciﬁcation errors is one likely to encounter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in practice?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What are the consequences of speciﬁcation errors?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How does one detect speciﬁcation errors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What remedies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can one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adopt and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with what beneﬁts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How does one evaluate the performance of competing models?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3357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334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Model specification …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991600" cy="601980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According </a:t>
            </a:r>
            <a:r>
              <a:rPr lang="en-US" dirty="0"/>
              <a:t>to </a:t>
            </a:r>
            <a:r>
              <a:rPr lang="en-US" dirty="0">
                <a:solidFill>
                  <a:srgbClr val="FF0000"/>
                </a:solidFill>
              </a:rPr>
              <a:t>Hendry and Richard</a:t>
            </a:r>
            <a:r>
              <a:rPr lang="en-US" dirty="0"/>
              <a:t>, a model chosen for empirical </a:t>
            </a:r>
            <a:r>
              <a:rPr lang="en-US" dirty="0" smtClean="0"/>
              <a:t>analysis should </a:t>
            </a:r>
            <a:r>
              <a:rPr lang="en-US" dirty="0"/>
              <a:t>satisfy the following </a:t>
            </a:r>
            <a:r>
              <a:rPr lang="en-US" dirty="0" smtClean="0"/>
              <a:t>criteria</a:t>
            </a:r>
          </a:p>
          <a:p>
            <a:pPr marL="514350" indent="-514350"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Be </a:t>
            </a:r>
            <a:r>
              <a:rPr lang="en-US" dirty="0">
                <a:solidFill>
                  <a:srgbClr val="FF0000"/>
                </a:solidFill>
              </a:rPr>
              <a:t>data admissible</a:t>
            </a:r>
            <a:r>
              <a:rPr lang="en-US" dirty="0" smtClean="0"/>
              <a:t>: predictions </a:t>
            </a:r>
            <a:r>
              <a:rPr lang="en-US" dirty="0"/>
              <a:t>made from the model must </a:t>
            </a:r>
            <a:r>
              <a:rPr lang="en-US" dirty="0" smtClean="0"/>
              <a:t>be logically possible: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Be consistent with </a:t>
            </a:r>
            <a:r>
              <a:rPr lang="en-US" dirty="0" smtClean="0">
                <a:solidFill>
                  <a:srgbClr val="FF0000"/>
                </a:solidFill>
              </a:rPr>
              <a:t>theory:</a:t>
            </a:r>
            <a:r>
              <a:rPr lang="en-US" dirty="0" smtClean="0"/>
              <a:t> </a:t>
            </a:r>
            <a:r>
              <a:rPr lang="en-US" dirty="0"/>
              <a:t>it must make good </a:t>
            </a:r>
            <a:r>
              <a:rPr lang="en-US" dirty="0" smtClean="0"/>
              <a:t>theoretical  sense. 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Have weakly exogenous regressors:</a:t>
            </a:r>
            <a:r>
              <a:rPr lang="en-US" dirty="0"/>
              <a:t> </a:t>
            </a:r>
            <a:r>
              <a:rPr lang="en-US" dirty="0" smtClean="0"/>
              <a:t>regressors </a:t>
            </a:r>
            <a:r>
              <a:rPr lang="en-US" dirty="0"/>
              <a:t>must be uncorrelated with the error term.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Exhibit parameter constancy:</a:t>
            </a:r>
            <a:r>
              <a:rPr lang="en-US" dirty="0"/>
              <a:t> the values of the </a:t>
            </a:r>
            <a:r>
              <a:rPr lang="en-US" dirty="0" smtClean="0"/>
              <a:t>parameters should </a:t>
            </a:r>
            <a:r>
              <a:rPr lang="en-US" dirty="0"/>
              <a:t>be </a:t>
            </a:r>
            <a:r>
              <a:rPr lang="en-US" dirty="0" smtClean="0"/>
              <a:t>stable otherwise forecasting will be difficult.</a:t>
            </a:r>
          </a:p>
          <a:p>
            <a:pPr marL="514350" indent="-514350"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Exhibit data coherency:</a:t>
            </a:r>
            <a:r>
              <a:rPr lang="en-US" dirty="0"/>
              <a:t> </a:t>
            </a:r>
            <a:r>
              <a:rPr lang="en-US" dirty="0" smtClean="0"/>
              <a:t>The residuals </a:t>
            </a:r>
            <a:r>
              <a:rPr lang="en-US" dirty="0"/>
              <a:t>estimated from </a:t>
            </a:r>
            <a:r>
              <a:rPr lang="en-US" dirty="0" smtClean="0"/>
              <a:t>the model </a:t>
            </a:r>
            <a:r>
              <a:rPr lang="en-US" dirty="0"/>
              <a:t>must be purely random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Be encompassing:</a:t>
            </a:r>
            <a:r>
              <a:rPr lang="en-US" dirty="0"/>
              <a:t> </a:t>
            </a:r>
            <a:r>
              <a:rPr lang="en-US" dirty="0" smtClean="0"/>
              <a:t>Other models </a:t>
            </a:r>
            <a:r>
              <a:rPr lang="en-US" dirty="0"/>
              <a:t>cannot be </a:t>
            </a:r>
            <a:r>
              <a:rPr lang="en-US" dirty="0" smtClean="0"/>
              <a:t>an improvement </a:t>
            </a:r>
            <a:r>
              <a:rPr lang="en-US" dirty="0"/>
              <a:t>over the chosen model.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3129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5261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7241</TotalTime>
  <Words>543</Words>
  <Application>Microsoft Office PowerPoint</Application>
  <PresentationFormat>On-screen Show (4:3)</PresentationFormat>
  <Paragraphs>95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Lecture 22 </vt:lpstr>
      <vt:lpstr>Topics for today </vt:lpstr>
      <vt:lpstr>Detection of Autocorrelation… </vt:lpstr>
      <vt:lpstr>Detection of Autocorrelation…</vt:lpstr>
      <vt:lpstr>Autocorrelation detection method… </vt:lpstr>
      <vt:lpstr>Detection Autocorrelation </vt:lpstr>
      <vt:lpstr>Remedial Measure </vt:lpstr>
      <vt:lpstr>Pure versus model misspecification autocorrelation </vt:lpstr>
      <vt:lpstr>Slide 9</vt:lpstr>
      <vt:lpstr>Generalized Least Square Method...</vt:lpstr>
      <vt:lpstr>Slide 11</vt:lpstr>
      <vt:lpstr>GLS….</vt:lpstr>
      <vt:lpstr>Slide 13</vt:lpstr>
      <vt:lpstr>Model specification bias </vt:lpstr>
      <vt:lpstr>Model specification …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IFFI</dc:creator>
  <cp:lastModifiedBy>NTS</cp:lastModifiedBy>
  <cp:revision>1399</cp:revision>
  <dcterms:created xsi:type="dcterms:W3CDTF">2006-08-16T00:00:00Z</dcterms:created>
  <dcterms:modified xsi:type="dcterms:W3CDTF">2013-03-28T06:49:38Z</dcterms:modified>
</cp:coreProperties>
</file>