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410" r:id="rId2"/>
    <p:sldId id="334" r:id="rId3"/>
    <p:sldId id="306" r:id="rId4"/>
    <p:sldId id="332" r:id="rId5"/>
    <p:sldId id="307" r:id="rId6"/>
    <p:sldId id="308" r:id="rId7"/>
    <p:sldId id="335" r:id="rId8"/>
    <p:sldId id="337" r:id="rId9"/>
    <p:sldId id="336" r:id="rId10"/>
    <p:sldId id="309" r:id="rId11"/>
    <p:sldId id="338" r:id="rId12"/>
    <p:sldId id="413" r:id="rId13"/>
    <p:sldId id="339" r:id="rId14"/>
    <p:sldId id="41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50" d="100"/>
          <a:sy n="50" d="100"/>
        </p:scale>
        <p:origin x="-1123" y="1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20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previous lecture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Heteroscedasticity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Nature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Reasons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Consequences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Detection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Remedial measure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17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What we are going to cover today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Heteroscedasticity 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Methods of detection 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Remedial measure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Formal Methods…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04900"/>
                <a:ext cx="9144000" cy="598170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dirty="0" smtClean="0">
                    <a:solidFill>
                      <a:srgbClr val="FF0000"/>
                    </a:solidFill>
                  </a:rPr>
                  <a:t>3- Spearman’s </a:t>
                </a:r>
                <a:r>
                  <a:rPr lang="en-US" dirty="0">
                    <a:solidFill>
                      <a:srgbClr val="FF0000"/>
                    </a:solidFill>
                  </a:rPr>
                  <a:t>Rank Correlation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Test:</a:t>
                </a:r>
              </a:p>
              <a:p>
                <a:pPr marL="0" indent="0">
                  <a:buNone/>
                </a:pPr>
                <a:r>
                  <a:rPr lang="en-US" dirty="0" smtClean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dirty="0">
                    <a:solidFill>
                      <a:srgbClr val="FF0000"/>
                    </a:solidFill>
                  </a:rPr>
                  <a:t>= </a:t>
                </a:r>
                <a:r>
                  <a:rPr lang="en-US" dirty="0"/>
                  <a:t>difference in the ranks assigned to two different </a:t>
                </a:r>
                <a:r>
                  <a:rPr lang="en-US" dirty="0" smtClean="0"/>
                  <a:t>characteristics of </a:t>
                </a:r>
                <a:r>
                  <a:rPr lang="en-US" dirty="0"/>
                  <a:t>the </a:t>
                </a:r>
                <a:r>
                  <a:rPr lang="en-US" dirty="0" err="1"/>
                  <a:t>i</a:t>
                </a:r>
                <a:r>
                  <a:rPr lang="en-US" baseline="30000" dirty="0" err="1" smtClean="0"/>
                  <a:t>th</a:t>
                </a:r>
                <a:r>
                  <a:rPr lang="en-US" dirty="0" smtClean="0"/>
                  <a:t>  </a:t>
                </a:r>
                <a:r>
                  <a:rPr lang="en-US" dirty="0"/>
                  <a:t>individual or phenomenon</a:t>
                </a:r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and n = number of individuals </a:t>
                </a:r>
                <a:r>
                  <a:rPr lang="en-US" dirty="0" smtClean="0"/>
                  <a:t>or phenomena ranked. </a:t>
                </a:r>
              </a:p>
              <a:p>
                <a:pPr marL="0" marR="0" indent="0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Step 1.</a:t>
                </a:r>
                <a:r>
                  <a:rPr lang="en-US" dirty="0"/>
                  <a:t> Fit the regression to the data on Y and X and obtain the </a:t>
                </a:r>
                <a:r>
                  <a:rPr lang="en-US" dirty="0" smtClean="0"/>
                  <a:t>residuals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accPr>
                          <m:e>
                            <m:r>
                              <a:rPr lang="en-US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  <m:t>𝑖</m:t>
                        </m:r>
                      </m:sub>
                    </m:sSub>
                  </m:oMath>
                </a14:m>
                <a:endParaRPr lang="en-US" dirty="0">
                  <a:ea typeface="Calibri"/>
                  <a:cs typeface="Times New Roman"/>
                </a:endParaRPr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rgbClr val="FF0000"/>
                    </a:solidFill>
                  </a:rPr>
                  <a:t>Step </a:t>
                </a:r>
                <a:r>
                  <a:rPr lang="en-US" dirty="0">
                    <a:solidFill>
                      <a:srgbClr val="FF0000"/>
                    </a:solidFill>
                  </a:rPr>
                  <a:t>2.</a:t>
                </a:r>
                <a:r>
                  <a:rPr lang="en-US" dirty="0"/>
                  <a:t> Ignoring the sign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rank </a:t>
                </a:r>
                <a:r>
                  <a:rPr lang="en-US" dirty="0"/>
                  <a:t>both |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| and Xi or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dirty="0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dirty="0"/>
                  <a:t>according to an ascending or descending </a:t>
                </a:r>
                <a:r>
                  <a:rPr lang="en-US" dirty="0" smtClean="0"/>
                  <a:t>order</a:t>
                </a:r>
              </a:p>
              <a:p>
                <a:pPr marL="0" indent="0">
                  <a:buNone/>
                </a:pPr>
                <a:r>
                  <a:rPr lang="en-US" dirty="0" smtClean="0"/>
                  <a:t> Compute the </a:t>
                </a:r>
                <a:r>
                  <a:rPr lang="en-US" dirty="0"/>
                  <a:t>Spearman’s rank correlation coefficient given previously.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Step 3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.</a:t>
                </a:r>
                <a:r>
                  <a:rPr lang="en-US" dirty="0" smtClean="0"/>
                  <a:t> significance 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can be tested by the t test as follows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If </a:t>
                </a:r>
                <a:r>
                  <a:rPr lang="en-US" dirty="0"/>
                  <a:t>the </a:t>
                </a:r>
                <a:r>
                  <a:rPr lang="en-US" u="sng" dirty="0"/>
                  <a:t>computed t value exceeds the critical t value,</a:t>
                </a:r>
                <a:r>
                  <a:rPr lang="en-US" dirty="0"/>
                  <a:t> we may accept the </a:t>
                </a:r>
                <a:r>
                  <a:rPr lang="en-US" dirty="0" smtClean="0"/>
                  <a:t>hypothesis of </a:t>
                </a:r>
                <a:r>
                  <a:rPr lang="en-US" dirty="0"/>
                  <a:t>heteroscedasticity; otherwise we may reject it.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04900"/>
                <a:ext cx="9144000" cy="5981700"/>
              </a:xfrm>
              <a:blipFill rotWithShape="1">
                <a:blip r:embed="rId3" cstate="print"/>
                <a:stretch>
                  <a:fillRect l="-1067" t="-1833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1775" y="876300"/>
            <a:ext cx="21812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9050" y="5181600"/>
            <a:ext cx="14859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9786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822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Formal Methods…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914400"/>
                <a:ext cx="8915400" cy="5867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dirty="0" smtClean="0"/>
                  <a:t>4- </a:t>
                </a:r>
                <a:r>
                  <a:rPr lang="en-US" sz="2000" dirty="0" err="1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Goldfeld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- </a:t>
                </a:r>
                <a:r>
                  <a:rPr lang="en-US" sz="2000" dirty="0" err="1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Quandt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Test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: very 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popular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method.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it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is applicable if one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assumes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𝜎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𝑖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is positively related to one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of the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explanatory variables in the regression model. </a:t>
                </a: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Step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1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. Order or rank the observations according to the values of Xi,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beginning with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lowest X value.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Step 2.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Omit c central observations, where c is specified a priori,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and divide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remaining (n − c) observations into two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groups.</a:t>
                </a:r>
              </a:p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Step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3.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Fit separate OLS regressions to the first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group and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second group,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and obtain the respective residual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sums of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squares RSS1 and RSS2, RSS1 representing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RSS for smaller Xi values and RSS2 for the larger Xi group.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These RSS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each have                     degree of freedom.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914400"/>
                <a:ext cx="8915400" cy="5867400"/>
              </a:xfrm>
              <a:blipFill rotWithShape="1">
                <a:blip r:embed="rId3" cstate="print"/>
                <a:stretch>
                  <a:fillRect l="-1709" r="-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6172200"/>
            <a:ext cx="91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8792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2800" b="1" dirty="0" err="1">
                <a:latin typeface="Arial" pitchFamily="34" charset="0"/>
                <a:cs typeface="Arial" pitchFamily="34" charset="0"/>
              </a:rPr>
              <a:t>Goldfeld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-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Quandt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91440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Step 4.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Compute the ratio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in an application the </a:t>
            </a:r>
            <a:r>
              <a:rPr lang="en-US" sz="2400" u="sng" dirty="0">
                <a:latin typeface="Arial" pitchFamily="34" charset="0"/>
                <a:cs typeface="Arial" pitchFamily="34" charset="0"/>
              </a:rPr>
              <a:t>computed λ (= F) is greater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than the critical 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at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chosen level of significance, we can reject the hypothesis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homoscedasticity, that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is, we can say that heteroscedasticity is very likely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Things to remember: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1- The choice of c value is critical and debatable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2- if more than one independent variable ranking of observation can be made according to any of the Xi variable.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762000"/>
            <a:ext cx="14287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267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479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General test of Heteroscedasticity 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90600"/>
                <a:ext cx="9144000" cy="58674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 smtClean="0">
                    <a:solidFill>
                      <a:srgbClr val="FF0000"/>
                    </a:solidFill>
                  </a:rPr>
                  <a:t>5- White test: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It is easy and does not require normality assumption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Step 1: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First estimate the equation 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and obtain 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residuals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Step 2: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Run the following auxiliary equation and obtain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Step 3: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Under the null hypothesis that there is no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Heteroscedasticity,  </a:t>
                </a:r>
                <a:r>
                  <a:rPr lang="en-US" sz="2400" u="sng" dirty="0" smtClean="0">
                    <a:latin typeface="Arial" pitchFamily="34" charset="0"/>
                    <a:cs typeface="Arial" pitchFamily="34" charset="0"/>
                  </a:rPr>
                  <a:t>sample size (n) times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u="sng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u="sng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 u="sng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u="sng" dirty="0" smtClean="0">
                    <a:latin typeface="Arial" pitchFamily="34" charset="0"/>
                    <a:cs typeface="Arial" pitchFamily="34" charset="0"/>
                  </a:rPr>
                  <a:t>o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btained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from 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auxiliary regression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asymptotically follows the chi-square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distribution.</a:t>
                </a:r>
                <a:endParaRPr lang="en-US" sz="24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Step 4: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If the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obtained chi-square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value obtained </a:t>
                </a:r>
                <a:r>
                  <a:rPr lang="en-US" sz="2400" u="sng" dirty="0" smtClean="0">
                    <a:latin typeface="Arial" pitchFamily="34" charset="0"/>
                    <a:cs typeface="Arial" pitchFamily="34" charset="0"/>
                  </a:rPr>
                  <a:t>exceeds </a:t>
                </a:r>
                <a:r>
                  <a:rPr lang="en-US" sz="2400" u="sng" dirty="0">
                    <a:latin typeface="Arial" pitchFamily="34" charset="0"/>
                    <a:cs typeface="Arial" pitchFamily="34" charset="0"/>
                  </a:rPr>
                  <a:t>the critical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u="sng" dirty="0">
                    <a:latin typeface="Arial" pitchFamily="34" charset="0"/>
                    <a:cs typeface="Arial" pitchFamily="34" charset="0"/>
                  </a:rPr>
                  <a:t>chi-square value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 at the chosen level of signiﬁcance, the conclusion is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that there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Heteroscedasticity and vice versa.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90600"/>
                <a:ext cx="9144000" cy="5867400"/>
              </a:xfrm>
              <a:blipFill rotWithShape="1">
                <a:blip r:embed="rId3" cstate="print"/>
                <a:stretch>
                  <a:fillRect l="-1533" t="-2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3263" y="2190750"/>
            <a:ext cx="26574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7863" y="3200400"/>
            <a:ext cx="52673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43725" y="4752975"/>
            <a:ext cx="12858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5249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Other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Tests of Heteroscedasticity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err="1">
                <a:latin typeface="Arial" pitchFamily="34" charset="0"/>
                <a:cs typeface="Arial" pitchFamily="34" charset="0"/>
              </a:rPr>
              <a:t>Breusch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–Pagan–Godfrey Test,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Koenker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–Bassett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(KB) test,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545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Remedial Measures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14400"/>
                <a:ext cx="9067800" cy="57912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Under Heteroscedasticity OLS are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n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o </a:t>
                </a:r>
                <a:r>
                  <a:rPr lang="en-US" sz="2400" u="sng" dirty="0" smtClean="0">
                    <a:latin typeface="Arial" pitchFamily="34" charset="0"/>
                    <a:cs typeface="Arial" pitchFamily="34" charset="0"/>
                  </a:rPr>
                  <a:t>longer efﬁcient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This  makes the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usual hypothesis-testing procedure of dubious value. </a:t>
                </a: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Therefore, remedial measures are necessary </a:t>
                </a:r>
                <a:endParaRPr lang="en-US" sz="2400" dirty="0">
                  <a:latin typeface="Arial" pitchFamily="34" charset="0"/>
                  <a:cs typeface="Arial" pitchFamily="34" charset="0"/>
                </a:endParaRPr>
              </a:p>
              <a:p>
                <a:pPr marL="0" indent="0" algn="ctr">
                  <a:lnSpc>
                    <a:spcPct val="150000"/>
                  </a:lnSpc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Two approaches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to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remediation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</a:p>
              <a:p>
                <a:pPr marL="0" indent="0" algn="ctr">
                  <a:lnSpc>
                    <a:spcPct val="150000"/>
                  </a:lnSpc>
                  <a:buNone/>
                </a:pPr>
                <a:endParaRPr lang="en-US" sz="24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1- 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known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2-  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>
                    <a:latin typeface="Arial" pitchFamily="34" charset="0"/>
                    <a:cs typeface="Arial" pitchFamily="34" charset="0"/>
                  </a:rPr>
                  <a:t>is not known.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14400"/>
                <a:ext cx="9067800" cy="5791200"/>
              </a:xfrm>
              <a:blipFill rotWithShape="1">
                <a:blip r:embed="rId3" cstate="print"/>
                <a:stretch>
                  <a:fillRect l="-1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5661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56356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𝜎</m:t>
                        </m:r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is </a:t>
                </a:r>
                <a:r>
                  <a:rPr lang="en-US" sz="2400" dirty="0">
                    <a:solidFill>
                      <a:prstClr val="black"/>
                    </a:solidFill>
                    <a:latin typeface="Arial" pitchFamily="34" charset="0"/>
                    <a:ea typeface="+mn-ea"/>
                    <a:cs typeface="Arial" pitchFamily="34" charset="0"/>
                  </a:rPr>
                  <a:t>known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563562"/>
              </a:xfrm>
              <a:blipFill rotWithShape="1">
                <a:blip r:embed="rId3" cstate="print"/>
                <a:stretch>
                  <a:fillRect b="-16129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914400"/>
                <a:ext cx="9067800" cy="5211763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𝜎</m:t>
                        </m:r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known then the simplest method to correct Heteroscedasticity is WLS.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 OLS estimator become BLUE.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Run the following regression </a:t>
                </a:r>
              </a:p>
              <a:p>
                <a:endParaRPr lang="en-US" dirty="0" smtClean="0"/>
              </a:p>
              <a:p>
                <a:r>
                  <a:rPr lang="en-US" dirty="0" smtClean="0"/>
                  <a:t>OLS out put                           WLS out put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914400"/>
                <a:ext cx="9067800" cy="5211763"/>
              </a:xfrm>
              <a:blipFill rotWithShape="1">
                <a:blip r:embed="rId4" cstate="print"/>
                <a:stretch>
                  <a:fillRect l="-1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52775" y="3390900"/>
            <a:ext cx="28384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0950" y="4724400"/>
            <a:ext cx="321945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981575"/>
            <a:ext cx="2409825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4283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5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229600" cy="715962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When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/>
                          </a:rPr>
                          <m:t>𝝈</m:t>
                        </m:r>
                        <m:r>
                          <a:rPr lang="en-US" sz="2800" b="1" i="1">
                            <a:latin typeface="Cambria Math"/>
                          </a:rPr>
                          <m:t>𝒊</m:t>
                        </m:r>
                      </m:e>
                      <m:sup>
                        <m:r>
                          <a:rPr lang="en-US" sz="2800" b="1" i="1"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is </a:t>
                </a:r>
                <a:r>
                  <a:rPr lang="en-US" sz="28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not known</a:t>
                </a:r>
                <a:endParaRPr lang="en-US" sz="28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229600" cy="715962"/>
              </a:xfrm>
              <a:blipFill rotWithShape="1">
                <a:blip r:embed="rId3" cstate="print"/>
                <a:stretch>
                  <a:fillRect b="-9322"/>
                </a:stretch>
              </a:blipFill>
            </p:spPr>
            <p:txBody>
              <a:bodyPr>
                <a:normAutofit fontScale="90000"/>
              </a:bodyPr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914400"/>
                <a:ext cx="8991600" cy="5943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𝜎</m:t>
                        </m:r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 is rarely known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White’s Heteroscedasticity-Consistent Variances and </a:t>
                </a:r>
                <a:r>
                  <a:rPr lang="en-US" sz="2400" b="1" dirty="0" smtClean="0">
                    <a:latin typeface="Arial" pitchFamily="34" charset="0"/>
                    <a:cs typeface="Arial" pitchFamily="34" charset="0"/>
                  </a:rPr>
                  <a:t>Standard Errors</a:t>
                </a:r>
                <a:r>
                  <a:rPr lang="en-US" sz="2400" b="1" dirty="0">
                    <a:latin typeface="Arial" pitchFamily="34" charset="0"/>
                    <a:cs typeface="Arial" pitchFamily="34" charset="0"/>
                  </a:rPr>
                  <a:t>. </a:t>
                </a:r>
                <a:endParaRPr lang="en-US" sz="2400" b="1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These are also called </a:t>
                </a:r>
                <a:r>
                  <a:rPr lang="en-US" sz="2400" u="sng" dirty="0" smtClean="0">
                    <a:latin typeface="Arial" pitchFamily="34" charset="0"/>
                    <a:cs typeface="Arial" pitchFamily="34" charset="0"/>
                  </a:rPr>
                  <a:t>Heteroscedasticity-corrected </a:t>
                </a:r>
                <a:r>
                  <a:rPr lang="en-US" sz="2400" u="sng" dirty="0">
                    <a:latin typeface="Arial" pitchFamily="34" charset="0"/>
                    <a:cs typeface="Arial" pitchFamily="34" charset="0"/>
                  </a:rPr>
                  <a:t>standard </a:t>
                </a:r>
                <a:r>
                  <a:rPr lang="en-US" sz="2400" u="sng" dirty="0" smtClean="0">
                    <a:latin typeface="Arial" pitchFamily="34" charset="0"/>
                    <a:cs typeface="Arial" pitchFamily="34" charset="0"/>
                  </a:rPr>
                  <a:t>errors.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400" u="sng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400" dirty="0" smtClean="0">
                    <a:latin typeface="Arial" pitchFamily="34" charset="0"/>
                    <a:cs typeface="Arial" pitchFamily="34" charset="0"/>
                  </a:rPr>
                  <a:t>Another name for these standard error is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robust standard error. </a:t>
                </a:r>
                <a:endParaRPr lang="en-US" sz="24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914400"/>
                <a:ext cx="8991600" cy="5943600"/>
              </a:xfrm>
              <a:blipFill rotWithShape="1">
                <a:blip r:embed="rId4" cstate="print"/>
                <a:stretch>
                  <a:fillRect l="-1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52625" y="4724400"/>
            <a:ext cx="5210175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6840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04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6742</TotalTime>
  <Words>139</Words>
  <Application>Microsoft Office PowerPoint</Application>
  <PresentationFormat>On-screen Show (4:3)</PresentationFormat>
  <Paragraphs>37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Lecture 20 </vt:lpstr>
      <vt:lpstr>What we are going to cover today </vt:lpstr>
      <vt:lpstr>Formal Methods…</vt:lpstr>
      <vt:lpstr>Slide 4</vt:lpstr>
      <vt:lpstr>Formal Methods…</vt:lpstr>
      <vt:lpstr>Goldfeld- Quandt Test</vt:lpstr>
      <vt:lpstr>Slide 7</vt:lpstr>
      <vt:lpstr>General test of Heteroscedasticity </vt:lpstr>
      <vt:lpstr>Other Tests of Heteroscedasticity </vt:lpstr>
      <vt:lpstr>Remedial Measures</vt:lpstr>
      <vt:lpstr> </vt:lpstr>
      <vt:lpstr>Slide 12</vt:lpstr>
      <vt:lpstr> 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1330</cp:revision>
  <dcterms:created xsi:type="dcterms:W3CDTF">2006-08-16T00:00:00Z</dcterms:created>
  <dcterms:modified xsi:type="dcterms:W3CDTF">2013-03-26T06:40:18Z</dcterms:modified>
</cp:coreProperties>
</file>