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96" r:id="rId2"/>
    <p:sldId id="410" r:id="rId3"/>
    <p:sldId id="297" r:id="rId4"/>
    <p:sldId id="298" r:id="rId5"/>
    <p:sldId id="330" r:id="rId6"/>
    <p:sldId id="299" r:id="rId7"/>
    <p:sldId id="415" r:id="rId8"/>
    <p:sldId id="300" r:id="rId9"/>
    <p:sldId id="416" r:id="rId10"/>
    <p:sldId id="301" r:id="rId11"/>
    <p:sldId id="331" r:id="rId12"/>
    <p:sldId id="302" r:id="rId13"/>
    <p:sldId id="303" r:id="rId14"/>
    <p:sldId id="304" r:id="rId15"/>
    <p:sldId id="417" r:id="rId16"/>
    <p:sldId id="333" r:id="rId17"/>
    <p:sldId id="305" r:id="rId18"/>
    <p:sldId id="33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NY" initials="S" lastIdx="51" clrIdx="0"/>
  <p:cmAuthor id="1" name="MyUserName" initials="M"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FF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26" autoAdjust="0"/>
    <p:restoredTop sz="86387" autoAdjust="0"/>
  </p:normalViewPr>
  <p:slideViewPr>
    <p:cSldViewPr>
      <p:cViewPr>
        <p:scale>
          <a:sx n="40" d="100"/>
          <a:sy n="40" d="100"/>
        </p:scale>
        <p:origin x="-1411"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96FEF8-77DD-4E7D-AE09-F13C52EF85B1}" type="datetimeFigureOut">
              <a:rPr lang="en-US" smtClean="0"/>
              <a:pPr/>
              <a:t>3/26/2013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58592-A82D-476E-8783-18AB677BB517}" type="slidenum">
              <a:rPr lang="en-US" smtClean="0"/>
              <a:pPr/>
              <a:t>‹#›</a:t>
            </a:fld>
            <a:endParaRPr lang="en-US"/>
          </a:p>
        </p:txBody>
      </p:sp>
    </p:spTree>
    <p:extLst>
      <p:ext uri="{BB962C8B-B14F-4D97-AF65-F5344CB8AC3E}">
        <p14:creationId xmlns:p14="http://schemas.microsoft.com/office/powerpoint/2010/main" xmlns="" val="1053737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E58592-A82D-476E-8783-18AB677BB51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xmlns="" val="14651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smtClean="0">
                <a:solidFill>
                  <a:srgbClr val="FF0000"/>
                </a:solidFill>
              </a:rPr>
              <a:t>It is interesting that</a:t>
            </a:r>
            <a:r>
              <a:rPr lang="en-US" b="0" i="1" baseline="0" dirty="0" smtClean="0">
                <a:solidFill>
                  <a:srgbClr val="FF0000"/>
                </a:solidFill>
              </a:rPr>
              <a:t> OLS are Blue in the presence of Multicollinearity while not BLUE in case of Hetroscedasticity despite in both cases parameters have larger variance and consequently larger variances. The reason is that in case of MC though OLS parameters have larger standard errors i.e., yet these are smaller as compare to parameters estimated by other methods like Maximum Likelihood. While in heteroscedasticity the parameters estimated by other methods may have lower variances than the OLS estimators. </a:t>
            </a:r>
            <a:endParaRPr lang="en-US" b="0" i="1" dirty="0">
              <a:solidFill>
                <a:srgbClr val="FF0000"/>
              </a:solidFill>
            </a:endParaRPr>
          </a:p>
        </p:txBody>
      </p:sp>
      <p:sp>
        <p:nvSpPr>
          <p:cNvPr id="4" name="Slide Number Placeholder 3"/>
          <p:cNvSpPr>
            <a:spLocks noGrp="1"/>
          </p:cNvSpPr>
          <p:nvPr>
            <p:ph type="sldNum" sz="quarter" idx="10"/>
          </p:nvPr>
        </p:nvSpPr>
        <p:spPr/>
        <p:txBody>
          <a:bodyPr/>
          <a:lstStyle/>
          <a:p>
            <a:fld id="{ABE58592-A82D-476E-8783-18AB677BB51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xmlns="" val="2872138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Lecture 19</a:t>
            </a:r>
            <a:endParaRPr lang="en-US" sz="2800" b="1" dirty="0"/>
          </a:p>
        </p:txBody>
      </p:sp>
      <p:sp>
        <p:nvSpPr>
          <p:cNvPr id="3" name="Content Placeholder 2"/>
          <p:cNvSpPr>
            <a:spLocks noGrp="1"/>
          </p:cNvSpPr>
          <p:nvPr>
            <p:ph idx="1"/>
          </p:nvPr>
        </p:nvSpPr>
        <p:spPr>
          <a:xfrm>
            <a:off x="152400" y="914400"/>
            <a:ext cx="8991600" cy="5791200"/>
          </a:xfrm>
        </p:spPr>
        <p:txBody>
          <a:bodyPr/>
          <a:lstStyle/>
          <a:p>
            <a:pPr marL="0" indent="0" algn="ctr">
              <a:lnSpc>
                <a:spcPct val="200000"/>
              </a:lnSpc>
              <a:buNone/>
            </a:pPr>
            <a:r>
              <a:rPr lang="en-US" sz="2000" b="1" dirty="0" smtClean="0">
                <a:latin typeface="Arial" pitchFamily="34" charset="0"/>
                <a:cs typeface="Arial" pitchFamily="34" charset="0"/>
              </a:rPr>
              <a:t> Summary of previous Lecture</a:t>
            </a:r>
          </a:p>
          <a:p>
            <a:pPr marL="0" indent="0" algn="ctr">
              <a:lnSpc>
                <a:spcPct val="200000"/>
              </a:lnSpc>
              <a:buNone/>
            </a:pPr>
            <a:endParaRPr lang="en-US" sz="2000" dirty="0" smtClean="0">
              <a:latin typeface="Arial" pitchFamily="34" charset="0"/>
              <a:cs typeface="Arial" pitchFamily="34" charset="0"/>
            </a:endParaRPr>
          </a:p>
          <a:p>
            <a:pPr marL="0" indent="0" algn="ctr">
              <a:lnSpc>
                <a:spcPct val="200000"/>
              </a:lnSpc>
              <a:buNone/>
            </a:pPr>
            <a:r>
              <a:rPr lang="en-US" sz="2000" dirty="0" smtClean="0">
                <a:latin typeface="Arial" pitchFamily="34" charset="0"/>
                <a:cs typeface="Arial" pitchFamily="34" charset="0"/>
              </a:rPr>
              <a:t>Multicollinearity </a:t>
            </a:r>
          </a:p>
          <a:p>
            <a:pPr marL="0" indent="0" algn="ctr">
              <a:lnSpc>
                <a:spcPct val="200000"/>
              </a:lnSpc>
              <a:buNone/>
            </a:pPr>
            <a:r>
              <a:rPr lang="en-US" sz="2000" dirty="0" smtClean="0">
                <a:latin typeface="Arial" pitchFamily="34" charset="0"/>
                <a:cs typeface="Arial" pitchFamily="34" charset="0"/>
              </a:rPr>
              <a:t>Degree not presence </a:t>
            </a:r>
          </a:p>
          <a:p>
            <a:pPr marL="0" indent="0" algn="ctr">
              <a:lnSpc>
                <a:spcPct val="200000"/>
              </a:lnSpc>
              <a:buNone/>
            </a:pPr>
            <a:r>
              <a:rPr lang="en-US" sz="2000" dirty="0" smtClean="0">
                <a:latin typeface="Arial" pitchFamily="34" charset="0"/>
                <a:cs typeface="Arial" pitchFamily="34" charset="0"/>
              </a:rPr>
              <a:t>Sources</a:t>
            </a:r>
          </a:p>
          <a:p>
            <a:pPr marL="0" indent="0" algn="ctr">
              <a:lnSpc>
                <a:spcPct val="200000"/>
              </a:lnSpc>
              <a:buNone/>
            </a:pPr>
            <a:r>
              <a:rPr lang="en-US" sz="2000" dirty="0" smtClean="0">
                <a:latin typeface="Arial" pitchFamily="34" charset="0"/>
                <a:cs typeface="Arial" pitchFamily="34" charset="0"/>
              </a:rPr>
              <a:t>Detection</a:t>
            </a:r>
          </a:p>
          <a:p>
            <a:pPr marL="0" indent="0" algn="ctr">
              <a:lnSpc>
                <a:spcPct val="200000"/>
              </a:lnSpc>
              <a:buNone/>
            </a:pPr>
            <a:r>
              <a:rPr lang="en-US" sz="2000" dirty="0" smtClean="0">
                <a:latin typeface="Arial" pitchFamily="34" charset="0"/>
                <a:cs typeface="Arial" pitchFamily="34" charset="0"/>
              </a:rPr>
              <a:t>Remedies </a:t>
            </a:r>
            <a:endParaRPr lang="en-US" sz="2000" dirty="0">
              <a:latin typeface="Arial" pitchFamily="34" charset="0"/>
              <a:cs typeface="Arial" pitchFamily="34" charset="0"/>
            </a:endParaRPr>
          </a:p>
          <a:p>
            <a:pPr marL="0" indent="0" algn="ctr">
              <a:lnSpc>
                <a:spcPct val="200000"/>
              </a:lnSpc>
              <a:buNone/>
            </a:pPr>
            <a:r>
              <a:rPr lang="en-US" sz="2000" dirty="0" smtClean="0">
                <a:latin typeface="Arial" pitchFamily="34" charset="0"/>
                <a:cs typeface="Arial" pitchFamily="34" charset="0"/>
              </a:rPr>
              <a:t> </a:t>
            </a:r>
          </a:p>
          <a:p>
            <a:pPr marL="0" indent="0">
              <a:lnSpc>
                <a:spcPct val="200000"/>
              </a:lnSpc>
              <a:buNone/>
            </a:pPr>
            <a:endParaRPr lang="en-US" sz="2000" dirty="0" smtClean="0">
              <a:latin typeface="Arial" pitchFamily="34" charset="0"/>
              <a:cs typeface="Arial" pitchFamily="34" charset="0"/>
            </a:endParaRPr>
          </a:p>
        </p:txBody>
      </p:sp>
    </p:spTree>
    <p:extLst>
      <p:ext uri="{BB962C8B-B14F-4D97-AF65-F5344CB8AC3E}">
        <p14:creationId xmlns:p14="http://schemas.microsoft.com/office/powerpoint/2010/main" xmlns="" val="4303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Today Discussion </a:t>
            </a:r>
            <a:endParaRPr lang="en-US" sz="2800" b="1" dirty="0"/>
          </a:p>
        </p:txBody>
      </p:sp>
      <p:sp>
        <p:nvSpPr>
          <p:cNvPr id="3" name="Content Placeholder 2"/>
          <p:cNvSpPr>
            <a:spLocks noGrp="1"/>
          </p:cNvSpPr>
          <p:nvPr>
            <p:ph idx="1"/>
          </p:nvPr>
        </p:nvSpPr>
        <p:spPr>
          <a:xfrm>
            <a:off x="457200" y="990600"/>
            <a:ext cx="8229600" cy="5135563"/>
          </a:xfrm>
        </p:spPr>
        <p:txBody>
          <a:bodyPr>
            <a:normAutofit/>
          </a:bodyPr>
          <a:lstStyle/>
          <a:p>
            <a:pPr marL="0" indent="0" algn="ctr">
              <a:lnSpc>
                <a:spcPct val="200000"/>
              </a:lnSpc>
              <a:buNone/>
            </a:pPr>
            <a:r>
              <a:rPr lang="en-US" sz="2400" b="1" dirty="0">
                <a:latin typeface="Arial" pitchFamily="34" charset="0"/>
                <a:cs typeface="Arial" pitchFamily="34" charset="0"/>
              </a:rPr>
              <a:t>Heteroscedasticity</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pPr>
              <a:lnSpc>
                <a:spcPct val="200000"/>
              </a:lnSpc>
              <a:buFont typeface="Wingdings" pitchFamily="2" charset="2"/>
              <a:buChar char="Ø"/>
            </a:pPr>
            <a:r>
              <a:rPr lang="en-US" sz="2400" dirty="0" smtClean="0">
                <a:latin typeface="Arial" pitchFamily="34" charset="0"/>
                <a:cs typeface="Arial" pitchFamily="34" charset="0"/>
              </a:rPr>
              <a:t>Nature</a:t>
            </a:r>
          </a:p>
          <a:p>
            <a:pPr>
              <a:lnSpc>
                <a:spcPct val="200000"/>
              </a:lnSpc>
              <a:buFont typeface="Wingdings" pitchFamily="2" charset="2"/>
              <a:buChar char="Ø"/>
            </a:pPr>
            <a:r>
              <a:rPr lang="en-US" sz="2400" dirty="0" smtClean="0">
                <a:latin typeface="Arial" pitchFamily="34" charset="0"/>
                <a:cs typeface="Arial" pitchFamily="34" charset="0"/>
              </a:rPr>
              <a:t>Reasons</a:t>
            </a:r>
          </a:p>
          <a:p>
            <a:pPr>
              <a:lnSpc>
                <a:spcPct val="200000"/>
              </a:lnSpc>
              <a:buFont typeface="Wingdings" pitchFamily="2" charset="2"/>
              <a:buChar char="Ø"/>
            </a:pPr>
            <a:r>
              <a:rPr lang="en-US" sz="2400" dirty="0" smtClean="0">
                <a:latin typeface="Arial" pitchFamily="34" charset="0"/>
                <a:cs typeface="Arial" pitchFamily="34" charset="0"/>
              </a:rPr>
              <a:t>Consequences </a:t>
            </a:r>
          </a:p>
          <a:p>
            <a:pPr>
              <a:lnSpc>
                <a:spcPct val="200000"/>
              </a:lnSpc>
              <a:buFont typeface="Wingdings" pitchFamily="2" charset="2"/>
              <a:buChar char="Ø"/>
            </a:pPr>
            <a:r>
              <a:rPr lang="en-US" sz="2400" dirty="0" smtClean="0">
                <a:latin typeface="Arial" pitchFamily="34" charset="0"/>
                <a:cs typeface="Arial" pitchFamily="34" charset="0"/>
              </a:rPr>
              <a:t>Detection </a:t>
            </a:r>
          </a:p>
          <a:p>
            <a:pPr>
              <a:lnSpc>
                <a:spcPct val="200000"/>
              </a:lnSpc>
              <a:buFont typeface="Wingdings" pitchFamily="2" charset="2"/>
              <a:buChar char="Ø"/>
            </a:pPr>
            <a:r>
              <a:rPr lang="en-US" sz="2400" dirty="0" smtClean="0">
                <a:latin typeface="Arial" pitchFamily="34" charset="0"/>
                <a:cs typeface="Arial" pitchFamily="34" charset="0"/>
              </a:rPr>
              <a:t>Remedial measure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2431796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r>
              <a:rPr lang="en-US" sz="3200" dirty="0" smtClean="0"/>
              <a:t>HETEROSCEDASTICITY</a:t>
            </a:r>
            <a:endParaRPr lang="en-US" sz="3200"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533400"/>
                <a:ext cx="9144000" cy="5592763"/>
              </a:xfrm>
            </p:spPr>
            <p:txBody>
              <a:bodyPr/>
              <a:lstStyle/>
              <a:p>
                <a:pPr marL="0" marR="0" indent="0">
                  <a:lnSpc>
                    <a:spcPct val="115000"/>
                  </a:lnSpc>
                  <a:spcBef>
                    <a:spcPts val="0"/>
                  </a:spcBef>
                  <a:spcAft>
                    <a:spcPts val="1000"/>
                  </a:spcAft>
                  <a:buNone/>
                </a:pPr>
                <a:r>
                  <a:rPr lang="en-US" sz="2400" dirty="0" smtClean="0">
                    <a:solidFill>
                      <a:schemeClr val="tx1"/>
                    </a:solidFill>
                    <a:latin typeface="Arial" pitchFamily="34" charset="0"/>
                    <a:cs typeface="Arial" pitchFamily="34" charset="0"/>
                  </a:rPr>
                  <a:t>Assumption of CLRM:</a:t>
                </a:r>
              </a:p>
              <a:p>
                <a:pPr marL="0" marR="0" indent="0">
                  <a:lnSpc>
                    <a:spcPct val="115000"/>
                  </a:lnSpc>
                  <a:spcBef>
                    <a:spcPts val="0"/>
                  </a:spcBef>
                  <a:spcAft>
                    <a:spcPts val="1000"/>
                  </a:spcAft>
                  <a:buNone/>
                </a:pPr>
                <a:r>
                  <a:rPr lang="en-US" sz="2400" dirty="0" smtClean="0">
                    <a:solidFill>
                      <a:schemeClr val="tx1"/>
                    </a:solidFill>
                    <a:latin typeface="Arial" pitchFamily="34" charset="0"/>
                    <a:cs typeface="Arial" pitchFamily="34" charset="0"/>
                  </a:rPr>
                  <a:t>Variance of </a:t>
                </a:r>
                <a:r>
                  <a:rPr lang="en-US" sz="2400" dirty="0">
                    <a:solidFill>
                      <a:schemeClr val="tx1"/>
                    </a:solidFill>
                    <a:latin typeface="Arial" pitchFamily="34" charset="0"/>
                    <a:cs typeface="Arial" pitchFamily="34" charset="0"/>
                  </a:rPr>
                  <a:t>each disturbance term </a:t>
                </a:r>
                <a14:m>
                  <m:oMath xmlns:m="http://schemas.openxmlformats.org/officeDocument/2006/math">
                    <m:sSub>
                      <m:sSubPr>
                        <m:ctrlPr>
                          <a:rPr lang="en-US" sz="2400" i="1">
                            <a:solidFill>
                              <a:schemeClr val="tx1"/>
                            </a:solidFill>
                            <a:latin typeface="Cambria Math"/>
                          </a:rPr>
                        </m:ctrlPr>
                      </m:sSubPr>
                      <m:e>
                        <m:r>
                          <a:rPr lang="en-US" sz="2400" i="1">
                            <a:solidFill>
                              <a:schemeClr val="tx1"/>
                            </a:solidFill>
                            <a:latin typeface="Cambria Math"/>
                          </a:rPr>
                          <m:t>𝑈</m:t>
                        </m:r>
                      </m:e>
                      <m:sub>
                        <m:r>
                          <a:rPr lang="en-US" sz="2400" i="1">
                            <a:solidFill>
                              <a:schemeClr val="tx1"/>
                            </a:solidFill>
                            <a:latin typeface="Cambria Math"/>
                          </a:rPr>
                          <m:t>𝑖</m:t>
                        </m:r>
                      </m:sub>
                    </m:sSub>
                  </m:oMath>
                </a14:m>
                <a:r>
                  <a:rPr lang="en-US" sz="2400" dirty="0" smtClean="0">
                    <a:solidFill>
                      <a:schemeClr val="tx1"/>
                    </a:solidFill>
                    <a:latin typeface="Arial" pitchFamily="34" charset="0"/>
                    <a:cs typeface="Arial" pitchFamily="34" charset="0"/>
                  </a:rPr>
                  <a:t> conditional </a:t>
                </a:r>
                <a:r>
                  <a:rPr lang="en-US" sz="2400" dirty="0">
                    <a:solidFill>
                      <a:schemeClr val="tx1"/>
                    </a:solidFill>
                    <a:latin typeface="Arial" pitchFamily="34" charset="0"/>
                    <a:cs typeface="Arial" pitchFamily="34" charset="0"/>
                  </a:rPr>
                  <a:t>on the chosen values of the explanatory variables, is some </a:t>
                </a:r>
                <a:r>
                  <a:rPr lang="en-US" sz="2400" dirty="0" smtClean="0">
                    <a:solidFill>
                      <a:schemeClr val="tx1"/>
                    </a:solidFill>
                    <a:latin typeface="Arial" pitchFamily="34" charset="0"/>
                    <a:cs typeface="Arial" pitchFamily="34" charset="0"/>
                  </a:rPr>
                  <a:t>constant number </a:t>
                </a:r>
                <a:r>
                  <a:rPr lang="en-US" sz="2400" dirty="0">
                    <a:solidFill>
                      <a:schemeClr val="tx1"/>
                    </a:solidFill>
                    <a:latin typeface="Arial" pitchFamily="34" charset="0"/>
                    <a:cs typeface="Arial" pitchFamily="34" charset="0"/>
                  </a:rPr>
                  <a:t>equal </a:t>
                </a:r>
                <a:r>
                  <a:rPr lang="en-US" sz="2400" dirty="0" smtClean="0">
                    <a:solidFill>
                      <a:schemeClr val="tx1"/>
                    </a:solidFill>
                    <a:latin typeface="Arial" pitchFamily="34" charset="0"/>
                    <a:cs typeface="Arial" pitchFamily="34" charset="0"/>
                  </a:rPr>
                  <a:t>to </a:t>
                </a:r>
                <a14:m>
                  <m:oMath xmlns:m="http://schemas.openxmlformats.org/officeDocument/2006/math">
                    <m:sSup>
                      <m:sSupPr>
                        <m:ctrlPr>
                          <a:rPr lang="en-US" sz="2400" i="1">
                            <a:solidFill>
                              <a:schemeClr val="tx1"/>
                            </a:solidFill>
                            <a:latin typeface="Cambria Math"/>
                            <a:ea typeface="Calibri"/>
                            <a:cs typeface="Times New Roman"/>
                          </a:rPr>
                        </m:ctrlPr>
                      </m:sSupPr>
                      <m:e>
                        <m:r>
                          <a:rPr lang="en-US" sz="2400" i="1">
                            <a:solidFill>
                              <a:schemeClr val="tx1"/>
                            </a:solidFill>
                            <a:effectLst/>
                            <a:latin typeface="Cambria Math"/>
                            <a:ea typeface="Calibri"/>
                            <a:cs typeface="Times New Roman"/>
                          </a:rPr>
                          <m:t>𝜎</m:t>
                        </m:r>
                      </m:e>
                      <m:sup>
                        <m:r>
                          <a:rPr lang="en-US" sz="2400" i="1">
                            <a:solidFill>
                              <a:schemeClr val="tx1"/>
                            </a:solidFill>
                            <a:effectLst/>
                            <a:latin typeface="Cambria Math"/>
                            <a:ea typeface="Calibri"/>
                            <a:cs typeface="Times New Roman"/>
                          </a:rPr>
                          <m:t>2</m:t>
                        </m:r>
                      </m:sup>
                    </m:sSup>
                  </m:oMath>
                </a14:m>
                <a:r>
                  <a:rPr lang="en-US" sz="2400" dirty="0" smtClean="0">
                    <a:solidFill>
                      <a:schemeClr val="tx1"/>
                    </a:solidFill>
                    <a:latin typeface="Arial" pitchFamily="34" charset="0"/>
                    <a:ea typeface="Calibri"/>
                    <a:cs typeface="Arial" pitchFamily="34" charset="0"/>
                  </a:rPr>
                  <a:t>.</a:t>
                </a:r>
                <a:endParaRPr lang="en-US" sz="2400" dirty="0">
                  <a:solidFill>
                    <a:schemeClr val="tx1"/>
                  </a:solidFill>
                  <a:latin typeface="Arial" pitchFamily="34" charset="0"/>
                  <a:ea typeface="Calibri"/>
                  <a:cs typeface="Arial" pitchFamily="34" charset="0"/>
                </a:endParaRPr>
              </a:p>
              <a:p>
                <a:pPr marL="0" indent="0">
                  <a:buNone/>
                </a:pPr>
                <a:r>
                  <a:rPr lang="en-US" sz="2400" dirty="0" smtClean="0">
                    <a:latin typeface="Arial" pitchFamily="34" charset="0"/>
                    <a:cs typeface="Arial" pitchFamily="34" charset="0"/>
                  </a:rPr>
                  <a:t> Symbolically,</a:t>
                </a:r>
              </a:p>
              <a:p>
                <a:pPr marL="0" indent="0">
                  <a:buNone/>
                </a:pPr>
                <a:endParaRPr lang="en-US" sz="2400" dirty="0">
                  <a:latin typeface="Arial" pitchFamily="34" charset="0"/>
                  <a:cs typeface="Arial" pitchFamily="34" charset="0"/>
                </a:endParaRPr>
              </a:p>
              <a:p>
                <a:pPr marL="0" indent="0">
                  <a:buNone/>
                </a:pPr>
                <a:r>
                  <a:rPr lang="en-US" sz="2400" dirty="0" smtClean="0">
                    <a:latin typeface="Arial" pitchFamily="34" charset="0"/>
                    <a:cs typeface="Arial" pitchFamily="34" charset="0"/>
                  </a:rPr>
                  <a:t>Diagram: </a:t>
                </a:r>
              </a:p>
              <a:p>
                <a:pPr marL="0" indent="0">
                  <a:buNone/>
                </a:pPr>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533400"/>
                <a:ext cx="9144000" cy="5592763"/>
              </a:xfrm>
              <a:blipFill rotWithShape="1">
                <a:blip r:embed="rId3" cstate="print"/>
                <a:stretch>
                  <a:fillRect l="-1000" t="-436"/>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29000" y="2409825"/>
            <a:ext cx="1905000" cy="790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3437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533400"/>
          </a:xfrm>
        </p:spPr>
        <p:txBody>
          <a:bodyPr>
            <a:normAutofit/>
          </a:bodyPr>
          <a:lstStyle/>
          <a:p>
            <a:r>
              <a:rPr lang="en-US" sz="2800" b="1" dirty="0" smtClean="0">
                <a:latin typeface="Arial" pitchFamily="34" charset="0"/>
                <a:cs typeface="Arial" pitchFamily="34" charset="0"/>
              </a:rPr>
              <a:t>Why Heteroscedasticity- reasons  </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762000"/>
                <a:ext cx="9144000" cy="6172200"/>
              </a:xfrm>
            </p:spPr>
            <p:txBody>
              <a:bodyPr>
                <a:normAutofit/>
              </a:bodyPr>
              <a:lstStyle/>
              <a:p>
                <a:pPr marL="0" indent="0">
                  <a:buNone/>
                </a:pPr>
                <a:r>
                  <a:rPr lang="en-US" dirty="0" smtClean="0"/>
                  <a:t>1- </a:t>
                </a:r>
                <a:r>
                  <a:rPr lang="en-US" dirty="0" smtClean="0">
                    <a:solidFill>
                      <a:srgbClr val="FF0000"/>
                    </a:solidFill>
                  </a:rPr>
                  <a:t>Error-learning models.</a:t>
                </a:r>
              </a:p>
              <a:p>
                <a:pPr marL="0" indent="0" algn="just">
                  <a:lnSpc>
                    <a:spcPct val="150000"/>
                  </a:lnSpc>
                  <a:buNone/>
                </a:pPr>
                <a:r>
                  <a:rPr lang="en-US" sz="2400" dirty="0" smtClean="0">
                    <a:latin typeface="Arial" pitchFamily="34" charset="0"/>
                    <a:cs typeface="Arial" pitchFamily="34" charset="0"/>
                  </a:rPr>
                  <a:t>As </a:t>
                </a:r>
                <a:r>
                  <a:rPr lang="en-US" sz="2400" dirty="0">
                    <a:latin typeface="Arial" pitchFamily="34" charset="0"/>
                    <a:cs typeface="Arial" pitchFamily="34" charset="0"/>
                  </a:rPr>
                  <a:t>people learn, their errors of </a:t>
                </a:r>
                <a:r>
                  <a:rPr lang="en-US" sz="2400" dirty="0" smtClean="0">
                    <a:latin typeface="Arial" pitchFamily="34" charset="0"/>
                    <a:cs typeface="Arial" pitchFamily="34" charset="0"/>
                  </a:rPr>
                  <a:t>behavior become </a:t>
                </a:r>
                <a:r>
                  <a:rPr lang="en-US" sz="2400" dirty="0">
                    <a:latin typeface="Arial" pitchFamily="34" charset="0"/>
                    <a:cs typeface="Arial" pitchFamily="34" charset="0"/>
                  </a:rPr>
                  <a:t>smaller over </a:t>
                </a:r>
                <a:r>
                  <a:rPr lang="en-US" sz="2400" dirty="0" smtClean="0">
                    <a:latin typeface="Arial" pitchFamily="34" charset="0"/>
                    <a:cs typeface="Arial" pitchFamily="34" charset="0"/>
                  </a:rPr>
                  <a:t>time and </a:t>
                </a:r>
                <a14:m>
                  <m:oMath xmlns:m="http://schemas.openxmlformats.org/officeDocument/2006/math">
                    <m:sSup>
                      <m:sSupPr>
                        <m:ctrlPr>
                          <a:rPr lang="en-US" sz="2400" i="1">
                            <a:latin typeface="Cambria Math"/>
                          </a:rPr>
                        </m:ctrlPr>
                      </m:sSupPr>
                      <m:e>
                        <m:r>
                          <a:rPr lang="en-US" sz="2400" i="1">
                            <a:latin typeface="Cambria Math"/>
                          </a:rPr>
                          <m:t>𝜎</m:t>
                        </m:r>
                        <m:r>
                          <a:rPr lang="en-US" sz="2400" i="1">
                            <a:latin typeface="Cambria Math"/>
                          </a:rPr>
                          <m:t>𝑖</m:t>
                        </m:r>
                      </m:e>
                      <m:sup>
                        <m:r>
                          <a:rPr lang="en-US" sz="2400" i="1">
                            <a:latin typeface="Cambria Math"/>
                          </a:rPr>
                          <m:t>2</m:t>
                        </m:r>
                      </m:sup>
                    </m:sSup>
                    <m:r>
                      <a:rPr lang="en-US" sz="2400" b="0" i="0" smtClean="0">
                        <a:latin typeface="Cambria Math"/>
                      </a:rPr>
                      <m:t> </m:t>
                    </m:r>
                  </m:oMath>
                </a14:m>
                <a:r>
                  <a:rPr lang="en-US" sz="2400" dirty="0" smtClean="0">
                    <a:latin typeface="Arial" pitchFamily="34" charset="0"/>
                    <a:cs typeface="Arial" pitchFamily="34" charset="0"/>
                  </a:rPr>
                  <a:t>is </a:t>
                </a:r>
                <a:r>
                  <a:rPr lang="en-US" sz="2400" dirty="0">
                    <a:latin typeface="Arial" pitchFamily="34" charset="0"/>
                    <a:cs typeface="Arial" pitchFamily="34" charset="0"/>
                  </a:rPr>
                  <a:t>expected to decrease. </a:t>
                </a:r>
                <a:r>
                  <a:rPr lang="en-US" sz="2400" dirty="0" smtClean="0">
                    <a:latin typeface="Arial" pitchFamily="34" charset="0"/>
                    <a:cs typeface="Arial" pitchFamily="34" charset="0"/>
                  </a:rPr>
                  <a:t>As example </a:t>
                </a:r>
                <a:r>
                  <a:rPr lang="en-US" sz="2400" dirty="0">
                    <a:latin typeface="Arial" pitchFamily="34" charset="0"/>
                    <a:cs typeface="Arial" pitchFamily="34" charset="0"/>
                  </a:rPr>
                  <a:t>number of typing </a:t>
                </a:r>
                <a:r>
                  <a:rPr lang="en-US" sz="2400" dirty="0" smtClean="0">
                    <a:latin typeface="Arial" pitchFamily="34" charset="0"/>
                    <a:cs typeface="Arial" pitchFamily="34" charset="0"/>
                  </a:rPr>
                  <a:t>errors. </a:t>
                </a:r>
              </a:p>
              <a:p>
                <a:pPr marL="0" indent="0" algn="just">
                  <a:lnSpc>
                    <a:spcPct val="150000"/>
                  </a:lnSpc>
                  <a:buNone/>
                </a:pPr>
                <a:r>
                  <a:rPr lang="en-US" sz="2400" dirty="0" smtClean="0">
                    <a:solidFill>
                      <a:srgbClr val="FF0000"/>
                    </a:solidFill>
                    <a:latin typeface="Arial" pitchFamily="34" charset="0"/>
                    <a:cs typeface="Arial" pitchFamily="34" charset="0"/>
                  </a:rPr>
                  <a:t>Example:</a:t>
                </a:r>
                <a:r>
                  <a:rPr lang="en-US" sz="2400" dirty="0" smtClean="0">
                    <a:latin typeface="Arial" pitchFamily="34" charset="0"/>
                    <a:cs typeface="Arial" pitchFamily="34" charset="0"/>
                  </a:rPr>
                  <a:t> </a:t>
                </a:r>
                <a:r>
                  <a:rPr lang="en-US" sz="2400" dirty="0" smtClean="0">
                    <a:latin typeface="Arial" pitchFamily="34" charset="0"/>
                    <a:cs typeface="Arial" pitchFamily="34" charset="0"/>
                  </a:rPr>
                  <a:t>Typing errors </a:t>
                </a:r>
                <a:r>
                  <a:rPr lang="en-US" sz="2400" dirty="0" smtClean="0">
                    <a:latin typeface="Arial" pitchFamily="34" charset="0"/>
                    <a:cs typeface="Arial" pitchFamily="34" charset="0"/>
                  </a:rPr>
                  <a:t>decrease as the number of </a:t>
                </a:r>
                <a:r>
                  <a:rPr lang="en-US" sz="2400" dirty="0" smtClean="0">
                    <a:latin typeface="Arial" pitchFamily="34" charset="0"/>
                    <a:cs typeface="Arial" pitchFamily="34" charset="0"/>
                  </a:rPr>
                  <a:t>typing </a:t>
                </a:r>
                <a:r>
                  <a:rPr lang="en-US" sz="2400" dirty="0" smtClean="0">
                    <a:latin typeface="Arial" pitchFamily="34" charset="0"/>
                    <a:cs typeface="Arial" pitchFamily="34" charset="0"/>
                  </a:rPr>
                  <a:t>increase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762000"/>
                <a:ext cx="9144000" cy="6172200"/>
              </a:xfrm>
              <a:blipFill rotWithShape="1">
                <a:blip r:embed="rId4" cstate="print"/>
                <a:stretch>
                  <a:fillRect l="-1667" t="-1283" r="-1000"/>
                </a:stretch>
              </a:blipFill>
            </p:spPr>
            <p:txBody>
              <a:bodyPr/>
              <a:lstStyle/>
              <a:p>
                <a:r>
                  <a:rPr lang="en-US">
                    <a:noFill/>
                  </a:rPr>
                  <a:t> </a:t>
                </a:r>
              </a:p>
            </p:txBody>
          </p:sp>
        </mc:Fallback>
      </mc:AlternateContent>
    </p:spTree>
    <p:extLst>
      <p:ext uri="{BB962C8B-B14F-4D97-AF65-F5344CB8AC3E}">
        <p14:creationId xmlns:p14="http://schemas.microsoft.com/office/powerpoint/2010/main" xmlns="" val="3167429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a:bodyPr>
          <a:lstStyle/>
          <a:p>
            <a:r>
              <a:rPr lang="en-US" sz="2800" b="1" dirty="0" smtClean="0">
                <a:latin typeface="Arial" pitchFamily="34" charset="0"/>
                <a:cs typeface="Arial" pitchFamily="34" charset="0"/>
              </a:rPr>
              <a:t>Reasons….</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76200" y="838200"/>
                <a:ext cx="8915400" cy="5287963"/>
              </a:xfrm>
            </p:spPr>
            <p:txBody>
              <a:bodyPr/>
              <a:lstStyle/>
              <a:p>
                <a:pPr marL="0" indent="0">
                  <a:buNone/>
                </a:pPr>
                <a:r>
                  <a:rPr lang="en-US" sz="2400" b="1" dirty="0">
                    <a:solidFill>
                      <a:srgbClr val="FF0000"/>
                    </a:solidFill>
                  </a:rPr>
                  <a:t>2- Discretion and choice</a:t>
                </a:r>
                <a:r>
                  <a:rPr lang="en-US" sz="2400" b="1" dirty="0" smtClean="0">
                    <a:solidFill>
                      <a:srgbClr val="FF0000"/>
                    </a:solidFill>
                  </a:rPr>
                  <a:t>:</a:t>
                </a:r>
              </a:p>
              <a:p>
                <a:pPr marL="0" indent="0">
                  <a:lnSpc>
                    <a:spcPct val="150000"/>
                  </a:lnSpc>
                  <a:buNone/>
                </a:pPr>
                <a:r>
                  <a:rPr lang="en-US" sz="2400" dirty="0" smtClean="0"/>
                  <a:t>As </a:t>
                </a:r>
                <a:r>
                  <a:rPr lang="en-US" sz="2400" dirty="0"/>
                  <a:t>incomes </a:t>
                </a:r>
                <a:r>
                  <a:rPr lang="en-US" sz="2400" dirty="0" smtClean="0"/>
                  <a:t>grows, </a:t>
                </a:r>
                <a:r>
                  <a:rPr lang="en-US" sz="2400" dirty="0"/>
                  <a:t>people have more discretionary income and hence more scope for choice about the disposition of their income. Hence, </a:t>
                </a:r>
                <a14:m>
                  <m:oMath xmlns:m="http://schemas.openxmlformats.org/officeDocument/2006/math">
                    <m:sSup>
                      <m:sSupPr>
                        <m:ctrlPr>
                          <a:rPr lang="en-US" sz="2400" i="1">
                            <a:latin typeface="Cambria Math"/>
                          </a:rPr>
                        </m:ctrlPr>
                      </m:sSupPr>
                      <m:e>
                        <m:r>
                          <a:rPr lang="en-US" sz="2400" i="1">
                            <a:latin typeface="Cambria Math"/>
                          </a:rPr>
                          <m:t>𝜎</m:t>
                        </m:r>
                        <m:r>
                          <a:rPr lang="en-US" sz="2400" i="1">
                            <a:latin typeface="Cambria Math"/>
                          </a:rPr>
                          <m:t>𝑖</m:t>
                        </m:r>
                      </m:e>
                      <m:sup>
                        <m:r>
                          <a:rPr lang="en-US" sz="2400" i="1">
                            <a:latin typeface="Cambria Math"/>
                          </a:rPr>
                          <m:t>2</m:t>
                        </m:r>
                      </m:sup>
                    </m:sSup>
                  </m:oMath>
                </a14:m>
                <a:r>
                  <a:rPr lang="en-US" sz="2400" dirty="0" smtClean="0"/>
                  <a:t> </a:t>
                </a:r>
                <a:r>
                  <a:rPr lang="en-US" sz="2400" dirty="0"/>
                  <a:t>is likely to increase with income.</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76200" y="838200"/>
                <a:ext cx="8915400" cy="5287963"/>
              </a:xfrm>
              <a:blipFill rotWithShape="1">
                <a:blip r:embed="rId3" cstate="print"/>
                <a:stretch>
                  <a:fillRect l="-1094" t="-923" r="-410"/>
                </a:stretch>
              </a:blipFill>
            </p:spPr>
            <p:txBody>
              <a:bodyPr/>
              <a:lstStyle/>
              <a:p>
                <a:r>
                  <a:rPr lang="en-US">
                    <a:noFill/>
                  </a:rPr>
                  <a:t> </a:t>
                </a:r>
              </a:p>
            </p:txBody>
          </p:sp>
        </mc:Fallback>
      </mc:AlternateContent>
    </p:spTree>
    <p:extLst>
      <p:ext uri="{BB962C8B-B14F-4D97-AF65-F5344CB8AC3E}">
        <p14:creationId xmlns:p14="http://schemas.microsoft.com/office/powerpoint/2010/main" xmlns="" val="3809703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33400"/>
          </a:xfrm>
        </p:spPr>
        <p:txBody>
          <a:bodyPr>
            <a:normAutofit/>
          </a:bodyPr>
          <a:lstStyle/>
          <a:p>
            <a:r>
              <a:rPr lang="en-US" sz="2800" b="1" dirty="0" smtClean="0">
                <a:latin typeface="Arial" pitchFamily="34" charset="0"/>
                <a:cs typeface="Arial" pitchFamily="34" charset="0"/>
              </a:rPr>
              <a:t>Reasons……..</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685800"/>
                <a:ext cx="9144000" cy="6248400"/>
              </a:xfrm>
            </p:spPr>
            <p:txBody>
              <a:bodyPr>
                <a:normAutofit fontScale="92500"/>
              </a:bodyPr>
              <a:lstStyle/>
              <a:p>
                <a:pPr marL="0" indent="0">
                  <a:buNone/>
                </a:pPr>
                <a:r>
                  <a:rPr lang="en-US" dirty="0"/>
                  <a:t>3-</a:t>
                </a:r>
                <a:r>
                  <a:rPr lang="en-US" dirty="0">
                    <a:solidFill>
                      <a:srgbClr val="FF0000"/>
                    </a:solidFill>
                  </a:rPr>
                  <a:t> </a:t>
                </a:r>
                <a:r>
                  <a:rPr lang="en-US" dirty="0" smtClean="0">
                    <a:solidFill>
                      <a:srgbClr val="FF0000"/>
                    </a:solidFill>
                  </a:rPr>
                  <a:t>Improvement in data </a:t>
                </a:r>
                <a:r>
                  <a:rPr lang="en-US" dirty="0">
                    <a:solidFill>
                      <a:srgbClr val="FF0000"/>
                    </a:solidFill>
                  </a:rPr>
                  <a:t>collecting </a:t>
                </a:r>
                <a:r>
                  <a:rPr lang="en-US" dirty="0" smtClean="0">
                    <a:solidFill>
                      <a:srgbClr val="FF0000"/>
                    </a:solidFill>
                  </a:rPr>
                  <a:t>techniques:</a:t>
                </a:r>
                <a:r>
                  <a:rPr lang="en-US" dirty="0" smtClean="0"/>
                  <a:t> </a:t>
                </a:r>
              </a:p>
              <a:p>
                <a:pPr marL="0" indent="0" algn="just">
                  <a:lnSpc>
                    <a:spcPct val="150000"/>
                  </a:lnSpc>
                  <a:buNone/>
                </a:pPr>
                <a:r>
                  <a:rPr lang="en-US" sz="2400" dirty="0" smtClean="0">
                    <a:latin typeface="Arial" pitchFamily="34" charset="0"/>
                    <a:cs typeface="Arial" pitchFamily="34" charset="0"/>
                  </a:rPr>
                  <a:t>As techniques  </a:t>
                </a:r>
                <a:r>
                  <a:rPr lang="en-US" sz="2400" dirty="0">
                    <a:latin typeface="Arial" pitchFamily="34" charset="0"/>
                    <a:cs typeface="Arial" pitchFamily="34" charset="0"/>
                  </a:rPr>
                  <a:t>improve, </a:t>
                </a:r>
                <a14:m>
                  <m:oMath xmlns:m="http://schemas.openxmlformats.org/officeDocument/2006/math">
                    <m:sSup>
                      <m:sSupPr>
                        <m:ctrlPr>
                          <a:rPr lang="en-US" sz="2400" i="1">
                            <a:latin typeface="Cambria Math"/>
                          </a:rPr>
                        </m:ctrlPr>
                      </m:sSupPr>
                      <m:e>
                        <m:r>
                          <a:rPr lang="en-US" sz="2400" i="1">
                            <a:latin typeface="Cambria Math"/>
                          </a:rPr>
                          <m:t>𝜎</m:t>
                        </m:r>
                        <m:r>
                          <a:rPr lang="en-US" sz="2400" i="1">
                            <a:latin typeface="Cambria Math"/>
                          </a:rPr>
                          <m:t>𝑖</m:t>
                        </m:r>
                      </m:e>
                      <m:sup>
                        <m:r>
                          <a:rPr lang="en-US" sz="2400" i="1">
                            <a:latin typeface="Cambria Math"/>
                          </a:rPr>
                          <m:t>2</m:t>
                        </m:r>
                      </m:sup>
                    </m:sSup>
                  </m:oMath>
                </a14:m>
                <a:r>
                  <a:rPr lang="en-US" sz="2400" dirty="0" smtClean="0">
                    <a:latin typeface="Arial" pitchFamily="34" charset="0"/>
                    <a:cs typeface="Arial" pitchFamily="34" charset="0"/>
                  </a:rPr>
                  <a:t>is </a:t>
                </a:r>
                <a:r>
                  <a:rPr lang="en-US" sz="2400" dirty="0">
                    <a:latin typeface="Arial" pitchFamily="34" charset="0"/>
                    <a:cs typeface="Arial" pitchFamily="34" charset="0"/>
                  </a:rPr>
                  <a:t>likely to decrease. </a:t>
                </a:r>
                <a:endParaRPr lang="en-US" sz="2400" dirty="0" smtClean="0">
                  <a:latin typeface="Arial" pitchFamily="34" charset="0"/>
                  <a:cs typeface="Arial" pitchFamily="34" charset="0"/>
                </a:endParaRPr>
              </a:p>
              <a:p>
                <a:pPr marL="0" indent="0" algn="just">
                  <a:lnSpc>
                    <a:spcPct val="150000"/>
                  </a:lnSpc>
                  <a:buNone/>
                </a:pPr>
                <a:r>
                  <a:rPr lang="en-US" sz="2400" dirty="0" smtClean="0">
                    <a:solidFill>
                      <a:srgbClr val="FF0000"/>
                    </a:solidFill>
                    <a:latin typeface="Arial" pitchFamily="34" charset="0"/>
                    <a:cs typeface="Arial" pitchFamily="34" charset="0"/>
                  </a:rPr>
                  <a:t>Example:</a:t>
                </a:r>
                <a:r>
                  <a:rPr lang="en-US" sz="2400" dirty="0" smtClean="0">
                    <a:latin typeface="Arial" pitchFamily="34" charset="0"/>
                    <a:cs typeface="Arial" pitchFamily="34" charset="0"/>
                  </a:rPr>
                  <a:t> Banks that </a:t>
                </a:r>
                <a:r>
                  <a:rPr lang="en-US" sz="2400" dirty="0">
                    <a:latin typeface="Arial" pitchFamily="34" charset="0"/>
                    <a:cs typeface="Arial" pitchFamily="34" charset="0"/>
                  </a:rPr>
                  <a:t>have sophisticated data processing equipment are likely to commit </a:t>
                </a:r>
                <a:r>
                  <a:rPr lang="en-US" sz="2400" b="1" u="sng" dirty="0">
                    <a:latin typeface="Arial" pitchFamily="34" charset="0"/>
                    <a:cs typeface="Arial" pitchFamily="34" charset="0"/>
                  </a:rPr>
                  <a:t>fewer errors</a:t>
                </a:r>
                <a:r>
                  <a:rPr lang="en-US" sz="2400" dirty="0">
                    <a:latin typeface="Arial" pitchFamily="34" charset="0"/>
                    <a:cs typeface="Arial" pitchFamily="34" charset="0"/>
                  </a:rPr>
                  <a:t> in the monthly or quarterly statements of their </a:t>
                </a:r>
                <a:r>
                  <a:rPr lang="en-US" sz="2400" dirty="0" smtClean="0">
                    <a:latin typeface="Arial" pitchFamily="34" charset="0"/>
                    <a:cs typeface="Arial" pitchFamily="34" charset="0"/>
                  </a:rPr>
                  <a:t>customers than </a:t>
                </a:r>
                <a:r>
                  <a:rPr lang="en-US" sz="2400" dirty="0">
                    <a:latin typeface="Arial" pitchFamily="34" charset="0"/>
                    <a:cs typeface="Arial" pitchFamily="34" charset="0"/>
                  </a:rPr>
                  <a:t>banks without such facilities</a:t>
                </a:r>
                <a:r>
                  <a:rPr lang="en-US" sz="2400" dirty="0" smtClean="0">
                    <a:latin typeface="Arial" pitchFamily="34" charset="0"/>
                    <a:cs typeface="Arial" pitchFamily="34" charset="0"/>
                  </a:rPr>
                  <a:t>.</a:t>
                </a:r>
              </a:p>
              <a:p>
                <a:pPr marL="0" indent="0">
                  <a:buNone/>
                </a:pPr>
                <a:r>
                  <a:rPr lang="en-US" dirty="0"/>
                  <a:t>4- </a:t>
                </a:r>
                <a:r>
                  <a:rPr lang="en-US" dirty="0" smtClean="0">
                    <a:solidFill>
                      <a:srgbClr val="FF0000"/>
                    </a:solidFill>
                  </a:rPr>
                  <a:t>Outlier effect:</a:t>
                </a:r>
              </a:p>
              <a:p>
                <a:pPr marL="0" indent="0" algn="just">
                  <a:lnSpc>
                    <a:spcPct val="150000"/>
                  </a:lnSpc>
                  <a:buNone/>
                </a:pPr>
                <a:r>
                  <a:rPr lang="en-US" sz="2400" dirty="0" smtClean="0">
                    <a:latin typeface="Arial" pitchFamily="34" charset="0"/>
                    <a:cs typeface="Arial" pitchFamily="34" charset="0"/>
                  </a:rPr>
                  <a:t>Heteroscedasticity </a:t>
                </a:r>
                <a:r>
                  <a:rPr lang="en-US" sz="2400" dirty="0">
                    <a:latin typeface="Arial" pitchFamily="34" charset="0"/>
                    <a:cs typeface="Arial" pitchFamily="34" charset="0"/>
                  </a:rPr>
                  <a:t>can also arise as a result of the presence of </a:t>
                </a:r>
                <a:r>
                  <a:rPr lang="en-US" sz="2400" dirty="0" smtClean="0">
                    <a:latin typeface="Arial" pitchFamily="34" charset="0"/>
                    <a:cs typeface="Arial" pitchFamily="34" charset="0"/>
                  </a:rPr>
                  <a:t>outliers. </a:t>
                </a:r>
                <a:endParaRPr lang="en-US" sz="2400" dirty="0" smtClean="0">
                  <a:solidFill>
                    <a:srgbClr val="00B0F0"/>
                  </a:solidFill>
                  <a:latin typeface="Arial" pitchFamily="34" charset="0"/>
                  <a:cs typeface="Arial" pitchFamily="34" charset="0"/>
                </a:endParaRPr>
              </a:p>
              <a:p>
                <a:pPr marL="0" indent="0" algn="just">
                  <a:lnSpc>
                    <a:spcPct val="150000"/>
                  </a:lnSpc>
                  <a:buNone/>
                </a:pPr>
                <a:r>
                  <a:rPr lang="en-US" sz="2400" b="1" dirty="0" smtClean="0">
                    <a:solidFill>
                      <a:srgbClr val="00B0F0"/>
                    </a:solidFill>
                    <a:latin typeface="Arial" pitchFamily="34" charset="0"/>
                    <a:cs typeface="Arial" pitchFamily="34" charset="0"/>
                  </a:rPr>
                  <a:t>Outlier</a:t>
                </a:r>
                <a:r>
                  <a:rPr lang="en-US" sz="2400" dirty="0" smtClean="0">
                    <a:solidFill>
                      <a:srgbClr val="00B0F0"/>
                    </a:solidFill>
                    <a:latin typeface="Arial" pitchFamily="34" charset="0"/>
                    <a:cs typeface="Arial" pitchFamily="34" charset="0"/>
                  </a:rPr>
                  <a:t> </a:t>
                </a:r>
                <a:r>
                  <a:rPr lang="en-US" sz="2600" dirty="0">
                    <a:latin typeface="Arial" pitchFamily="34" charset="0"/>
                    <a:cs typeface="Arial" pitchFamily="34" charset="0"/>
                  </a:rPr>
                  <a:t>is an observation that is much </a:t>
                </a:r>
                <a:r>
                  <a:rPr lang="en-US" sz="2600" dirty="0" smtClean="0">
                    <a:latin typeface="Arial" pitchFamily="34" charset="0"/>
                    <a:cs typeface="Arial" pitchFamily="34" charset="0"/>
                  </a:rPr>
                  <a:t>different (either </a:t>
                </a:r>
                <a:r>
                  <a:rPr lang="en-US" sz="2600" dirty="0">
                    <a:latin typeface="Arial" pitchFamily="34" charset="0"/>
                    <a:cs typeface="Arial" pitchFamily="34" charset="0"/>
                  </a:rPr>
                  <a:t>very small or very large) in relation to the observations in </a:t>
                </a:r>
                <a:r>
                  <a:rPr lang="en-US" sz="2600" dirty="0" smtClean="0">
                    <a:latin typeface="Arial" pitchFamily="34" charset="0"/>
                    <a:cs typeface="Arial" pitchFamily="34" charset="0"/>
                  </a:rPr>
                  <a:t>the sample</a:t>
                </a:r>
                <a:r>
                  <a:rPr lang="en-US" sz="2600" dirty="0">
                    <a:latin typeface="Arial" pitchFamily="34" charset="0"/>
                    <a:cs typeface="Arial" pitchFamily="34" charset="0"/>
                  </a:rPr>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685800"/>
                <a:ext cx="9144000" cy="6248400"/>
              </a:xfrm>
              <a:blipFill rotWithShape="1">
                <a:blip r:embed="rId3" cstate="print"/>
                <a:stretch>
                  <a:fillRect l="-1533" t="-1171" r="-1000"/>
                </a:stretch>
              </a:blipFill>
            </p:spPr>
            <p:txBody>
              <a:bodyPr/>
              <a:lstStyle/>
              <a:p>
                <a:r>
                  <a:rPr lang="en-US">
                    <a:noFill/>
                  </a:rPr>
                  <a:t> </a:t>
                </a:r>
              </a:p>
            </p:txBody>
          </p:sp>
        </mc:Fallback>
      </mc:AlternateContent>
    </p:spTree>
    <p:extLst>
      <p:ext uri="{BB962C8B-B14F-4D97-AF65-F5344CB8AC3E}">
        <p14:creationId xmlns:p14="http://schemas.microsoft.com/office/powerpoint/2010/main" xmlns="" val="253758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456475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533400"/>
          </a:xfrm>
        </p:spPr>
        <p:txBody>
          <a:bodyPr>
            <a:normAutofit/>
          </a:bodyPr>
          <a:lstStyle/>
          <a:p>
            <a:r>
              <a:rPr lang="en-US" sz="2800" b="1" dirty="0" smtClean="0">
                <a:latin typeface="Arial" pitchFamily="34" charset="0"/>
                <a:cs typeface="Arial" pitchFamily="34" charset="0"/>
              </a:rPr>
              <a:t>Reasons……</a:t>
            </a:r>
            <a:endParaRPr lang="en-US" sz="2800" dirty="0">
              <a:latin typeface="Arial" pitchFamily="34" charset="0"/>
              <a:cs typeface="Arial" pitchFamily="34" charset="0"/>
            </a:endParaRPr>
          </a:p>
        </p:txBody>
      </p:sp>
      <p:sp>
        <p:nvSpPr>
          <p:cNvPr id="3" name="Content Placeholder 2"/>
          <p:cNvSpPr>
            <a:spLocks noGrp="1"/>
          </p:cNvSpPr>
          <p:nvPr>
            <p:ph idx="1"/>
          </p:nvPr>
        </p:nvSpPr>
        <p:spPr>
          <a:xfrm>
            <a:off x="0" y="838200"/>
            <a:ext cx="9144000" cy="5943600"/>
          </a:xfrm>
        </p:spPr>
        <p:txBody>
          <a:bodyPr>
            <a:normAutofit fontScale="85000" lnSpcReduction="10000"/>
          </a:bodyPr>
          <a:lstStyle/>
          <a:p>
            <a:pPr marL="0" indent="0" algn="just">
              <a:lnSpc>
                <a:spcPct val="150000"/>
              </a:lnSpc>
              <a:buNone/>
            </a:pPr>
            <a:r>
              <a:rPr lang="en-US" sz="2400" dirty="0" smtClean="0">
                <a:solidFill>
                  <a:srgbClr val="FF0000"/>
                </a:solidFill>
                <a:latin typeface="Arial" pitchFamily="34" charset="0"/>
                <a:cs typeface="Arial" pitchFamily="34" charset="0"/>
              </a:rPr>
              <a:t>5-Specification bias:</a:t>
            </a:r>
            <a:r>
              <a:rPr lang="en-US" sz="2400" dirty="0" smtClean="0">
                <a:latin typeface="Arial" pitchFamily="34" charset="0"/>
                <a:cs typeface="Arial" pitchFamily="34" charset="0"/>
              </a:rPr>
              <a:t> </a:t>
            </a:r>
          </a:p>
          <a:p>
            <a:pPr marL="0" indent="0" algn="just">
              <a:lnSpc>
                <a:spcPct val="150000"/>
              </a:lnSpc>
              <a:buNone/>
            </a:pPr>
            <a:r>
              <a:rPr lang="en-US" sz="2400" dirty="0" smtClean="0">
                <a:latin typeface="Arial" pitchFamily="34" charset="0"/>
                <a:cs typeface="Arial" pitchFamily="34" charset="0"/>
              </a:rPr>
              <a:t>Heteroscedasticity may arise </a:t>
            </a:r>
            <a:r>
              <a:rPr lang="en-US" sz="2400" dirty="0">
                <a:latin typeface="Arial" pitchFamily="34" charset="0"/>
                <a:cs typeface="Arial" pitchFamily="34" charset="0"/>
              </a:rPr>
              <a:t>from violating </a:t>
            </a:r>
            <a:r>
              <a:rPr lang="en-US" sz="2400" dirty="0" smtClean="0">
                <a:latin typeface="Arial" pitchFamily="34" charset="0"/>
                <a:cs typeface="Arial" pitchFamily="34" charset="0"/>
              </a:rPr>
              <a:t>Assumption, correctly specified. </a:t>
            </a:r>
          </a:p>
          <a:p>
            <a:pPr marL="0" indent="0" algn="just">
              <a:lnSpc>
                <a:spcPct val="150000"/>
              </a:lnSpc>
              <a:buNone/>
            </a:pPr>
            <a:r>
              <a:rPr lang="en-US" sz="2400" b="1" dirty="0" smtClean="0">
                <a:latin typeface="Arial" pitchFamily="34" charset="0"/>
                <a:cs typeface="Arial" pitchFamily="34" charset="0"/>
              </a:rPr>
              <a:t>Example:</a:t>
            </a:r>
            <a:r>
              <a:rPr lang="en-US" sz="2400" dirty="0" smtClean="0">
                <a:latin typeface="Arial" pitchFamily="34" charset="0"/>
                <a:cs typeface="Arial" pitchFamily="34" charset="0"/>
              </a:rPr>
              <a:t> Omission of important variables:</a:t>
            </a:r>
          </a:p>
          <a:p>
            <a:pPr marL="0" indent="0" algn="just">
              <a:lnSpc>
                <a:spcPct val="150000"/>
              </a:lnSpc>
              <a:buNone/>
            </a:pPr>
            <a:r>
              <a:rPr lang="en-US" sz="2400" dirty="0" smtClean="0">
                <a:solidFill>
                  <a:srgbClr val="FF0000"/>
                </a:solidFill>
                <a:latin typeface="Arial" pitchFamily="34" charset="0"/>
                <a:cs typeface="Arial" pitchFamily="34" charset="0"/>
              </a:rPr>
              <a:t>The demand function. </a:t>
            </a:r>
          </a:p>
          <a:p>
            <a:pPr marL="0" indent="0" algn="just">
              <a:lnSpc>
                <a:spcPct val="150000"/>
              </a:lnSpc>
              <a:buNone/>
            </a:pPr>
            <a:r>
              <a:rPr lang="en-US" sz="2400" dirty="0" smtClean="0">
                <a:solidFill>
                  <a:srgbClr val="FF0000"/>
                </a:solidFill>
                <a:latin typeface="Arial" pitchFamily="34" charset="0"/>
                <a:cs typeface="Arial" pitchFamily="34" charset="0"/>
              </a:rPr>
              <a:t>T</a:t>
            </a:r>
            <a:r>
              <a:rPr lang="en-US" sz="2400" dirty="0" smtClean="0">
                <a:latin typeface="Arial" pitchFamily="34" charset="0"/>
                <a:cs typeface="Arial" pitchFamily="34" charset="0"/>
              </a:rPr>
              <a:t>he residuals obtained from the regression may give the distinct impression that the error variance may not be constant.</a:t>
            </a:r>
            <a:r>
              <a:rPr lang="en-US" sz="2400" dirty="0" smtClean="0">
                <a:solidFill>
                  <a:srgbClr val="FF0000"/>
                </a:solidFill>
                <a:latin typeface="Arial" pitchFamily="34" charset="0"/>
                <a:cs typeface="Arial" pitchFamily="34" charset="0"/>
              </a:rPr>
              <a:t> </a:t>
            </a:r>
          </a:p>
          <a:p>
            <a:pPr marL="0" indent="0" algn="just">
              <a:lnSpc>
                <a:spcPct val="150000"/>
              </a:lnSpc>
              <a:buNone/>
            </a:pPr>
            <a:r>
              <a:rPr lang="en-US" sz="2400" dirty="0" smtClean="0">
                <a:solidFill>
                  <a:srgbClr val="FF0000"/>
                </a:solidFill>
                <a:latin typeface="Arial" pitchFamily="34" charset="0"/>
                <a:cs typeface="Arial" pitchFamily="34" charset="0"/>
              </a:rPr>
              <a:t>6- </a:t>
            </a:r>
            <a:r>
              <a:rPr lang="en-US" sz="2400" dirty="0" err="1">
                <a:solidFill>
                  <a:srgbClr val="FF0000"/>
                </a:solidFill>
                <a:latin typeface="Arial" pitchFamily="34" charset="0"/>
                <a:cs typeface="Arial" pitchFamily="34" charset="0"/>
              </a:rPr>
              <a:t>Skewness</a:t>
            </a:r>
            <a:r>
              <a:rPr lang="en-US" sz="2400" dirty="0">
                <a:solidFill>
                  <a:srgbClr val="FF0000"/>
                </a:solidFill>
                <a:latin typeface="Arial" pitchFamily="34" charset="0"/>
                <a:cs typeface="Arial" pitchFamily="34" charset="0"/>
              </a:rPr>
              <a:t>:</a:t>
            </a:r>
            <a:r>
              <a:rPr lang="en-US" sz="2400" dirty="0">
                <a:latin typeface="Arial" pitchFamily="34" charset="0"/>
                <a:cs typeface="Arial" pitchFamily="34" charset="0"/>
              </a:rPr>
              <a:t> </a:t>
            </a:r>
            <a:r>
              <a:rPr lang="en-US" sz="2400" dirty="0" err="1">
                <a:latin typeface="Arial" pitchFamily="34" charset="0"/>
                <a:cs typeface="Arial" pitchFamily="34" charset="0"/>
              </a:rPr>
              <a:t>Skewness</a:t>
            </a:r>
            <a:r>
              <a:rPr lang="en-US" sz="2400" dirty="0">
                <a:latin typeface="Arial" pitchFamily="34" charset="0"/>
                <a:cs typeface="Arial" pitchFamily="34" charset="0"/>
              </a:rPr>
              <a:t> in the distribution of one or more regressors included in the model. </a:t>
            </a:r>
            <a:endParaRPr lang="en-US" sz="2400" dirty="0" smtClean="0">
              <a:latin typeface="Arial" pitchFamily="34" charset="0"/>
              <a:cs typeface="Arial" pitchFamily="34" charset="0"/>
            </a:endParaRPr>
          </a:p>
          <a:p>
            <a:pPr marL="0" indent="0" algn="just">
              <a:lnSpc>
                <a:spcPct val="150000"/>
              </a:lnSpc>
              <a:buNone/>
            </a:pPr>
            <a:r>
              <a:rPr lang="en-US" sz="2400" dirty="0" smtClean="0">
                <a:solidFill>
                  <a:srgbClr val="FF0000"/>
                </a:solidFill>
                <a:latin typeface="Arial" pitchFamily="34" charset="0"/>
                <a:cs typeface="Arial" pitchFamily="34" charset="0"/>
              </a:rPr>
              <a:t>Examples:</a:t>
            </a:r>
            <a:r>
              <a:rPr lang="en-US" sz="2400" dirty="0" smtClean="0">
                <a:latin typeface="Arial" pitchFamily="34" charset="0"/>
                <a:cs typeface="Arial" pitchFamily="34" charset="0"/>
              </a:rPr>
              <a:t> economic variables </a:t>
            </a:r>
            <a:r>
              <a:rPr lang="en-US" sz="2400" dirty="0">
                <a:latin typeface="Arial" pitchFamily="34" charset="0"/>
                <a:cs typeface="Arial" pitchFamily="34" charset="0"/>
              </a:rPr>
              <a:t>such as income</a:t>
            </a:r>
            <a:r>
              <a:rPr lang="en-US" sz="2400" dirty="0" smtClean="0">
                <a:latin typeface="Arial" pitchFamily="34" charset="0"/>
                <a:cs typeface="Arial" pitchFamily="34" charset="0"/>
              </a:rPr>
              <a:t>, and wealth</a:t>
            </a:r>
          </a:p>
          <a:p>
            <a:pPr marL="0" indent="0" algn="just">
              <a:lnSpc>
                <a:spcPct val="150000"/>
              </a:lnSpc>
              <a:buNone/>
            </a:pPr>
            <a:r>
              <a:rPr lang="en-US" sz="2400" dirty="0" smtClean="0">
                <a:latin typeface="Arial" pitchFamily="34" charset="0"/>
                <a:cs typeface="Arial" pitchFamily="34" charset="0"/>
              </a:rPr>
              <a:t>It </a:t>
            </a:r>
            <a:r>
              <a:rPr lang="en-US" sz="2400" dirty="0">
                <a:latin typeface="Arial" pitchFamily="34" charset="0"/>
                <a:cs typeface="Arial" pitchFamily="34" charset="0"/>
              </a:rPr>
              <a:t>is well known that the distribution of </a:t>
            </a:r>
            <a:r>
              <a:rPr lang="en-US" sz="2400" u="sng" dirty="0">
                <a:latin typeface="Arial" pitchFamily="34" charset="0"/>
                <a:cs typeface="Arial" pitchFamily="34" charset="0"/>
              </a:rPr>
              <a:t>income and wealth i</a:t>
            </a:r>
            <a:r>
              <a:rPr lang="en-US" sz="2400" dirty="0">
                <a:latin typeface="Arial" pitchFamily="34" charset="0"/>
                <a:cs typeface="Arial" pitchFamily="34" charset="0"/>
              </a:rPr>
              <a:t>n most societies is uneven, </a:t>
            </a:r>
            <a:r>
              <a:rPr lang="en-US" sz="2400" dirty="0">
                <a:solidFill>
                  <a:srgbClr val="FF0000"/>
                </a:solidFill>
                <a:latin typeface="Arial" pitchFamily="34" charset="0"/>
                <a:cs typeface="Arial" pitchFamily="34" charset="0"/>
              </a:rPr>
              <a:t>with the bulk of the income and wealth being owned by a few at the top</a:t>
            </a:r>
          </a:p>
          <a:p>
            <a:pPr marL="0" indent="0" algn="just">
              <a:lnSpc>
                <a:spcPct val="150000"/>
              </a:lnSpc>
              <a:buNone/>
            </a:pP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xmlns="" val="458669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766404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533400"/>
          </a:xfrm>
        </p:spPr>
        <p:txBody>
          <a:bodyPr>
            <a:normAutofit/>
          </a:bodyPr>
          <a:lstStyle/>
          <a:p>
            <a:r>
              <a:rPr lang="en-US" sz="2800" b="1" dirty="0" smtClean="0">
                <a:latin typeface="Arial" pitchFamily="34" charset="0"/>
                <a:cs typeface="Arial" pitchFamily="34" charset="0"/>
              </a:rPr>
              <a:t>Reasons...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685800"/>
            <a:ext cx="9144000" cy="5943600"/>
          </a:xfrm>
        </p:spPr>
        <p:txBody>
          <a:bodyPr>
            <a:normAutofit/>
          </a:bodyPr>
          <a:lstStyle/>
          <a:p>
            <a:pPr marL="0" indent="0">
              <a:buNone/>
            </a:pPr>
            <a:r>
              <a:rPr lang="en-US" sz="2400" dirty="0">
                <a:latin typeface="Arial" pitchFamily="34" charset="0"/>
                <a:cs typeface="Arial" pitchFamily="34" charset="0"/>
              </a:rPr>
              <a:t>7-</a:t>
            </a:r>
            <a:r>
              <a:rPr lang="en-US" sz="2400" dirty="0">
                <a:solidFill>
                  <a:srgbClr val="FF0000"/>
                </a:solidFill>
                <a:latin typeface="Arial" pitchFamily="34" charset="0"/>
                <a:cs typeface="Arial" pitchFamily="34" charset="0"/>
              </a:rPr>
              <a:t> Other </a:t>
            </a:r>
            <a:r>
              <a:rPr lang="en-US" sz="2400" dirty="0" smtClean="0">
                <a:solidFill>
                  <a:srgbClr val="FF0000"/>
                </a:solidFill>
                <a:latin typeface="Arial" pitchFamily="34" charset="0"/>
                <a:cs typeface="Arial" pitchFamily="34" charset="0"/>
              </a:rPr>
              <a:t>sources:</a:t>
            </a:r>
            <a:r>
              <a:rPr lang="en-US" sz="2400" dirty="0" smtClean="0">
                <a:latin typeface="Arial" pitchFamily="34" charset="0"/>
                <a:cs typeface="Arial" pitchFamily="34" charset="0"/>
              </a:rPr>
              <a:t> </a:t>
            </a:r>
          </a:p>
          <a:p>
            <a:pPr marL="514350" indent="-514350" algn="just">
              <a:lnSpc>
                <a:spcPct val="150000"/>
              </a:lnSpc>
              <a:buAutoNum type="alphaUcParenBoth"/>
            </a:pPr>
            <a:r>
              <a:rPr lang="en-US" sz="2400" dirty="0" smtClean="0">
                <a:solidFill>
                  <a:srgbClr val="FF0000"/>
                </a:solidFill>
                <a:latin typeface="Arial" pitchFamily="34" charset="0"/>
                <a:cs typeface="Arial" pitchFamily="34" charset="0"/>
              </a:rPr>
              <a:t>incorrect </a:t>
            </a:r>
            <a:r>
              <a:rPr lang="en-US" sz="2400" dirty="0">
                <a:solidFill>
                  <a:srgbClr val="FF0000"/>
                </a:solidFill>
                <a:latin typeface="Arial" pitchFamily="34" charset="0"/>
                <a:cs typeface="Arial" pitchFamily="34" charset="0"/>
              </a:rPr>
              <a:t>data </a:t>
            </a:r>
            <a:r>
              <a:rPr lang="en-US" sz="2400" dirty="0" smtClean="0">
                <a:solidFill>
                  <a:srgbClr val="FF0000"/>
                </a:solidFill>
                <a:latin typeface="Arial" pitchFamily="34" charset="0"/>
                <a:cs typeface="Arial" pitchFamily="34" charset="0"/>
              </a:rPr>
              <a:t>transformation</a:t>
            </a:r>
            <a:r>
              <a:rPr lang="en-US" sz="2400" dirty="0" smtClean="0">
                <a:latin typeface="Arial" pitchFamily="34" charset="0"/>
                <a:cs typeface="Arial" pitchFamily="34" charset="0"/>
              </a:rPr>
              <a:t> (e.g</a:t>
            </a:r>
            <a:r>
              <a:rPr lang="en-US" sz="2400" dirty="0">
                <a:latin typeface="Arial" pitchFamily="34" charset="0"/>
                <a:cs typeface="Arial" pitchFamily="34" charset="0"/>
              </a:rPr>
              <a:t>., ratio or first difference transformations) </a:t>
            </a:r>
            <a:endParaRPr lang="en-US" sz="2400" dirty="0" smtClean="0">
              <a:latin typeface="Arial" pitchFamily="34" charset="0"/>
              <a:cs typeface="Arial" pitchFamily="34" charset="0"/>
            </a:endParaRPr>
          </a:p>
          <a:p>
            <a:pPr marL="514350" indent="-514350" algn="just">
              <a:lnSpc>
                <a:spcPct val="150000"/>
              </a:lnSpc>
              <a:buAutoNum type="alphaUcParenBoth"/>
            </a:pPr>
            <a:r>
              <a:rPr lang="en-US" sz="2400" dirty="0" smtClean="0">
                <a:solidFill>
                  <a:srgbClr val="FF0000"/>
                </a:solidFill>
                <a:latin typeface="Arial" pitchFamily="34" charset="0"/>
                <a:cs typeface="Arial" pitchFamily="34" charset="0"/>
              </a:rPr>
              <a:t>incorrect functional form </a:t>
            </a:r>
            <a:r>
              <a:rPr lang="en-US" sz="2400" dirty="0">
                <a:latin typeface="Arial" pitchFamily="34" charset="0"/>
                <a:cs typeface="Arial" pitchFamily="34" charset="0"/>
              </a:rPr>
              <a:t>(e.g., linear versus log–linear models</a:t>
            </a:r>
            <a:r>
              <a:rPr lang="en-US" sz="2400" dirty="0" smtClean="0">
                <a:latin typeface="Arial" pitchFamily="34" charset="0"/>
                <a:cs typeface="Arial" pitchFamily="34" charset="0"/>
              </a:rPr>
              <a:t>).</a:t>
            </a:r>
          </a:p>
          <a:p>
            <a:pPr marL="0" indent="0">
              <a:buNone/>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1660700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a:latin typeface="Arial" pitchFamily="34" charset="0"/>
                <a:cs typeface="Arial" pitchFamily="34" charset="0"/>
              </a:rPr>
              <a:t>Implications of </a:t>
            </a:r>
            <a:r>
              <a:rPr lang="en-US" sz="2800" b="1" dirty="0" smtClean="0">
                <a:latin typeface="Arial" pitchFamily="34" charset="0"/>
                <a:cs typeface="Arial" pitchFamily="34" charset="0"/>
              </a:rPr>
              <a:t>Heteroscedasticity</a:t>
            </a:r>
            <a:endParaRPr lang="en-US" sz="2800" b="1" dirty="0"/>
          </a:p>
        </p:txBody>
      </p:sp>
      <p:sp>
        <p:nvSpPr>
          <p:cNvPr id="3" name="Content Placeholder 2"/>
          <p:cNvSpPr>
            <a:spLocks noGrp="1"/>
          </p:cNvSpPr>
          <p:nvPr>
            <p:ph idx="1"/>
          </p:nvPr>
        </p:nvSpPr>
        <p:spPr>
          <a:xfrm>
            <a:off x="0" y="1143000"/>
            <a:ext cx="9067800" cy="5715000"/>
          </a:xfrm>
        </p:spPr>
        <p:txBody>
          <a:bodyPr>
            <a:normAutofit/>
          </a:bodyPr>
          <a:lstStyle/>
          <a:p>
            <a:pPr>
              <a:lnSpc>
                <a:spcPct val="200000"/>
              </a:lnSpc>
            </a:pPr>
            <a:r>
              <a:rPr lang="en-US" sz="2400" dirty="0">
                <a:latin typeface="Arial" pitchFamily="34" charset="0"/>
                <a:cs typeface="Arial" pitchFamily="34" charset="0"/>
              </a:rPr>
              <a:t>OLS is still unbiased.</a:t>
            </a:r>
          </a:p>
          <a:p>
            <a:pPr>
              <a:lnSpc>
                <a:spcPct val="200000"/>
              </a:lnSpc>
            </a:pPr>
            <a:r>
              <a:rPr lang="en-US" sz="2400" dirty="0">
                <a:latin typeface="Arial" pitchFamily="34" charset="0"/>
                <a:cs typeface="Arial" pitchFamily="34" charset="0"/>
              </a:rPr>
              <a:t>OLS is no </a:t>
            </a:r>
            <a:r>
              <a:rPr lang="en-US" sz="2400" b="1" u="sng" dirty="0">
                <a:latin typeface="Arial" pitchFamily="34" charset="0"/>
                <a:cs typeface="Arial" pitchFamily="34" charset="0"/>
              </a:rPr>
              <a:t>longer efficient</a:t>
            </a:r>
            <a:r>
              <a:rPr lang="en-US" sz="2400" dirty="0">
                <a:latin typeface="Arial" pitchFamily="34" charset="0"/>
                <a:cs typeface="Arial" pitchFamily="34" charset="0"/>
              </a:rPr>
              <a:t>; some other linear estimator will have a lower variance.</a:t>
            </a:r>
          </a:p>
          <a:p>
            <a:pPr>
              <a:lnSpc>
                <a:spcPct val="200000"/>
              </a:lnSpc>
            </a:pPr>
            <a:r>
              <a:rPr lang="en-US" sz="2400" dirty="0">
                <a:latin typeface="Arial" pitchFamily="34" charset="0"/>
                <a:cs typeface="Arial" pitchFamily="34" charset="0"/>
              </a:rPr>
              <a:t>Estimated Standard Errors will be incorrect; C.I.’s and hypothesis tests </a:t>
            </a:r>
            <a:r>
              <a:rPr lang="en-US" sz="2400" dirty="0" smtClean="0">
                <a:latin typeface="Arial" pitchFamily="34" charset="0"/>
                <a:cs typeface="Arial" pitchFamily="34" charset="0"/>
              </a:rPr>
              <a:t>will </a:t>
            </a:r>
            <a:r>
              <a:rPr lang="en-US" sz="2400" dirty="0">
                <a:latin typeface="Arial" pitchFamily="34" charset="0"/>
                <a:cs typeface="Arial" pitchFamily="34" charset="0"/>
              </a:rPr>
              <a:t>be incorrect.</a:t>
            </a:r>
          </a:p>
          <a:p>
            <a:pPr>
              <a:lnSpc>
                <a:spcPct val="200000"/>
              </a:lnSpc>
            </a:pPr>
            <a:r>
              <a:rPr lang="en-US" sz="2400" dirty="0" smtClean="0">
                <a:latin typeface="Arial" pitchFamily="34" charset="0"/>
                <a:cs typeface="Arial" pitchFamily="34" charset="0"/>
              </a:rPr>
              <a:t>The solution </a:t>
            </a:r>
            <a:r>
              <a:rPr lang="en-US" sz="2400" dirty="0">
                <a:latin typeface="Arial" pitchFamily="34" charset="0"/>
                <a:cs typeface="Arial" pitchFamily="34" charset="0"/>
              </a:rPr>
              <a:t>is </a:t>
            </a:r>
            <a:r>
              <a:rPr lang="en-US" sz="2400" b="1" dirty="0">
                <a:latin typeface="Arial" pitchFamily="34" charset="0"/>
                <a:cs typeface="Arial" pitchFamily="34" charset="0"/>
              </a:rPr>
              <a:t>GLS and WLS.</a:t>
            </a:r>
          </a:p>
          <a:p>
            <a:endParaRPr lang="en-US" dirty="0"/>
          </a:p>
        </p:txBody>
      </p:sp>
    </p:spTree>
    <p:extLst>
      <p:ext uri="{BB962C8B-B14F-4D97-AF65-F5344CB8AC3E}">
        <p14:creationId xmlns:p14="http://schemas.microsoft.com/office/powerpoint/2010/main" xmlns="" val="3189822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563562"/>
          </a:xfrm>
        </p:spPr>
        <p:txBody>
          <a:bodyPr>
            <a:normAutofit fontScale="90000"/>
          </a:bodyPr>
          <a:lstStyle/>
          <a:p>
            <a:r>
              <a:rPr lang="en-US" sz="3200" b="1" dirty="0"/>
              <a:t>Tests for </a:t>
            </a:r>
            <a:r>
              <a:rPr lang="en-US" sz="3200" b="1" dirty="0" smtClean="0"/>
              <a:t>Heteroscedasticity</a:t>
            </a:r>
            <a:endParaRPr lang="en-US" sz="3200" b="1" dirty="0"/>
          </a:p>
        </p:txBody>
      </p:sp>
      <p:sp>
        <p:nvSpPr>
          <p:cNvPr id="3" name="Content Placeholder 2"/>
          <p:cNvSpPr>
            <a:spLocks noGrp="1"/>
          </p:cNvSpPr>
          <p:nvPr>
            <p:ph idx="1"/>
          </p:nvPr>
        </p:nvSpPr>
        <p:spPr>
          <a:xfrm>
            <a:off x="-76200" y="838200"/>
            <a:ext cx="9220200" cy="5943600"/>
          </a:xfrm>
        </p:spPr>
        <p:txBody>
          <a:bodyPr>
            <a:normAutofit fontScale="92500" lnSpcReduction="20000"/>
          </a:bodyPr>
          <a:lstStyle/>
          <a:p>
            <a:pPr marL="0" indent="0">
              <a:lnSpc>
                <a:spcPct val="150000"/>
              </a:lnSpc>
              <a:buNone/>
            </a:pPr>
            <a:r>
              <a:rPr lang="en-US" sz="2400" dirty="0" smtClean="0">
                <a:latin typeface="Arial" pitchFamily="34" charset="0"/>
                <a:cs typeface="Arial" pitchFamily="34" charset="0"/>
              </a:rPr>
              <a:t>Like Multicollinearity, </a:t>
            </a:r>
            <a:r>
              <a:rPr lang="en-US" sz="2400" dirty="0">
                <a:latin typeface="Arial" pitchFamily="34" charset="0"/>
                <a:cs typeface="Arial" pitchFamily="34" charset="0"/>
              </a:rPr>
              <a:t>there are no hard-and-fast rules for </a:t>
            </a:r>
            <a:r>
              <a:rPr lang="en-US" sz="2400" dirty="0" smtClean="0">
                <a:latin typeface="Arial" pitchFamily="34" charset="0"/>
                <a:cs typeface="Arial" pitchFamily="34" charset="0"/>
              </a:rPr>
              <a:t>detecting heteroscedasticity</a:t>
            </a:r>
            <a:r>
              <a:rPr lang="en-US" sz="2400" dirty="0">
                <a:latin typeface="Arial" pitchFamily="34" charset="0"/>
                <a:cs typeface="Arial" pitchFamily="34" charset="0"/>
              </a:rPr>
              <a:t>, only a </a:t>
            </a:r>
            <a:r>
              <a:rPr lang="en-US" sz="2400" dirty="0">
                <a:solidFill>
                  <a:srgbClr val="FF0000"/>
                </a:solidFill>
                <a:latin typeface="Arial" pitchFamily="34" charset="0"/>
                <a:cs typeface="Arial" pitchFamily="34" charset="0"/>
              </a:rPr>
              <a:t>few rules of thumb</a:t>
            </a:r>
            <a:r>
              <a:rPr lang="en-US" sz="2400" dirty="0" smtClean="0">
                <a:solidFill>
                  <a:srgbClr val="FF0000"/>
                </a:solidFill>
                <a:latin typeface="Arial" pitchFamily="34" charset="0"/>
                <a:cs typeface="Arial" pitchFamily="34" charset="0"/>
              </a:rPr>
              <a:t>.</a:t>
            </a:r>
          </a:p>
          <a:p>
            <a:pPr marL="0" indent="0">
              <a:lnSpc>
                <a:spcPct val="150000"/>
              </a:lnSpc>
              <a:buNone/>
            </a:pPr>
            <a:r>
              <a:rPr lang="en-US" sz="2400" dirty="0" smtClean="0">
                <a:latin typeface="Arial" pitchFamily="34" charset="0"/>
                <a:cs typeface="Arial" pitchFamily="34" charset="0"/>
              </a:rPr>
              <a:t>In most </a:t>
            </a:r>
            <a:r>
              <a:rPr lang="en-US" sz="2400" dirty="0">
                <a:latin typeface="Arial" pitchFamily="34" charset="0"/>
                <a:cs typeface="Arial" pitchFamily="34" charset="0"/>
              </a:rPr>
              <a:t>cases </a:t>
            </a:r>
            <a:r>
              <a:rPr lang="en-US" sz="2400" dirty="0" smtClean="0">
                <a:latin typeface="Arial" pitchFamily="34" charset="0"/>
                <a:cs typeface="Arial" pitchFamily="34" charset="0"/>
              </a:rPr>
              <a:t>Heteroscedasticity may </a:t>
            </a:r>
            <a:r>
              <a:rPr lang="en-US" sz="2400" dirty="0">
                <a:latin typeface="Arial" pitchFamily="34" charset="0"/>
                <a:cs typeface="Arial" pitchFamily="34" charset="0"/>
              </a:rPr>
              <a:t>be a matter of </a:t>
            </a:r>
            <a:r>
              <a:rPr lang="en-US" sz="2400" u="sng" dirty="0" smtClean="0">
                <a:latin typeface="Arial" pitchFamily="34" charset="0"/>
                <a:cs typeface="Arial" pitchFamily="34" charset="0"/>
              </a:rPr>
              <a:t>intuition, educated </a:t>
            </a:r>
            <a:r>
              <a:rPr lang="en-US" sz="2400" u="sng" dirty="0">
                <a:latin typeface="Arial" pitchFamily="34" charset="0"/>
                <a:cs typeface="Arial" pitchFamily="34" charset="0"/>
              </a:rPr>
              <a:t>guesswork, prior empirical </a:t>
            </a:r>
            <a:r>
              <a:rPr lang="en-US" sz="2400" u="sng" dirty="0" smtClean="0">
                <a:latin typeface="Arial" pitchFamily="34" charset="0"/>
                <a:cs typeface="Arial" pitchFamily="34" charset="0"/>
              </a:rPr>
              <a:t>experience, or </a:t>
            </a:r>
            <a:r>
              <a:rPr lang="en-US" sz="2400" u="sng" dirty="0">
                <a:latin typeface="Arial" pitchFamily="34" charset="0"/>
                <a:cs typeface="Arial" pitchFamily="34" charset="0"/>
              </a:rPr>
              <a:t>sheer speculation</a:t>
            </a:r>
            <a:r>
              <a:rPr lang="en-US" sz="2400" u="sng" dirty="0" smtClean="0">
                <a:latin typeface="Arial" pitchFamily="34" charset="0"/>
                <a:cs typeface="Arial" pitchFamily="34" charset="0"/>
              </a:rPr>
              <a:t>.</a:t>
            </a:r>
          </a:p>
          <a:p>
            <a:pPr marL="0" indent="0" algn="ctr">
              <a:lnSpc>
                <a:spcPct val="150000"/>
              </a:lnSpc>
              <a:buNone/>
            </a:pPr>
            <a:r>
              <a:rPr lang="en-US" sz="2400" b="1" dirty="0" smtClean="0">
                <a:latin typeface="Arial" pitchFamily="34" charset="0"/>
                <a:cs typeface="Arial" pitchFamily="34" charset="0"/>
              </a:rPr>
              <a:t>Two approaches</a:t>
            </a:r>
            <a:r>
              <a:rPr lang="en-US" sz="2400" dirty="0" smtClean="0">
                <a:latin typeface="Arial" pitchFamily="34" charset="0"/>
                <a:cs typeface="Arial" pitchFamily="34" charset="0"/>
              </a:rPr>
              <a:t> </a:t>
            </a:r>
          </a:p>
          <a:p>
            <a:pPr marL="0" indent="0" algn="ctr">
              <a:lnSpc>
                <a:spcPct val="150000"/>
              </a:lnSpc>
              <a:buNone/>
            </a:pPr>
            <a:r>
              <a:rPr lang="en-US" sz="2400" dirty="0" smtClean="0">
                <a:latin typeface="Arial" pitchFamily="34" charset="0"/>
                <a:cs typeface="Arial" pitchFamily="34" charset="0"/>
              </a:rPr>
              <a:t>Informal and Formal Methods</a:t>
            </a:r>
          </a:p>
          <a:p>
            <a:pPr marL="0" indent="0">
              <a:lnSpc>
                <a:spcPct val="150000"/>
              </a:lnSpc>
              <a:buNone/>
            </a:pPr>
            <a:r>
              <a:rPr lang="en-US" sz="2400" dirty="0" smtClean="0">
                <a:solidFill>
                  <a:srgbClr val="FF0000"/>
                </a:solidFill>
                <a:latin typeface="Arial" pitchFamily="34" charset="0"/>
                <a:cs typeface="Arial" pitchFamily="34" charset="0"/>
              </a:rPr>
              <a:t>Informal methods</a:t>
            </a:r>
            <a:r>
              <a:rPr lang="en-US" sz="2400" dirty="0" smtClean="0">
                <a:latin typeface="Arial" pitchFamily="34" charset="0"/>
                <a:cs typeface="Arial" pitchFamily="34" charset="0"/>
              </a:rPr>
              <a:t>:</a:t>
            </a:r>
          </a:p>
          <a:p>
            <a:pPr marL="0" indent="0">
              <a:lnSpc>
                <a:spcPct val="150000"/>
              </a:lnSpc>
              <a:buNone/>
            </a:pPr>
            <a:r>
              <a:rPr lang="en-US" sz="2400" dirty="0" smtClean="0">
                <a:latin typeface="Arial" pitchFamily="34" charset="0"/>
                <a:cs typeface="Arial" pitchFamily="34" charset="0"/>
              </a:rPr>
              <a:t>1-</a:t>
            </a:r>
            <a:r>
              <a:rPr lang="en-US" sz="2400" dirty="0" smtClean="0">
                <a:solidFill>
                  <a:srgbClr val="FF0000"/>
                </a:solidFill>
                <a:latin typeface="Arial" pitchFamily="34" charset="0"/>
                <a:cs typeface="Arial" pitchFamily="34" charset="0"/>
              </a:rPr>
              <a:t> Nature </a:t>
            </a:r>
            <a:r>
              <a:rPr lang="en-US" sz="2400" dirty="0">
                <a:solidFill>
                  <a:srgbClr val="FF0000"/>
                </a:solidFill>
                <a:latin typeface="Arial" pitchFamily="34" charset="0"/>
                <a:cs typeface="Arial" pitchFamily="34" charset="0"/>
              </a:rPr>
              <a:t>of the </a:t>
            </a:r>
            <a:r>
              <a:rPr lang="en-US" sz="2400" dirty="0" smtClean="0">
                <a:solidFill>
                  <a:srgbClr val="FF0000"/>
                </a:solidFill>
                <a:latin typeface="Arial" pitchFamily="34" charset="0"/>
                <a:cs typeface="Arial" pitchFamily="34" charset="0"/>
              </a:rPr>
              <a:t>Problem: </a:t>
            </a:r>
          </a:p>
          <a:p>
            <a:pPr marL="0" indent="0" algn="just">
              <a:lnSpc>
                <a:spcPct val="150000"/>
              </a:lnSpc>
              <a:buNone/>
            </a:pPr>
            <a:r>
              <a:rPr lang="en-US" sz="2400" dirty="0" smtClean="0">
                <a:latin typeface="Arial" pitchFamily="34" charset="0"/>
                <a:cs typeface="Arial" pitchFamily="34" charset="0"/>
              </a:rPr>
              <a:t>The nature </a:t>
            </a:r>
            <a:r>
              <a:rPr lang="en-US" sz="2400" dirty="0">
                <a:latin typeface="Arial" pitchFamily="34" charset="0"/>
                <a:cs typeface="Arial" pitchFamily="34" charset="0"/>
              </a:rPr>
              <a:t>of the problem </a:t>
            </a:r>
            <a:r>
              <a:rPr lang="en-US" sz="2400" dirty="0" smtClean="0">
                <a:latin typeface="Arial" pitchFamily="34" charset="0"/>
                <a:cs typeface="Arial" pitchFamily="34" charset="0"/>
              </a:rPr>
              <a:t>under consideration </a:t>
            </a:r>
            <a:r>
              <a:rPr lang="en-US" sz="2400" dirty="0">
                <a:latin typeface="Arial" pitchFamily="34" charset="0"/>
                <a:cs typeface="Arial" pitchFamily="34" charset="0"/>
              </a:rPr>
              <a:t>suggests whether heteroscedasticity is likely to be </a:t>
            </a:r>
            <a:r>
              <a:rPr lang="en-US" sz="2400" dirty="0" smtClean="0">
                <a:latin typeface="Arial" pitchFamily="34" charset="0"/>
                <a:cs typeface="Arial" pitchFamily="34" charset="0"/>
              </a:rPr>
              <a:t>encountered. </a:t>
            </a:r>
          </a:p>
          <a:p>
            <a:pPr marL="0" indent="0" algn="just">
              <a:lnSpc>
                <a:spcPct val="150000"/>
              </a:lnSpc>
              <a:buNone/>
            </a:pPr>
            <a:r>
              <a:rPr lang="en-US" sz="2400" b="1" dirty="0" smtClean="0">
                <a:latin typeface="Arial" pitchFamily="34" charset="0"/>
                <a:cs typeface="Arial" pitchFamily="34" charset="0"/>
              </a:rPr>
              <a:t>For example</a:t>
            </a:r>
            <a:r>
              <a:rPr lang="en-US" sz="2400" dirty="0" smtClean="0">
                <a:latin typeface="Arial" pitchFamily="34" charset="0"/>
                <a:cs typeface="Arial" pitchFamily="34" charset="0"/>
              </a:rPr>
              <a:t> cross-sectional data </a:t>
            </a:r>
            <a:r>
              <a:rPr lang="en-US" sz="2400" dirty="0">
                <a:latin typeface="Arial" pitchFamily="34" charset="0"/>
                <a:cs typeface="Arial" pitchFamily="34" charset="0"/>
              </a:rPr>
              <a:t>involving heterogeneous units, heteroscedasticity may be the </a:t>
            </a:r>
            <a:r>
              <a:rPr lang="en-US" sz="2400" dirty="0" smtClean="0">
                <a:latin typeface="Arial" pitchFamily="34" charset="0"/>
                <a:cs typeface="Arial" pitchFamily="34" charset="0"/>
              </a:rPr>
              <a:t>rule.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218445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sz="2800" b="1" dirty="0" smtClean="0">
                <a:latin typeface="Arial" pitchFamily="34" charset="0"/>
                <a:cs typeface="Arial" pitchFamily="34" charset="0"/>
              </a:rPr>
              <a:t>Informal Methods</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76200" y="762000"/>
                <a:ext cx="8915400" cy="5867400"/>
              </a:xfrm>
            </p:spPr>
            <p:txBody>
              <a:bodyPr>
                <a:normAutofit/>
              </a:bodyPr>
              <a:lstStyle/>
              <a:p>
                <a:pPr marL="0" indent="0">
                  <a:lnSpc>
                    <a:spcPct val="150000"/>
                  </a:lnSpc>
                  <a:buNone/>
                </a:pPr>
                <a:r>
                  <a:rPr lang="en-US" sz="2400" dirty="0" smtClean="0">
                    <a:latin typeface="Arial" pitchFamily="34" charset="0"/>
                    <a:cs typeface="Arial" pitchFamily="34" charset="0"/>
                  </a:rPr>
                  <a:t> </a:t>
                </a:r>
                <a:r>
                  <a:rPr lang="en-US" sz="2400" dirty="0" smtClean="0">
                    <a:solidFill>
                      <a:srgbClr val="FF0000"/>
                    </a:solidFill>
                    <a:latin typeface="Arial" pitchFamily="34" charset="0"/>
                    <a:cs typeface="Arial" pitchFamily="34" charset="0"/>
                  </a:rPr>
                  <a:t>Graphical Methods:</a:t>
                </a:r>
                <a:r>
                  <a:rPr lang="en-US" sz="2400" dirty="0" smtClean="0">
                    <a:latin typeface="Arial" pitchFamily="34" charset="0"/>
                    <a:cs typeface="Arial" pitchFamily="34" charset="0"/>
                  </a:rPr>
                  <a:t> </a:t>
                </a:r>
              </a:p>
              <a:p>
                <a:pPr marL="0" marR="0" indent="0">
                  <a:lnSpc>
                    <a:spcPct val="115000"/>
                  </a:lnSpc>
                  <a:spcBef>
                    <a:spcPts val="0"/>
                  </a:spcBef>
                  <a:spcAft>
                    <a:spcPts val="1000"/>
                  </a:spcAft>
                  <a:buNone/>
                </a:pPr>
                <a:r>
                  <a:rPr lang="en-US" sz="2400" dirty="0" smtClean="0">
                    <a:latin typeface="Arial" pitchFamily="34" charset="0"/>
                    <a:cs typeface="Arial" pitchFamily="34" charset="0"/>
                  </a:rPr>
                  <a:t>Run the regression by using OLS and assuming there is not heteroscedasticity and plot the residual </a:t>
                </a:r>
                <a:r>
                  <a:rPr lang="en-US" sz="2400" b="1" dirty="0" smtClean="0">
                    <a:latin typeface="Arial" pitchFamily="34" charset="0"/>
                    <a:cs typeface="Arial" pitchFamily="34" charset="0"/>
                  </a:rPr>
                  <a:t>square</a:t>
                </a:r>
                <a:r>
                  <a:rPr lang="en-US" sz="2400" dirty="0">
                    <a:ea typeface="Times New Roman"/>
                    <a:cs typeface="Times New Roman"/>
                  </a:rPr>
                  <a:t> </a:t>
                </a:r>
                <a14:m>
                  <m:oMath xmlns:m="http://schemas.openxmlformats.org/officeDocument/2006/math">
                    <m:sSup>
                      <m:sSupPr>
                        <m:ctrlPr>
                          <a:rPr lang="en-US" sz="2400" i="1">
                            <a:effectLst/>
                            <a:latin typeface="Cambria Math"/>
                            <a:ea typeface="Times New Roman"/>
                            <a:cs typeface="Times New Roman"/>
                          </a:rPr>
                        </m:ctrlPr>
                      </m:sSupPr>
                      <m:e>
                        <m:acc>
                          <m:accPr>
                            <m:chr m:val="̂"/>
                            <m:ctrlPr>
                              <a:rPr lang="en-US" sz="2400" i="1">
                                <a:effectLst/>
                                <a:latin typeface="Cambria Math"/>
                                <a:ea typeface="Times New Roman"/>
                                <a:cs typeface="Times New Roman"/>
                              </a:rPr>
                            </m:ctrlPr>
                          </m:accPr>
                          <m:e>
                            <m:r>
                              <a:rPr lang="en-US" sz="2400" i="1">
                                <a:effectLst/>
                                <a:latin typeface="Cambria Math"/>
                                <a:ea typeface="Times New Roman"/>
                                <a:cs typeface="Times New Roman"/>
                              </a:rPr>
                              <m:t>𝑢𝑖</m:t>
                            </m:r>
                          </m:e>
                        </m:acc>
                      </m:e>
                      <m:sup>
                        <m:r>
                          <a:rPr lang="en-US" sz="2400" i="1">
                            <a:effectLst/>
                            <a:latin typeface="Cambria Math"/>
                            <a:ea typeface="Times New Roman"/>
                            <a:cs typeface="Times New Roman"/>
                          </a:rPr>
                          <m:t>2</m:t>
                        </m:r>
                      </m:sup>
                    </m:sSup>
                  </m:oMath>
                </a14:m>
                <a:r>
                  <a:rPr lang="en-US" sz="2400" dirty="0" smtClean="0">
                    <a:latin typeface="Arial" pitchFamily="34" charset="0"/>
                    <a:cs typeface="Arial" pitchFamily="34" charset="0"/>
                  </a:rPr>
                  <a:t> against </a:t>
                </a:r>
              </a:p>
              <a:p>
                <a:pPr marL="0" indent="0">
                  <a:lnSpc>
                    <a:spcPct val="150000"/>
                  </a:lnSpc>
                  <a:buNone/>
                </a:pPr>
                <a:r>
                  <a:rPr lang="en-US" sz="2400" dirty="0" smtClean="0">
                    <a:latin typeface="Arial" pitchFamily="34" charset="0"/>
                    <a:cs typeface="Arial" pitchFamily="34" charset="0"/>
                  </a:rPr>
                  <a:t>The idea being to find out whether the </a:t>
                </a:r>
                <a:r>
                  <a:rPr lang="en-US" sz="2400" u="sng" dirty="0" smtClean="0">
                    <a:latin typeface="Arial" pitchFamily="34" charset="0"/>
                    <a:cs typeface="Arial" pitchFamily="34" charset="0"/>
                  </a:rPr>
                  <a:t>estimated mean value of</a:t>
                </a:r>
                <a:r>
                  <a:rPr lang="en-US" sz="2400" b="1" u="sng" dirty="0" smtClean="0">
                    <a:latin typeface="Arial" pitchFamily="34" charset="0"/>
                    <a:cs typeface="Arial" pitchFamily="34" charset="0"/>
                  </a:rPr>
                  <a:t> Y </a:t>
                </a:r>
                <a:r>
                  <a:rPr lang="en-US" sz="2400" u="sng" dirty="0" smtClean="0">
                    <a:latin typeface="Arial" pitchFamily="34" charset="0"/>
                    <a:cs typeface="Arial" pitchFamily="34" charset="0"/>
                  </a:rPr>
                  <a:t>is systematically related to the squared residual</a:t>
                </a:r>
                <a:r>
                  <a:rPr lang="en-US" sz="2400" dirty="0" smtClean="0">
                    <a:latin typeface="Arial" pitchFamily="34" charset="0"/>
                    <a:cs typeface="Arial" pitchFamily="34" charset="0"/>
                  </a:rPr>
                  <a:t>.</a:t>
                </a:r>
              </a:p>
              <a:p>
                <a:pPr marL="0" indent="0">
                  <a:lnSpc>
                    <a:spcPct val="150000"/>
                  </a:lnSpc>
                  <a:buNone/>
                </a:pPr>
                <a:r>
                  <a:rPr lang="en-US" sz="2400" dirty="0" smtClean="0">
                    <a:latin typeface="Arial" pitchFamily="34" charset="0"/>
                    <a:cs typeface="Arial" pitchFamily="34" charset="0"/>
                  </a:rPr>
                  <a:t>The </a:t>
                </a:r>
                <a14:m>
                  <m:oMath xmlns:m="http://schemas.openxmlformats.org/officeDocument/2006/math">
                    <m:sSup>
                      <m:sSupPr>
                        <m:ctrlPr>
                          <a:rPr lang="en-US" sz="2400" i="1">
                            <a:latin typeface="Cambria Math"/>
                          </a:rPr>
                        </m:ctrlPr>
                      </m:sSupPr>
                      <m:e>
                        <m:acc>
                          <m:accPr>
                            <m:chr m:val="̂"/>
                            <m:ctrlPr>
                              <a:rPr lang="en-US" sz="2400" i="1">
                                <a:latin typeface="Cambria Math"/>
                              </a:rPr>
                            </m:ctrlPr>
                          </m:accPr>
                          <m:e>
                            <m:r>
                              <a:rPr lang="en-US" sz="2400" i="1">
                                <a:latin typeface="Cambria Math"/>
                              </a:rPr>
                              <m:t>𝑢𝑖</m:t>
                            </m:r>
                          </m:e>
                        </m:acc>
                      </m:e>
                      <m:sup>
                        <m:r>
                          <a:rPr lang="en-US" sz="2400" i="1">
                            <a:latin typeface="Cambria Math"/>
                          </a:rPr>
                          <m:t>2</m:t>
                        </m:r>
                      </m:sup>
                    </m:sSup>
                  </m:oMath>
                </a14:m>
                <a:r>
                  <a:rPr lang="en-US" sz="2400" dirty="0" smtClean="0">
                    <a:latin typeface="Arial" pitchFamily="34" charset="0"/>
                    <a:cs typeface="Arial" pitchFamily="34" charset="0"/>
                  </a:rPr>
                  <a:t> may be plotted against Xi</a:t>
                </a:r>
              </a:p>
              <a:p>
                <a:pPr marL="0" indent="0">
                  <a:lnSpc>
                    <a:spcPct val="150000"/>
                  </a:lnSpc>
                  <a:buNone/>
                </a:pPr>
                <a:r>
                  <a:rPr lang="en-US" sz="2400" dirty="0" smtClean="0">
                    <a:latin typeface="Arial" pitchFamily="34" charset="0"/>
                    <a:cs typeface="Arial" pitchFamily="34" charset="0"/>
                  </a:rPr>
                  <a:t>And the pattern will show the </a:t>
                </a:r>
              </a:p>
              <a:p>
                <a:pPr marL="0" indent="0">
                  <a:lnSpc>
                    <a:spcPct val="150000"/>
                  </a:lnSpc>
                  <a:buNone/>
                </a:pPr>
                <a:r>
                  <a:rPr lang="en-US" sz="2400" dirty="0" smtClean="0">
                    <a:latin typeface="Arial" pitchFamily="34" charset="0"/>
                    <a:cs typeface="Arial" pitchFamily="34" charset="0"/>
                  </a:rPr>
                  <a:t>Similar trend in bivariate </a:t>
                </a:r>
              </a:p>
              <a:p>
                <a:pPr marL="0" indent="0">
                  <a:lnSpc>
                    <a:spcPct val="150000"/>
                  </a:lnSpc>
                  <a:buNone/>
                </a:pPr>
                <a:r>
                  <a:rPr lang="en-US" sz="2400" dirty="0" smtClean="0">
                    <a:latin typeface="Arial" pitchFamily="34" charset="0"/>
                    <a:cs typeface="Arial" pitchFamily="34" charset="0"/>
                  </a:rPr>
                  <a:t>Regression. </a:t>
                </a:r>
              </a:p>
              <a:p>
                <a:pPr marL="0" indent="0">
                  <a:lnSpc>
                    <a:spcPct val="150000"/>
                  </a:lnSpc>
                  <a:buNone/>
                </a:pPr>
                <a:endParaRPr lang="en-US" sz="2400" dirty="0" smtClean="0">
                  <a:latin typeface="Arial" pitchFamily="34" charset="0"/>
                  <a:cs typeface="Arial" pitchFamily="34" charset="0"/>
                </a:endParaRPr>
              </a:p>
              <a:p>
                <a:pPr marL="0" indent="0">
                  <a:buNone/>
                </a:pPr>
                <a:endParaRPr lang="en-US" dirty="0">
                  <a:solidFill>
                    <a:srgbClr val="FF0000"/>
                  </a:solidFill>
                  <a:latin typeface="NewAster"/>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76200" y="762000"/>
                <a:ext cx="8915400" cy="5867400"/>
              </a:xfrm>
              <a:blipFill rotWithShape="1">
                <a:blip r:embed="rId3" cstate="print"/>
                <a:stretch>
                  <a:fillRect l="-1094"/>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05800" y="1905000"/>
            <a:ext cx="3810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76801" y="3810000"/>
            <a:ext cx="4190999"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83599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latin typeface="Arial" pitchFamily="34" charset="0"/>
                <a:cs typeface="Arial" pitchFamily="34" charset="0"/>
              </a:rPr>
              <a:t>Formal Methods</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152400" y="1066800"/>
                <a:ext cx="8839200" cy="5715000"/>
              </a:xfrm>
            </p:spPr>
            <p:txBody>
              <a:bodyPr>
                <a:normAutofit/>
              </a:bodyPr>
              <a:lstStyle/>
              <a:p>
                <a:pPr marL="0" marR="0">
                  <a:lnSpc>
                    <a:spcPct val="115000"/>
                  </a:lnSpc>
                  <a:spcBef>
                    <a:spcPts val="0"/>
                  </a:spcBef>
                  <a:spcAft>
                    <a:spcPts val="1000"/>
                  </a:spcAft>
                </a:pPr>
                <a:r>
                  <a:rPr lang="en-US" sz="2400" dirty="0" smtClean="0">
                    <a:solidFill>
                      <a:srgbClr val="FF0000"/>
                    </a:solidFill>
                  </a:rPr>
                  <a:t>1- Park Test:</a:t>
                </a:r>
                <a:r>
                  <a:rPr lang="en-US" sz="2400" dirty="0"/>
                  <a:t> </a:t>
                </a:r>
                <a:r>
                  <a:rPr lang="en-US" sz="2400" dirty="0" smtClean="0"/>
                  <a:t>A two stage procedure</a:t>
                </a:r>
                <a:r>
                  <a:rPr lang="en-US" sz="2400" dirty="0"/>
                  <a:t>. </a:t>
                </a:r>
                <a:endParaRPr lang="en-US" sz="2400" dirty="0" smtClean="0"/>
              </a:p>
              <a:p>
                <a:pPr marL="0" indent="0">
                  <a:lnSpc>
                    <a:spcPct val="115000"/>
                  </a:lnSpc>
                  <a:spcBef>
                    <a:spcPts val="0"/>
                  </a:spcBef>
                  <a:spcAft>
                    <a:spcPts val="1000"/>
                  </a:spcAft>
                  <a:buNone/>
                </a:pPr>
                <a:r>
                  <a:rPr lang="en-US" sz="2400" dirty="0" smtClean="0"/>
                  <a:t>Run the </a:t>
                </a:r>
                <a:r>
                  <a:rPr lang="en-US" sz="2400" dirty="0"/>
                  <a:t>OLS regression </a:t>
                </a:r>
                <a:r>
                  <a:rPr lang="en-US" sz="2400" dirty="0" smtClean="0"/>
                  <a:t>disregarding the Heteroscedasticity question and obtain </a:t>
                </a:r>
                <a14:m>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𝑢</m:t>
                            </m:r>
                          </m:e>
                        </m:acc>
                      </m:e>
                      <m:sub>
                        <m:r>
                          <a:rPr lang="en-US" sz="2400" i="1">
                            <a:latin typeface="Cambria Math"/>
                          </a:rPr>
                          <m:t>𝑖</m:t>
                        </m:r>
                      </m:sub>
                    </m:sSub>
                    <m:r>
                      <a:rPr lang="en-US" sz="2400" b="0" i="0" smtClean="0">
                        <a:latin typeface="Cambria Math"/>
                      </a:rPr>
                      <m:t> </m:t>
                    </m:r>
                  </m:oMath>
                </a14:m>
                <a:r>
                  <a:rPr lang="en-US" sz="2400" dirty="0" smtClean="0"/>
                  <a:t>from </a:t>
                </a:r>
                <a:r>
                  <a:rPr lang="en-US" sz="2400" dirty="0"/>
                  <a:t>this regression</a:t>
                </a:r>
                <a:r>
                  <a:rPr lang="en-US" sz="2400" dirty="0" smtClean="0"/>
                  <a:t>,</a:t>
                </a:r>
              </a:p>
              <a:p>
                <a:pPr marL="0" marR="0" indent="0">
                  <a:lnSpc>
                    <a:spcPct val="115000"/>
                  </a:lnSpc>
                  <a:spcBef>
                    <a:spcPts val="0"/>
                  </a:spcBef>
                  <a:spcAft>
                    <a:spcPts val="1000"/>
                  </a:spcAft>
                  <a:buNone/>
                </a:pPr>
                <a:r>
                  <a:rPr lang="en-US" sz="2400" dirty="0" smtClean="0"/>
                  <a:t> In the </a:t>
                </a:r>
                <a:r>
                  <a:rPr lang="en-US" sz="2400" u="sng" dirty="0"/>
                  <a:t>second stage</a:t>
                </a:r>
                <a:r>
                  <a:rPr lang="en-US" sz="2400" dirty="0"/>
                  <a:t> we run the </a:t>
                </a:r>
                <a:r>
                  <a:rPr lang="en-US" sz="2400" dirty="0" smtClean="0"/>
                  <a:t>regression.</a:t>
                </a:r>
              </a:p>
              <a:p>
                <a:pPr marL="0" indent="0">
                  <a:lnSpc>
                    <a:spcPct val="150000"/>
                  </a:lnSpc>
                  <a:buNone/>
                </a:pPr>
                <a:r>
                  <a:rPr lang="en-US" sz="2400" dirty="0" smtClean="0">
                    <a:solidFill>
                      <a:srgbClr val="FF0000"/>
                    </a:solidFill>
                  </a:rPr>
                  <a:t>Rule </a:t>
                </a:r>
                <a:r>
                  <a:rPr lang="en-US" sz="2400" dirty="0" smtClean="0">
                    <a:solidFill>
                      <a:srgbClr val="FF0000"/>
                    </a:solidFill>
                  </a:rPr>
                  <a:t>of thumb:</a:t>
                </a:r>
              </a:p>
              <a:p>
                <a:pPr marL="0" indent="0">
                  <a:lnSpc>
                    <a:spcPct val="150000"/>
                  </a:lnSpc>
                  <a:buNone/>
                </a:pPr>
                <a:r>
                  <a:rPr lang="en-US" sz="2400" u="sng" dirty="0" smtClean="0"/>
                  <a:t>If </a:t>
                </a:r>
                <a:r>
                  <a:rPr lang="en-US" sz="2400" u="sng" dirty="0"/>
                  <a:t>β turns out to be statistically significant, </a:t>
                </a:r>
                <a:r>
                  <a:rPr lang="en-US" sz="2400" u="sng" dirty="0" smtClean="0"/>
                  <a:t>there is</a:t>
                </a:r>
                <a:r>
                  <a:rPr lang="en-US" sz="2400" dirty="0" smtClean="0"/>
                  <a:t> Heteroscedasticity  </a:t>
                </a:r>
                <a:r>
                  <a:rPr lang="en-US" sz="2400" dirty="0"/>
                  <a:t>in the data. </a:t>
                </a:r>
                <a:endParaRPr lang="en-US" sz="2400" dirty="0" smtClean="0"/>
              </a:p>
              <a:p>
                <a:pPr marL="0" indent="0">
                  <a:lnSpc>
                    <a:spcPct val="150000"/>
                  </a:lnSpc>
                  <a:buNone/>
                </a:pPr>
                <a:r>
                  <a:rPr lang="en-US" sz="2400" dirty="0" smtClean="0"/>
                  <a:t>If </a:t>
                </a:r>
                <a:r>
                  <a:rPr lang="en-US" sz="2400" dirty="0"/>
                  <a:t>it turns out to be insignificant, </a:t>
                </a:r>
                <a:r>
                  <a:rPr lang="en-US" sz="2400" dirty="0" smtClean="0"/>
                  <a:t>the </a:t>
                </a:r>
                <a:r>
                  <a:rPr lang="en-US" sz="2400" dirty="0"/>
                  <a:t>assumption of </a:t>
                </a:r>
                <a:r>
                  <a:rPr lang="en-US" sz="2400" dirty="0" smtClean="0"/>
                  <a:t>homoscedasticity may be accepted. </a:t>
                </a:r>
                <a:endParaRPr lang="en-US"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52400" y="1066800"/>
                <a:ext cx="8839200" cy="5715000"/>
              </a:xfrm>
              <a:blipFill rotWithShape="1">
                <a:blip r:embed="rId3" cstate="print"/>
                <a:stretch>
                  <a:fillRect l="-1034" t="-320" r="-759"/>
                </a:stretch>
              </a:blipFill>
            </p:spPr>
            <p:txBody>
              <a:bodyPr/>
              <a:lstStyle/>
              <a:p>
                <a:r>
                  <a:rPr lang="en-US">
                    <a:noFill/>
                  </a:rPr>
                  <a:t> </a:t>
                </a:r>
              </a:p>
            </p:txBody>
          </p:sp>
        </mc:Fallback>
      </mc:AlternateContent>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76925" y="2133600"/>
            <a:ext cx="2428875"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0450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8298663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a:bodyPr>
          <a:lstStyle/>
          <a:p>
            <a:r>
              <a:rPr lang="en-US" sz="2800" b="1" dirty="0" smtClean="0">
                <a:latin typeface="Arial" pitchFamily="34" charset="0"/>
                <a:cs typeface="Arial" pitchFamily="34" charset="0"/>
              </a:rPr>
              <a:t>Formal Methods….</a:t>
            </a:r>
            <a:endParaRPr lang="en-US" sz="2800" b="1" dirty="0">
              <a:latin typeface="Arial" pitchFamily="34" charset="0"/>
              <a:cs typeface="Arial" pitchFamily="34" charset="0"/>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0" y="762000"/>
                <a:ext cx="9144000" cy="5943600"/>
              </a:xfrm>
            </p:spPr>
            <p:txBody>
              <a:bodyPr>
                <a:normAutofit/>
              </a:bodyPr>
              <a:lstStyle/>
              <a:p>
                <a:pPr marL="0" indent="0">
                  <a:lnSpc>
                    <a:spcPct val="150000"/>
                  </a:lnSpc>
                  <a:buNone/>
                </a:pPr>
                <a:r>
                  <a:rPr lang="en-US" sz="2400" dirty="0">
                    <a:solidFill>
                      <a:srgbClr val="FF0000"/>
                    </a:solidFill>
                    <a:latin typeface="Arial" pitchFamily="34" charset="0"/>
                    <a:cs typeface="Arial" pitchFamily="34" charset="0"/>
                  </a:rPr>
                  <a:t>2- </a:t>
                </a:r>
                <a:r>
                  <a:rPr lang="en-US" sz="2400" dirty="0" err="1">
                    <a:solidFill>
                      <a:srgbClr val="FF0000"/>
                    </a:solidFill>
                    <a:latin typeface="Arial" pitchFamily="34" charset="0"/>
                    <a:cs typeface="Arial" pitchFamily="34" charset="0"/>
                  </a:rPr>
                  <a:t>Glejser</a:t>
                </a:r>
                <a:r>
                  <a:rPr lang="en-US" sz="2400" dirty="0">
                    <a:solidFill>
                      <a:srgbClr val="FF0000"/>
                    </a:solidFill>
                    <a:latin typeface="Arial" pitchFamily="34" charset="0"/>
                    <a:cs typeface="Arial" pitchFamily="34" charset="0"/>
                  </a:rPr>
                  <a:t> </a:t>
                </a:r>
                <a:r>
                  <a:rPr lang="en-US" sz="2400" dirty="0" smtClean="0">
                    <a:solidFill>
                      <a:srgbClr val="FF0000"/>
                    </a:solidFill>
                    <a:latin typeface="Arial" pitchFamily="34" charset="0"/>
                    <a:cs typeface="Arial" pitchFamily="34" charset="0"/>
                  </a:rPr>
                  <a:t>Test: </a:t>
                </a:r>
                <a:r>
                  <a:rPr lang="en-US" sz="2400" dirty="0" smtClean="0">
                    <a:latin typeface="Arial" pitchFamily="34" charset="0"/>
                    <a:cs typeface="Arial" pitchFamily="34" charset="0"/>
                  </a:rPr>
                  <a:t>The </a:t>
                </a:r>
                <a:r>
                  <a:rPr lang="en-US" sz="2400" dirty="0" err="1">
                    <a:latin typeface="Arial" pitchFamily="34" charset="0"/>
                    <a:cs typeface="Arial" pitchFamily="34" charset="0"/>
                  </a:rPr>
                  <a:t>Glejser</a:t>
                </a:r>
                <a:r>
                  <a:rPr lang="en-US" sz="2400" dirty="0">
                    <a:latin typeface="Arial" pitchFamily="34" charset="0"/>
                    <a:cs typeface="Arial" pitchFamily="34" charset="0"/>
                  </a:rPr>
                  <a:t> test is similar in spirit to the Park test</a:t>
                </a:r>
                <a:r>
                  <a:rPr lang="en-US" sz="2400" dirty="0" smtClean="0">
                    <a:latin typeface="Arial" pitchFamily="34" charset="0"/>
                    <a:cs typeface="Arial" pitchFamily="34" charset="0"/>
                  </a:rPr>
                  <a:t>.</a:t>
                </a:r>
              </a:p>
              <a:p>
                <a:pPr marL="0" indent="0">
                  <a:lnSpc>
                    <a:spcPct val="150000"/>
                  </a:lnSpc>
                  <a:buNone/>
                </a:pPr>
                <a:r>
                  <a:rPr lang="en-US" sz="2400" dirty="0" smtClean="0">
                    <a:latin typeface="Arial" pitchFamily="34" charset="0"/>
                    <a:cs typeface="Arial" pitchFamily="34" charset="0"/>
                  </a:rPr>
                  <a:t>After obtaining </a:t>
                </a:r>
                <a:r>
                  <a:rPr lang="en-US" sz="2400" dirty="0">
                    <a:latin typeface="Arial" pitchFamily="34" charset="0"/>
                    <a:cs typeface="Arial" pitchFamily="34" charset="0"/>
                  </a:rPr>
                  <a:t>the residuals </a:t>
                </a:r>
                <a14:m>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𝑢</m:t>
                            </m:r>
                          </m:e>
                        </m:acc>
                      </m:e>
                      <m:sub>
                        <m:r>
                          <a:rPr lang="en-US" sz="2400" i="1">
                            <a:latin typeface="Cambria Math"/>
                          </a:rPr>
                          <m:t>𝑖</m:t>
                        </m:r>
                      </m:sub>
                    </m:sSub>
                  </m:oMath>
                </a14:m>
                <a:r>
                  <a:rPr lang="en-US" sz="2400" dirty="0" smtClean="0">
                    <a:latin typeface="Arial" pitchFamily="34" charset="0"/>
                    <a:cs typeface="Arial" pitchFamily="34" charset="0"/>
                  </a:rPr>
                  <a:t> </a:t>
                </a:r>
                <a:r>
                  <a:rPr lang="en-US" sz="2400" dirty="0">
                    <a:latin typeface="Arial" pitchFamily="34" charset="0"/>
                    <a:cs typeface="Arial" pitchFamily="34" charset="0"/>
                  </a:rPr>
                  <a:t>from the OLS </a:t>
                </a:r>
                <a:r>
                  <a:rPr lang="en-US" sz="2400" dirty="0" smtClean="0">
                    <a:latin typeface="Arial" pitchFamily="34" charset="0"/>
                    <a:cs typeface="Arial" pitchFamily="34" charset="0"/>
                  </a:rPr>
                  <a:t>regression.</a:t>
                </a:r>
              </a:p>
              <a:p>
                <a:pPr marL="0" indent="0">
                  <a:lnSpc>
                    <a:spcPct val="150000"/>
                  </a:lnSpc>
                  <a:buNone/>
                </a:pPr>
                <a:r>
                  <a:rPr lang="en-US" sz="2400" dirty="0" err="1" smtClean="0">
                    <a:latin typeface="Arial" pitchFamily="34" charset="0"/>
                    <a:cs typeface="Arial" pitchFamily="34" charset="0"/>
                  </a:rPr>
                  <a:t>Glejser</a:t>
                </a:r>
                <a:r>
                  <a:rPr lang="en-US" sz="2400" dirty="0" smtClean="0">
                    <a:latin typeface="Arial" pitchFamily="34" charset="0"/>
                    <a:cs typeface="Arial" pitchFamily="34" charset="0"/>
                  </a:rPr>
                  <a:t> </a:t>
                </a:r>
                <a:r>
                  <a:rPr lang="en-US" sz="2400" dirty="0">
                    <a:latin typeface="Arial" pitchFamily="34" charset="0"/>
                    <a:cs typeface="Arial" pitchFamily="34" charset="0"/>
                  </a:rPr>
                  <a:t>suggests </a:t>
                </a:r>
                <a:r>
                  <a:rPr lang="en-US" sz="2400" dirty="0" smtClean="0">
                    <a:latin typeface="Arial" pitchFamily="34" charset="0"/>
                    <a:cs typeface="Arial" pitchFamily="34" charset="0"/>
                  </a:rPr>
                  <a:t>regressing the </a:t>
                </a:r>
                <a:r>
                  <a:rPr lang="en-US" sz="2400" dirty="0">
                    <a:latin typeface="Arial" pitchFamily="34" charset="0"/>
                    <a:cs typeface="Arial" pitchFamily="34" charset="0"/>
                  </a:rPr>
                  <a:t>absolute values of </a:t>
                </a:r>
                <a14:m>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𝑢</m:t>
                            </m:r>
                          </m:e>
                        </m:acc>
                      </m:e>
                      <m:sub>
                        <m:r>
                          <a:rPr lang="en-US" sz="2400" i="1">
                            <a:latin typeface="Cambria Math"/>
                          </a:rPr>
                          <m:t>𝑖</m:t>
                        </m:r>
                      </m:sub>
                    </m:sSub>
                  </m:oMath>
                </a14:m>
                <a:endParaRPr lang="en-US" sz="2400" dirty="0">
                  <a:latin typeface="Arial" pitchFamily="34" charset="0"/>
                  <a:cs typeface="Arial" pitchFamily="34" charset="0"/>
                </a:endParaRPr>
              </a:p>
              <a:p>
                <a:pPr marL="0" marR="0" indent="0">
                  <a:lnSpc>
                    <a:spcPct val="150000"/>
                  </a:lnSpc>
                  <a:spcBef>
                    <a:spcPts val="0"/>
                  </a:spcBef>
                  <a:spcAft>
                    <a:spcPts val="1000"/>
                  </a:spcAft>
                  <a:buNone/>
                </a:pPr>
                <a:r>
                  <a:rPr lang="en-US" sz="2400" dirty="0" smtClean="0">
                    <a:latin typeface="Arial" pitchFamily="34" charset="0"/>
                    <a:cs typeface="Arial" pitchFamily="34" charset="0"/>
                  </a:rPr>
                  <a:t>on </a:t>
                </a:r>
                <a:r>
                  <a:rPr lang="en-US" sz="2400" dirty="0">
                    <a:latin typeface="Arial" pitchFamily="34" charset="0"/>
                    <a:cs typeface="Arial" pitchFamily="34" charset="0"/>
                  </a:rPr>
                  <a:t>the X variable that is thought to </a:t>
                </a:r>
                <a:r>
                  <a:rPr lang="en-US" sz="2400" dirty="0" smtClean="0">
                    <a:latin typeface="Arial" pitchFamily="34" charset="0"/>
                    <a:cs typeface="Arial" pitchFamily="34" charset="0"/>
                  </a:rPr>
                  <a:t>be closely </a:t>
                </a:r>
                <a:r>
                  <a:rPr lang="en-US" sz="2400" dirty="0">
                    <a:latin typeface="Arial" pitchFamily="34" charset="0"/>
                    <a:cs typeface="Arial" pitchFamily="34" charset="0"/>
                  </a:rPr>
                  <a:t>associated with</a:t>
                </a:r>
                <a:r>
                  <a:rPr lang="en-US" sz="2400" dirty="0">
                    <a:latin typeface="Arial" pitchFamily="34" charset="0"/>
                    <a:ea typeface="Calibri"/>
                    <a:cs typeface="Arial" pitchFamily="34" charset="0"/>
                  </a:rPr>
                  <a:t> </a:t>
                </a:r>
                <a14:m>
                  <m:oMath xmlns:m="http://schemas.openxmlformats.org/officeDocument/2006/math">
                    <m:sSup>
                      <m:sSupPr>
                        <m:ctrlPr>
                          <a:rPr lang="en-US" sz="2400" i="1">
                            <a:effectLst/>
                            <a:latin typeface="Cambria Math"/>
                            <a:ea typeface="Calibri"/>
                            <a:cs typeface="Times New Roman"/>
                          </a:rPr>
                        </m:ctrlPr>
                      </m:sSupPr>
                      <m:e>
                        <m:r>
                          <a:rPr lang="en-US" sz="2400" i="1">
                            <a:effectLst/>
                            <a:latin typeface="Cambria Math"/>
                            <a:ea typeface="Calibri"/>
                            <a:cs typeface="Times New Roman"/>
                          </a:rPr>
                          <m:t>𝜎</m:t>
                        </m:r>
                        <m:r>
                          <a:rPr lang="en-US" sz="2400" i="1">
                            <a:effectLst/>
                            <a:latin typeface="Cambria Math"/>
                            <a:ea typeface="Calibri"/>
                            <a:cs typeface="Times New Roman"/>
                          </a:rPr>
                          <m:t>𝑖</m:t>
                        </m:r>
                      </m:e>
                      <m:sup>
                        <m:r>
                          <a:rPr lang="en-US" sz="2400" i="1">
                            <a:effectLst/>
                            <a:latin typeface="Cambria Math"/>
                            <a:ea typeface="Calibri"/>
                            <a:cs typeface="Times New Roman"/>
                          </a:rPr>
                          <m:t>2</m:t>
                        </m:r>
                      </m:sup>
                    </m:sSup>
                  </m:oMath>
                </a14:m>
                <a:r>
                  <a:rPr lang="en-US" sz="2400" dirty="0" smtClean="0">
                    <a:latin typeface="Arial" pitchFamily="34" charset="0"/>
                    <a:cs typeface="Arial" pitchFamily="34" charset="0"/>
                  </a:rPr>
                  <a:t>.</a:t>
                </a:r>
              </a:p>
              <a:p>
                <a:pPr marL="0" marR="0" indent="0">
                  <a:lnSpc>
                    <a:spcPct val="150000"/>
                  </a:lnSpc>
                  <a:spcBef>
                    <a:spcPts val="0"/>
                  </a:spcBef>
                  <a:spcAft>
                    <a:spcPts val="1000"/>
                  </a:spcAft>
                  <a:buNone/>
                </a:pPr>
                <a:r>
                  <a:rPr lang="en-US" sz="2400" dirty="0" err="1" smtClean="0">
                    <a:latin typeface="Arial" pitchFamily="34" charset="0"/>
                    <a:cs typeface="Arial" pitchFamily="34" charset="0"/>
                  </a:rPr>
                  <a:t>Glejser</a:t>
                </a:r>
                <a:r>
                  <a:rPr lang="en-US" sz="2400" dirty="0" smtClean="0">
                    <a:latin typeface="Arial" pitchFamily="34" charset="0"/>
                    <a:cs typeface="Arial" pitchFamily="34" charset="0"/>
                  </a:rPr>
                  <a:t> </a:t>
                </a:r>
                <a:r>
                  <a:rPr lang="en-US" sz="2400" dirty="0">
                    <a:latin typeface="Arial" pitchFamily="34" charset="0"/>
                    <a:cs typeface="Arial" pitchFamily="34" charset="0"/>
                  </a:rPr>
                  <a:t>used the </a:t>
                </a:r>
                <a:r>
                  <a:rPr lang="en-US" sz="2400" dirty="0" smtClean="0">
                    <a:latin typeface="Arial" pitchFamily="34" charset="0"/>
                    <a:cs typeface="Arial" pitchFamily="34" charset="0"/>
                  </a:rPr>
                  <a:t>following </a:t>
                </a:r>
              </a:p>
              <a:p>
                <a:pPr marL="0" marR="0" indent="0">
                  <a:lnSpc>
                    <a:spcPct val="150000"/>
                  </a:lnSpc>
                  <a:spcBef>
                    <a:spcPts val="0"/>
                  </a:spcBef>
                  <a:spcAft>
                    <a:spcPts val="1000"/>
                  </a:spcAft>
                  <a:buNone/>
                </a:pPr>
                <a:r>
                  <a:rPr lang="en-US" sz="2400" dirty="0" smtClean="0">
                    <a:latin typeface="Arial" pitchFamily="34" charset="0"/>
                    <a:cs typeface="Arial" pitchFamily="34" charset="0"/>
                  </a:rPr>
                  <a:t>functional </a:t>
                </a:r>
                <a:r>
                  <a:rPr lang="en-US" sz="2400" dirty="0">
                    <a:latin typeface="Arial" pitchFamily="34" charset="0"/>
                    <a:cs typeface="Arial" pitchFamily="34" charset="0"/>
                  </a:rPr>
                  <a:t>forms</a:t>
                </a:r>
                <a:r>
                  <a:rPr lang="en-US" sz="2400" dirty="0" smtClean="0">
                    <a:latin typeface="Arial" pitchFamily="34" charset="0"/>
                    <a:cs typeface="Arial" pitchFamily="34" charset="0"/>
                  </a:rPr>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762000"/>
                <a:ext cx="9144000" cy="5943600"/>
              </a:xfrm>
              <a:blipFill rotWithShape="1">
                <a:blip r:embed="rId3" cstate="print"/>
                <a:stretch>
                  <a:fillRect l="-1000"/>
                </a:stretch>
              </a:blipFill>
            </p:spPr>
            <p:txBody>
              <a:bodyPr/>
              <a:lstStyle/>
              <a:p>
                <a:r>
                  <a:rPr lang="en-US">
                    <a:noFill/>
                  </a:rPr>
                  <a:t> </a:t>
                </a:r>
              </a:p>
            </p:txBody>
          </p:sp>
        </mc:Fallback>
      </mc:AlternateContent>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5800" y="3352800"/>
            <a:ext cx="3238500" cy="2362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58016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273116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6734</TotalTime>
  <Words>396</Words>
  <Application>Microsoft Office PowerPoint</Application>
  <PresentationFormat>On-screen Show (4:3)</PresentationFormat>
  <Paragraphs>60</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Lecture 19</vt:lpstr>
      <vt:lpstr>Today Discussion </vt:lpstr>
      <vt:lpstr>HETEROSCEDASTICITY</vt:lpstr>
      <vt:lpstr>Why Heteroscedasticity- reasons  </vt:lpstr>
      <vt:lpstr>Reasons….</vt:lpstr>
      <vt:lpstr>Reasons……..</vt:lpstr>
      <vt:lpstr>Slide 7</vt:lpstr>
      <vt:lpstr>Reasons……</vt:lpstr>
      <vt:lpstr>Slide 9</vt:lpstr>
      <vt:lpstr>Reasons...</vt:lpstr>
      <vt:lpstr>Implications of Heteroscedasticity</vt:lpstr>
      <vt:lpstr>Tests for Heteroscedasticity</vt:lpstr>
      <vt:lpstr>Informal Methods</vt:lpstr>
      <vt:lpstr>Formal Methods</vt:lpstr>
      <vt:lpstr>Slide 15</vt:lpstr>
      <vt:lpstr>Slide 16</vt:lpstr>
      <vt:lpstr>Formal Methods….</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IFFI</dc:creator>
  <cp:lastModifiedBy>NTS</cp:lastModifiedBy>
  <cp:revision>1325</cp:revision>
  <dcterms:created xsi:type="dcterms:W3CDTF">2006-08-16T00:00:00Z</dcterms:created>
  <dcterms:modified xsi:type="dcterms:W3CDTF">2013-03-26T05:12:42Z</dcterms:modified>
</cp:coreProperties>
</file>