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6" r:id="rId2"/>
    <p:sldId id="343" r:id="rId3"/>
    <p:sldId id="374" r:id="rId4"/>
    <p:sldId id="390" r:id="rId5"/>
    <p:sldId id="377" r:id="rId6"/>
    <p:sldId id="389" r:id="rId7"/>
    <p:sldId id="378" r:id="rId8"/>
    <p:sldId id="391" r:id="rId9"/>
    <p:sldId id="380" r:id="rId10"/>
    <p:sldId id="381" r:id="rId11"/>
    <p:sldId id="394" r:id="rId12"/>
    <p:sldId id="382" r:id="rId13"/>
    <p:sldId id="383" r:id="rId14"/>
    <p:sldId id="395" r:id="rId15"/>
    <p:sldId id="384" r:id="rId16"/>
    <p:sldId id="392" r:id="rId17"/>
    <p:sldId id="385" r:id="rId18"/>
    <p:sldId id="386" r:id="rId19"/>
    <p:sldId id="387" r:id="rId20"/>
    <p:sldId id="38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40" d="100"/>
          <a:sy n="40" d="100"/>
        </p:scale>
        <p:origin x="-1411" y="-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</a:t>
            </a:r>
            <a:r>
              <a:rPr lang="en-US" sz="2800" b="1" dirty="0" smtClean="0"/>
              <a:t>18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991600" cy="5486400"/>
          </a:xfrm>
        </p:spPr>
        <p:txBody>
          <a:bodyPr/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0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Summary of previous lecture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5059363"/>
          </a:xfrm>
        </p:spPr>
        <p:txBody>
          <a:bodyPr/>
          <a:lstStyle/>
          <a:p>
            <a:endParaRPr lang="en-US" dirty="0" smtClean="0"/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Multicollinearity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Sources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Consequences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Detection 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8075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868362"/>
          </a:xfrm>
        </p:spPr>
        <p:txBody>
          <a:bodyPr/>
          <a:lstStyle/>
          <a:p>
            <a:r>
              <a:rPr lang="en-US" dirty="0"/>
              <a:t>Rules to detect </a:t>
            </a:r>
            <a:r>
              <a:rPr lang="en-US" dirty="0" smtClean="0"/>
              <a:t>Multicollinearity…..</a:t>
            </a:r>
            <a:endParaRPr lang="en-US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6200" y="1143000"/>
                <a:ext cx="8915400" cy="5715000"/>
              </a:xfrm>
            </p:spPr>
            <p:txBody>
              <a:bodyPr>
                <a:normAutofit fontScale="925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b="1" dirty="0" smtClean="0"/>
                  <a:t>3- Auxiliary regressions</a:t>
                </a:r>
                <a:r>
                  <a:rPr lang="en-US" dirty="0"/>
                  <a:t>: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Since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Multicollinearity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arises because one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or more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of the regressors are exact or approximately linear combinations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of the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other regressors, one way of finding out which X variable is related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to other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X variables is to regress each Xi on the remaining X variables and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compute the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corresponding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0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, which we designate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as  R2i.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lnSpc>
                    <a:spcPct val="160000"/>
                  </a:lnSpc>
                  <a:buNone/>
                </a:pP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If the computed F exceeds </a:t>
                </a:r>
                <a:r>
                  <a:rPr lang="en-US" sz="22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critical Fi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 at the chosen level of </a:t>
                </a:r>
                <a:r>
                  <a:rPr lang="en-US" sz="2200" dirty="0" smtClean="0">
                    <a:latin typeface="Arial" pitchFamily="34" charset="0"/>
                    <a:cs typeface="Arial" pitchFamily="34" charset="0"/>
                  </a:rPr>
                  <a:t>significance, it </a:t>
                </a:r>
                <a:r>
                  <a:rPr lang="en-US" sz="2200" dirty="0">
                    <a:latin typeface="Arial" pitchFamily="34" charset="0"/>
                    <a:cs typeface="Arial" pitchFamily="34" charset="0"/>
                  </a:rPr>
                  <a:t>is taken to mean that the particular Xi is collinear with other X’s; </a:t>
                </a:r>
                <a:endParaRPr lang="en-US" sz="2200" dirty="0">
                  <a:solidFill>
                    <a:srgbClr val="FF000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200" y="1143000"/>
                <a:ext cx="8915400" cy="5715000"/>
              </a:xfrm>
              <a:blipFill rotWithShape="1">
                <a:blip r:embed="rId3" cstate="print"/>
                <a:stretch>
                  <a:fillRect l="-1642" r="-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3810000"/>
            <a:ext cx="502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2918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339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Rules to detect Multicollinearity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4</a:t>
            </a:r>
            <a:r>
              <a:rPr lang="en-US" dirty="0" smtClean="0"/>
              <a:t>- </a:t>
            </a:r>
            <a:r>
              <a:rPr lang="en-US" dirty="0" smtClean="0">
                <a:solidFill>
                  <a:srgbClr val="FF0000"/>
                </a:solidFill>
              </a:rPr>
              <a:t>Eigenvalues </a:t>
            </a:r>
            <a:r>
              <a:rPr lang="en-US" dirty="0">
                <a:solidFill>
                  <a:srgbClr val="FF0000"/>
                </a:solidFill>
              </a:rPr>
              <a:t>and condition </a:t>
            </a:r>
            <a:r>
              <a:rPr lang="en-US" dirty="0" smtClean="0">
                <a:solidFill>
                  <a:srgbClr val="FF0000"/>
                </a:solidFill>
              </a:rPr>
              <a:t>index</a:t>
            </a:r>
            <a:r>
              <a:rPr lang="en-US" dirty="0" smtClean="0"/>
              <a:t>: Statistical software report the eigenvalues of the regression. From these eigenvalues</a:t>
            </a:r>
            <a:r>
              <a:rPr lang="en-US" dirty="0"/>
              <a:t>, </a:t>
            </a:r>
            <a:r>
              <a:rPr lang="en-US" dirty="0" smtClean="0"/>
              <a:t>we </a:t>
            </a:r>
            <a:r>
              <a:rPr lang="en-US" dirty="0"/>
              <a:t>can derive what is known as the </a:t>
            </a:r>
            <a:r>
              <a:rPr lang="en-US" dirty="0">
                <a:solidFill>
                  <a:srgbClr val="FF0000"/>
                </a:solidFill>
              </a:rPr>
              <a:t>condition </a:t>
            </a:r>
            <a:r>
              <a:rPr lang="en-US" dirty="0" smtClean="0">
                <a:solidFill>
                  <a:srgbClr val="FF0000"/>
                </a:solidFill>
              </a:rPr>
              <a:t>number k</a:t>
            </a:r>
            <a:r>
              <a:rPr lang="en-US" dirty="0" smtClean="0"/>
              <a:t> </a:t>
            </a:r>
            <a:r>
              <a:rPr lang="en-US" dirty="0"/>
              <a:t>defined </a:t>
            </a:r>
            <a:r>
              <a:rPr lang="en-US" dirty="0" smtClean="0"/>
              <a:t>as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and </a:t>
            </a:r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condition index (CI)</a:t>
            </a:r>
            <a:r>
              <a:rPr lang="en-US" dirty="0"/>
              <a:t> defined </a:t>
            </a:r>
            <a:r>
              <a:rPr lang="en-US" dirty="0" smtClean="0"/>
              <a:t>as;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Rule of Thumb</a:t>
            </a:r>
            <a:r>
              <a:rPr lang="en-US" dirty="0" smtClean="0"/>
              <a:t>: If </a:t>
            </a:r>
            <a:r>
              <a:rPr lang="en-US" dirty="0"/>
              <a:t>k is between </a:t>
            </a:r>
            <a:r>
              <a:rPr lang="en-US" b="1" u="sng" dirty="0"/>
              <a:t>100 and 1000</a:t>
            </a:r>
            <a:r>
              <a:rPr lang="en-US" dirty="0"/>
              <a:t> there </a:t>
            </a:r>
            <a:r>
              <a:rPr lang="en-US" dirty="0" smtClean="0"/>
              <a:t>is moderate </a:t>
            </a:r>
            <a:r>
              <a:rPr lang="en-US" dirty="0"/>
              <a:t>to strong </a:t>
            </a:r>
            <a:r>
              <a:rPr lang="en-US" dirty="0" smtClean="0"/>
              <a:t>Multicollinearity </a:t>
            </a:r>
            <a:r>
              <a:rPr lang="en-US" dirty="0"/>
              <a:t>and if it exceeds 1000 there is </a:t>
            </a:r>
            <a:r>
              <a:rPr lang="en-US" dirty="0" smtClean="0"/>
              <a:t>severe Multicollinearity. </a:t>
            </a:r>
          </a:p>
          <a:p>
            <a:pPr marL="0" indent="0">
              <a:buNone/>
            </a:pPr>
            <a:r>
              <a:rPr lang="en-US" dirty="0" smtClean="0"/>
              <a:t>Alternatively</a:t>
            </a:r>
            <a:r>
              <a:rPr lang="en-US" dirty="0"/>
              <a:t>, if the CI (= √k) is between </a:t>
            </a:r>
            <a:r>
              <a:rPr lang="en-US" b="1" dirty="0"/>
              <a:t>10 and 30, </a:t>
            </a:r>
            <a:r>
              <a:rPr lang="en-US" b="1" dirty="0" smtClean="0"/>
              <a:t>t</a:t>
            </a:r>
            <a:r>
              <a:rPr lang="en-US" dirty="0" smtClean="0"/>
              <a:t>here is </a:t>
            </a:r>
            <a:r>
              <a:rPr lang="en-US" dirty="0"/>
              <a:t>moderate to strong </a:t>
            </a:r>
            <a:r>
              <a:rPr lang="en-US" dirty="0" smtClean="0"/>
              <a:t>Multicollinearity </a:t>
            </a:r>
            <a:r>
              <a:rPr lang="en-US" dirty="0"/>
              <a:t>and if it exceeds 30 there is </a:t>
            </a:r>
            <a:r>
              <a:rPr lang="en-US" dirty="0" smtClean="0"/>
              <a:t>severe Multicollinearity.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Example: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0424" y="2057400"/>
            <a:ext cx="307657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3" y="3124200"/>
            <a:ext cx="334327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4085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995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Rules to detect Multicollinearity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914400"/>
                <a:ext cx="9144000" cy="60960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5.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Tolerance and variance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inflating factor (VIF)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.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VIF is also used as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an indicator of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Multicollinearity. The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larger the value of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VIF,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the more “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troublesome”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or collinear the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concerned variable X.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Rule of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thumb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, if the VIF of a variable exceeds 10, which will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happen if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exceeds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𝑅</m:t>
                        </m:r>
                      </m:e>
                      <m:sup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is 0.90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, that variable is said be highly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collinear.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can also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use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TOL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as a measure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of Multicollinearity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view of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its intimate connection with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VIF. 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closer is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TOL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to zero,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greater the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degree of collinearity of that variable with the other regressors.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And vice versa.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914400"/>
                <a:ext cx="9144000" cy="6096000"/>
              </a:xfrm>
              <a:blipFill rotWithShape="1">
                <a:blip r:embed="rId3" cstate="print"/>
                <a:stretch>
                  <a:fillRect l="-667" r="-2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1" y="4419600"/>
            <a:ext cx="2286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1752600"/>
            <a:ext cx="1581150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4292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73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Remedial Measures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867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000" u="sng" dirty="0">
                <a:latin typeface="Arial" pitchFamily="34" charset="0"/>
                <a:cs typeface="Arial" pitchFamily="34" charset="0"/>
              </a:rPr>
              <a:t>What can be done if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Multicollinearity 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is serious?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have two choices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1) do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nothing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(2)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follow some rules of thumb.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1-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 Nothing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“do nothing” school of thought is expressed by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Blanchard.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When students run their first ordinary least squares (OLS) regression, the first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problem that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they usually encounter is that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Multicollinearity.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They blame OLS and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resort to new and often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creative techniques.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Multicollinearity is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God’s will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, not a problem with OLS or statistical technique in general.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What Blanchard is saying is that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Multicollinearity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essentially a data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deficiency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problem.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We have no choice over the data that is available for empirical analysis.</a:t>
            </a:r>
          </a:p>
        </p:txBody>
      </p:sp>
    </p:spTree>
    <p:extLst>
      <p:ext uri="{BB962C8B-B14F-4D97-AF65-F5344CB8AC3E}">
        <p14:creationId xmlns="" xmlns:p14="http://schemas.microsoft.com/office/powerpoint/2010/main" val="247862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Rule-of-Thumb Procedures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838200"/>
                <a:ext cx="9144000" cy="5867400"/>
              </a:xfrm>
            </p:spPr>
            <p:txBody>
              <a:bodyPr>
                <a:normAutofit/>
              </a:bodyPr>
              <a:lstStyle/>
              <a:p>
                <a:pPr marL="514350" indent="-514350" algn="just">
                  <a:lnSpc>
                    <a:spcPct val="200000"/>
                  </a:lnSpc>
                  <a:buAutoNum type="arabicPeriod"/>
                </a:pP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A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priori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information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: suppose 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But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suppose a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priori we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believe that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= 0.10</a:t>
                </a:r>
                <a:r>
                  <a:rPr lang="en-US" sz="2000" dirty="0"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  <a:cs typeface="Arial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  <a:ea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;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that is, the rate of change of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consumption with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respect to wealth is one-tenth the corresponding rate with respect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to income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.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We run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:endParaRPr lang="en-US" sz="2000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Where                       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Once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we obtain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,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we can estimate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  <a:cs typeface="Arial" pitchFamily="34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solidFill>
                                  <a:srgbClr val="FF0000"/>
                                </a:solidFill>
                                <a:latin typeface="Cambria Math"/>
                                <a:cs typeface="Arial" pitchFamily="34" charset="0"/>
                              </a:rPr>
                              <m:t>𝐵</m:t>
                            </m:r>
                          </m:e>
                        </m:acc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 from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the postulated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relationship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  <a:cs typeface="Arial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ea typeface="Cambria Math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en-US" sz="2000" i="1">
                        <a:latin typeface="Cambria Math"/>
                        <a:ea typeface="Cambria Math"/>
                        <a:cs typeface="Arial" pitchFamily="34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/>
                            <a:ea typeface="Cambria Math"/>
                            <a:cs typeface="Arial" pitchFamily="34" charset="0"/>
                          </a:rPr>
                          <m:t>𝛽</m:t>
                        </m:r>
                      </m:e>
                      <m:sub>
                        <m:r>
                          <a:rPr lang="en-US" sz="2000" i="1">
                            <a:latin typeface="Cambria Math"/>
                            <a:cs typeface="Arial" pitchFamily="34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.</a:t>
                </a:r>
              </a:p>
              <a:p>
                <a:pPr marL="0" indent="0" algn="just">
                  <a:lnSpc>
                    <a:spcPct val="200000"/>
                  </a:lnSpc>
                  <a:buNone/>
                </a:pP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The </a:t>
                </a:r>
                <a:r>
                  <a:rPr lang="en-US" sz="2000" dirty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priori </a:t>
                </a:r>
                <a:r>
                  <a:rPr lang="en-US" sz="2000" dirty="0" smtClean="0">
                    <a:solidFill>
                      <a:srgbClr val="FF0000"/>
                    </a:solidFill>
                    <a:latin typeface="Arial" pitchFamily="34" charset="0"/>
                    <a:cs typeface="Arial" pitchFamily="34" charset="0"/>
                  </a:rPr>
                  <a:t>information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comes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from 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previous empirical </a:t>
                </a:r>
                <a:r>
                  <a:rPr lang="en-US" sz="2000" dirty="0">
                    <a:latin typeface="Arial" pitchFamily="34" charset="0"/>
                    <a:cs typeface="Arial" pitchFamily="34" charset="0"/>
                  </a:rPr>
                  <a:t>work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838200"/>
                <a:ext cx="9144000" cy="5867400"/>
              </a:xfrm>
              <a:blipFill rotWithShape="1">
                <a:blip r:embed="rId3" cstate="print"/>
                <a:stretch>
                  <a:fillRect l="-667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152525"/>
            <a:ext cx="2714625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3305175"/>
            <a:ext cx="2886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267200"/>
            <a:ext cx="1695450" cy="37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76723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355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457200"/>
          </a:xfrm>
        </p:spPr>
        <p:txBody>
          <a:bodyPr>
            <a:normAutofit fontScale="90000"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Rule-of-Thumb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Procedures…..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01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 Combining cross-sectional and time series data</a:t>
            </a:r>
            <a:r>
              <a:rPr lang="en-US" sz="20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variant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priori information technique is the combination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cross-sectional and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time-series data, known as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pooling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data.</a:t>
            </a:r>
          </a:p>
          <a:p>
            <a:pPr marL="0" indent="0">
              <a:buNone/>
            </a:pPr>
            <a:endParaRPr lang="en-US" sz="2000" u="sng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65028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Rule-of-Thumb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Procedures…..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</a:t>
            </a:r>
            <a:r>
              <a:rPr lang="en-US" sz="2000" u="sng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Dropping a variable(s) and specification </a:t>
            </a:r>
            <a:r>
              <a:rPr lang="en-US" sz="2000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bias</a:t>
            </a:r>
            <a:r>
              <a:rPr lang="en-US" sz="2000" u="sng" dirty="0">
                <a:latin typeface="Arial" pitchFamily="34" charset="0"/>
                <a:cs typeface="Arial" pitchFamily="34" charset="0"/>
              </a:rPr>
              <a:t>: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 deal with severe Multicollinearity,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one of the “simplest” things to do is to drop one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of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collinear variables.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consumption–income–wealth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 dropping a variable from the model we may be committing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specification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bias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or specification error.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Specification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bias arises from incorrect specification of the model used in the analysis.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Thus, dropping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wealth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variable would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constitute specification bias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Hence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remedy may be worse than the disease in some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situations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8557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8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>
            <a:normAutofit/>
          </a:bodyPr>
          <a:lstStyle/>
          <a:p>
            <a:r>
              <a:rPr lang="en-US" sz="2800" b="1" dirty="0"/>
              <a:t>Rule-of-Thumb </a:t>
            </a:r>
            <a:r>
              <a:rPr lang="en-US" sz="2800" b="1" dirty="0" smtClean="0"/>
              <a:t>Procedures…..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en-US" dirty="0">
                <a:solidFill>
                  <a:srgbClr val="FF0000"/>
                </a:solidFill>
              </a:rPr>
              <a:t>. Transformation of variables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A- First difference transformation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consumption, income, wealth</a:t>
            </a: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first difference regression model often reduces the severity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Multicollinearity.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error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term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V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may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not satisfy one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assumptions.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Therefore, the remedy may be worse than the disease.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B: Ratio Transformation: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Example: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GDP, TAXES, 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2057400"/>
            <a:ext cx="2447925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2362200"/>
            <a:ext cx="327660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2762250"/>
            <a:ext cx="4305300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48895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72806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Rule-of-Thumb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Procedures…..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Additional or new data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: Since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Multicollinearity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a sample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feature. Sometimes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simply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increasing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size of the sample (if possible) may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soften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collinearity problem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sz="2000" u="sng" dirty="0">
                <a:latin typeface="Arial" pitchFamily="34" charset="0"/>
                <a:cs typeface="Arial" pitchFamily="34" charset="0"/>
              </a:rPr>
              <a:t>Unfortunately, economists seldom can obtain additional data without </a:t>
            </a:r>
            <a:r>
              <a:rPr lang="en-US" sz="2000" u="sng" dirty="0" smtClean="0">
                <a:latin typeface="Arial" pitchFamily="34" charset="0"/>
                <a:cs typeface="Arial" pitchFamily="34" charset="0"/>
              </a:rPr>
              <a:t>bearing large costs.</a:t>
            </a:r>
            <a:endParaRPr lang="en-US" sz="2000" u="sng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464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096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Rule-of-Thumb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Procedures…..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6. Reducing collinearity in polynomial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regressions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special feature of these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models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the explanatory variable(s) appear with various powers.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practice 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if the explanatory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variable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are expressed in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deviation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form, Multicollinearity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is substantially reduced. </a:t>
            </a:r>
            <a:endParaRPr lang="en-US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But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even then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problem may persist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which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case one may want to consider techniques such as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orthogonal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polynomials.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8200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Arial" pitchFamily="34" charset="0"/>
                <a:cs typeface="Arial" pitchFamily="34" charset="0"/>
              </a:rPr>
              <a:t>Rule-of-Thumb 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Procedures…..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58674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Other methods of remedying </a:t>
            </a:r>
            <a:r>
              <a:rPr lang="en-US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Multicollinearity.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Multivariate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statistical techniques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such as 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factor analysis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and 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principal components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or techniques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such as </a:t>
            </a:r>
            <a:r>
              <a:rPr lang="en-US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ridge regression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 are often employed to “solve” the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problem of Multicollinearity. </a:t>
            </a:r>
            <a:endParaRPr lang="en-US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2615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868362"/>
          </a:xfrm>
        </p:spPr>
        <p:txBody>
          <a:bodyPr>
            <a:normAutofit fontScale="90000"/>
          </a:bodyPr>
          <a:lstStyle/>
          <a:p>
            <a:r>
              <a:rPr lang="en-US" sz="3100" b="1" dirty="0">
                <a:latin typeface="Arial" pitchFamily="34" charset="0"/>
                <a:cs typeface="Arial" pitchFamily="34" charset="0"/>
              </a:rPr>
              <a:t>IS MULTICOLLINEARITY NECESSARILY BAD?</a:t>
            </a:r>
            <a:br>
              <a:rPr lang="en-US" sz="3100" b="1" dirty="0">
                <a:latin typeface="Arial" pitchFamily="34" charset="0"/>
                <a:cs typeface="Arial" pitchFamily="34" charset="0"/>
              </a:rPr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211763"/>
          </a:xfrm>
        </p:spPr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Maybe not if the objective is prediction only</a:t>
            </a:r>
          </a:p>
          <a:p>
            <a:pPr marL="0" indent="0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general it is not a serious issue particularly in the large sample.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0230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6133</TotalTime>
  <Words>637</Words>
  <Application>Microsoft Office PowerPoint</Application>
  <PresentationFormat>On-screen Show (4:3)</PresentationFormat>
  <Paragraphs>74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Lecture 18</vt:lpstr>
      <vt:lpstr>Summary of previous lecture </vt:lpstr>
      <vt:lpstr>Rules to detect Multicollinearity…..</vt:lpstr>
      <vt:lpstr>Slide 4</vt:lpstr>
      <vt:lpstr>Rules to detect Multicollinearity </vt:lpstr>
      <vt:lpstr>Slide 6</vt:lpstr>
      <vt:lpstr>Rules to detect Multicollinearity </vt:lpstr>
      <vt:lpstr>Slide 8</vt:lpstr>
      <vt:lpstr>Remedial Measures </vt:lpstr>
      <vt:lpstr>Rule-of-Thumb Procedures</vt:lpstr>
      <vt:lpstr>Slide 11</vt:lpstr>
      <vt:lpstr>Rule-of-Thumb Procedures…..</vt:lpstr>
      <vt:lpstr>Rule-of-Thumb Procedures…..</vt:lpstr>
      <vt:lpstr>Slide 14</vt:lpstr>
      <vt:lpstr>Rule-of-Thumb Procedures…..</vt:lpstr>
      <vt:lpstr>Slide 16</vt:lpstr>
      <vt:lpstr>Rule-of-Thumb Procedures…..</vt:lpstr>
      <vt:lpstr>Rule-of-Thumb Procedures…..</vt:lpstr>
      <vt:lpstr>Rule-of-Thumb Procedures…..</vt:lpstr>
      <vt:lpstr>IS MULTICOLLINEARITY NECESSARILY BAD?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1242</cp:revision>
  <dcterms:created xsi:type="dcterms:W3CDTF">2006-08-16T00:00:00Z</dcterms:created>
  <dcterms:modified xsi:type="dcterms:W3CDTF">2013-03-21T06:55:06Z</dcterms:modified>
</cp:coreProperties>
</file>