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96" r:id="rId2"/>
    <p:sldId id="343" r:id="rId3"/>
    <p:sldId id="345" r:id="rId4"/>
    <p:sldId id="346" r:id="rId5"/>
    <p:sldId id="347" r:id="rId6"/>
    <p:sldId id="348" r:id="rId7"/>
    <p:sldId id="367" r:id="rId8"/>
    <p:sldId id="351" r:id="rId9"/>
    <p:sldId id="352" r:id="rId10"/>
    <p:sldId id="368" r:id="rId11"/>
    <p:sldId id="369" r:id="rId12"/>
    <p:sldId id="353" r:id="rId13"/>
    <p:sldId id="354" r:id="rId14"/>
    <p:sldId id="355" r:id="rId15"/>
    <p:sldId id="370" r:id="rId16"/>
    <p:sldId id="371" r:id="rId17"/>
    <p:sldId id="393" r:id="rId18"/>
    <p:sldId id="372" r:id="rId19"/>
    <p:sldId id="373" r:id="rId20"/>
    <p:sldId id="3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26" autoAdjust="0"/>
    <p:restoredTop sz="86387" autoAdjust="0"/>
  </p:normalViewPr>
  <p:slideViewPr>
    <p:cSldViewPr>
      <p:cViewPr>
        <p:scale>
          <a:sx n="40" d="100"/>
          <a:sy n="40" d="100"/>
        </p:scale>
        <p:origin x="-1411" y="-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Lecture 17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486400"/>
          </a:xfrm>
        </p:spPr>
        <p:txBody>
          <a:bodyPr/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Summary of previous Lecture</a:t>
            </a:r>
          </a:p>
          <a:p>
            <a:pPr marL="0" indent="0" algn="ctr">
              <a:lnSpc>
                <a:spcPct val="20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Eviews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lnSpc>
                <a:spcPct val="20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0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Today discussion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839200" cy="5059363"/>
          </a:xfrm>
        </p:spPr>
        <p:txBody>
          <a:bodyPr/>
          <a:lstStyle/>
          <a:p>
            <a:endParaRPr lang="en-US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R-Square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Adjusted R- Square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Game of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Maximizing Adjusted R- Square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Multiple regression model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Problem of Estimation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807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487362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sz="2800" b="1" dirty="0" smtClean="0">
                    <a:latin typeface="Arial" pitchFamily="34" charset="0"/>
                    <a:cs typeface="Arial" pitchFamily="34" charset="0"/>
                  </a:rPr>
                  <a:t>Measure of goodness of fit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8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endParaRPr lang="en-US" sz="2800" b="1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487362"/>
              </a:xfrm>
              <a:blipFill rotWithShape="1">
                <a:blip r:embed="rId3" cstate="print"/>
                <a:stretch>
                  <a:fillRect t="-6250" b="-30000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609600"/>
                <a:ext cx="9144000" cy="61722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In the two-variable case we saw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 measures the goodness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of fit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 of the regression equation; </a:t>
                </a:r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It gives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the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proportion 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or percentage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of the total variation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 in the dependent variable Y explained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by the explanatory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variable X. </a:t>
                </a:r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Thus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, </a:t>
                </a:r>
                <a:r>
                  <a:rPr lang="en-US" sz="2000" u="sng" dirty="0">
                    <a:latin typeface="Arial" pitchFamily="34" charset="0"/>
                    <a:cs typeface="Arial" pitchFamily="34" charset="0"/>
                  </a:rPr>
                  <a:t>in the </a:t>
                </a:r>
                <a:r>
                  <a:rPr lang="en-US" sz="2000" u="sng" dirty="0" smtClean="0">
                    <a:latin typeface="Arial" pitchFamily="34" charset="0"/>
                    <a:cs typeface="Arial" pitchFamily="34" charset="0"/>
                  </a:rPr>
                  <a:t>three variable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model the interest is to know the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proportion of the variation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in Y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explained by the variables X2 and X3 jointly.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 </a:t>
                </a:r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The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quantity that gives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this information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is known as the </a:t>
                </a:r>
                <a:r>
                  <a:rPr lang="en-US" sz="2000" b="1" i="1" dirty="0">
                    <a:latin typeface="Arial" pitchFamily="34" charset="0"/>
                    <a:cs typeface="Arial" pitchFamily="34" charset="0"/>
                  </a:rPr>
                  <a:t>multiple coefficient of determination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and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is denoted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.  </a:t>
                </a: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Conceptually it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is akin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609600"/>
                <a:ext cx="9144000" cy="6172200"/>
              </a:xfrm>
              <a:blipFill rotWithShape="1">
                <a:blip r:embed="rId4" cstate="print"/>
                <a:stretch>
                  <a:fillRect l="-533" r="-7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6693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715962"/>
              </a:xfrm>
            </p:spPr>
            <p:txBody>
              <a:bodyPr>
                <a:normAutofit/>
              </a:bodyPr>
              <a:lstStyle/>
              <a:p>
                <a:r>
                  <a:rPr lang="en-US" sz="2800" b="1" dirty="0" smtClean="0"/>
                  <a:t>Properties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800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 smtClean="0"/>
                  <a:t> </a:t>
                </a:r>
                <a:endParaRPr lang="en-US" sz="2800" b="1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715962"/>
              </a:xfrm>
              <a:blipFill rotWithShape="1">
                <a:blip r:embed="rId3" cstate="print"/>
                <a:stretch>
                  <a:fillRect b="-11017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066800"/>
                <a:ext cx="9144000" cy="57912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2800" b="1" dirty="0" smtClean="0"/>
                  <a:t>Same as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/>
                          </a:rPr>
                          <m:t>𝒓</m:t>
                        </m:r>
                      </m:e>
                      <m:sup>
                        <m:r>
                          <a:rPr lang="en-US" sz="2800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endParaRPr lang="en-US" sz="2800" b="1" dirty="0" smtClean="0"/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1- It lies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between 0 and 1. </a:t>
                </a:r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2- If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it is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1, the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fitted regression line explains 100 percent of the variation in Y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3- If it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is 0, the model does not explain any of the variation in Y.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4- Typically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lies between these extreme values. The fit of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the model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is said to be “better’’ the closer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to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1.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066800"/>
                <a:ext cx="9144000" cy="5791200"/>
              </a:xfrm>
              <a:blipFill rotWithShape="1">
                <a:blip r:embed="rId4" cstate="print"/>
                <a:stretch>
                  <a:fillRect l="-1067" t="-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0951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487362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i="1" dirty="0" smtClean="0">
                    <a:latin typeface="Cambria Math"/>
                  </a:rPr>
                  <a:t/>
                </a:r>
                <a:br>
                  <a:rPr lang="en-US" i="1" dirty="0" smtClean="0">
                    <a:latin typeface="Cambria Math"/>
                  </a:rPr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sz="31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1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31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1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3100" b="1" dirty="0" smtClean="0"/>
                  <a:t>AND </a:t>
                </a:r>
                <a:r>
                  <a:rPr lang="en-US" sz="3100" b="1" dirty="0"/>
                  <a:t>THE </a:t>
                </a:r>
                <a:r>
                  <a:rPr lang="en-US" sz="3100" b="1" dirty="0" smtClean="0"/>
                  <a:t>ADJUSTED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i="1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sz="31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3100" i="1">
                                <a:latin typeface="Cambria Math"/>
                              </a:rPr>
                              <m:t>𝑅</m:t>
                            </m:r>
                          </m:e>
                        </m:acc>
                      </m:e>
                      <m:sup>
                        <m:r>
                          <a:rPr lang="en-US" sz="31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100" dirty="0" smtClean="0"/>
                  <a:t>)</a:t>
                </a:r>
                <a:r>
                  <a:rPr lang="en-US" dirty="0"/>
                  <a:t/>
                </a:r>
                <a:br>
                  <a:rPr lang="en-US" dirty="0"/>
                </a:b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487362"/>
              </a:xfrm>
              <a:blipFill rotWithShape="1">
                <a:blip r:embed="rId3" cstate="print"/>
                <a:stretch>
                  <a:fillRect t="-13750" b="-40000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762000"/>
                <a:ext cx="9067800" cy="5989674"/>
              </a:xfrm>
            </p:spPr>
            <p:txBody>
              <a:bodyPr>
                <a:normAutofit fontScale="92500" lnSpcReduction="20000"/>
              </a:bodyPr>
              <a:lstStyle/>
              <a:p>
                <a:pPr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An important property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is that it is a 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non decreasing </a:t>
                </a:r>
                <a:r>
                  <a:rPr lang="en-US" sz="24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function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of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the number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of explanatory variables or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regressors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present in the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model.</a:t>
                </a: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As the number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of regressors increases,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almost invariably increases and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never decreases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. </a:t>
                </a:r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Stated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differently, an additional X variable will not decrease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To compare two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terms, </a:t>
                </a:r>
                <a:r>
                  <a:rPr lang="en-US" sz="24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one must take into account the number of 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X variables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present in the model. This can be done readily if we consider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an alternative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coefficient of determination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that is adjusted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𝑅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𝑅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may be 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negative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(treated as zero) while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is necessarily non negative value.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62000"/>
                <a:ext cx="9067800" cy="5989674"/>
              </a:xfrm>
              <a:blipFill rotWithShape="1">
                <a:blip r:embed="rId4" cstate="print"/>
                <a:stretch>
                  <a:fillRect l="-672" r="-6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1955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76200"/>
                <a:ext cx="8229600" cy="381000"/>
              </a:xfrm>
            </p:spPr>
            <p:txBody>
              <a:bodyPr>
                <a:noAutofit/>
              </a:bodyPr>
              <a:lstStyle/>
              <a:p>
                <a:r>
                  <a:rPr lang="en-US" sz="2800" b="1" dirty="0">
                    <a:latin typeface="Arial" pitchFamily="34" charset="0"/>
                    <a:cs typeface="Arial" pitchFamily="34" charset="0"/>
                  </a:rPr>
                  <a:t>The “Game’’ of Maximizing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sz="2800" b="1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latin typeface="Cambria Math"/>
                              </a:rPr>
                              <m:t>𝑹</m:t>
                            </m:r>
                          </m:e>
                        </m:acc>
                      </m:e>
                      <m:sup>
                        <m:r>
                          <a:rPr lang="en-US" sz="2800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endParaRPr lang="en-US" sz="2800" b="1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76200"/>
                <a:ext cx="8229600" cy="381000"/>
              </a:xfrm>
              <a:blipFill rotWithShape="1">
                <a:blip r:embed="rId3" cstate="print"/>
                <a:stretch>
                  <a:fillRect t="-35484" b="-62903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533400"/>
                <a:ext cx="9067800" cy="6324600"/>
              </a:xfrm>
            </p:spPr>
            <p:txBody>
              <a:bodyPr>
                <a:normAutofit fontScale="85000" lnSpcReduction="20000"/>
              </a:bodyPr>
              <a:lstStyle/>
              <a:p>
                <a:pPr algn="just">
                  <a:buFont typeface="Wingdings" pitchFamily="2" charset="2"/>
                  <a:buChar char="Ø"/>
                </a:pPr>
                <a:r>
                  <a:rPr lang="en-US" dirty="0" smtClean="0"/>
                  <a:t>Sometimes </a:t>
                </a:r>
                <a:r>
                  <a:rPr lang="en-US" dirty="0"/>
                  <a:t>researchers </a:t>
                </a:r>
                <a:r>
                  <a:rPr lang="en-US" dirty="0" smtClean="0"/>
                  <a:t>play the </a:t>
                </a:r>
                <a:r>
                  <a:rPr lang="en-US" dirty="0"/>
                  <a:t>game of </a:t>
                </a:r>
                <a:r>
                  <a:rPr lang="en-US" dirty="0" smtClean="0"/>
                  <a:t>maximizing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𝑅</m:t>
                            </m:r>
                          </m:e>
                        </m:acc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, that is, choosing the model that gives the </a:t>
                </a:r>
                <a:r>
                  <a:rPr lang="en-US" dirty="0" smtClean="0"/>
                  <a:t>highest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𝑅</m:t>
                            </m:r>
                          </m:e>
                        </m:acc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.</a:t>
                </a:r>
              </a:p>
              <a:p>
                <a:pPr algn="just">
                  <a:buFont typeface="Wingdings" pitchFamily="2" charset="2"/>
                  <a:buChar char="Ø"/>
                </a:pPr>
                <a:r>
                  <a:rPr lang="en-US" dirty="0" smtClean="0"/>
                  <a:t>But </a:t>
                </a:r>
                <a:r>
                  <a:rPr lang="en-US" dirty="0"/>
                  <a:t>this may be dangerous, for in regression analysis our </a:t>
                </a:r>
                <a:r>
                  <a:rPr lang="en-US" dirty="0">
                    <a:solidFill>
                      <a:srgbClr val="FF0000"/>
                    </a:solidFill>
                  </a:rPr>
                  <a:t>objective</a:t>
                </a:r>
                <a:r>
                  <a:rPr lang="en-US" dirty="0"/>
                  <a:t> </a:t>
                </a:r>
                <a:r>
                  <a:rPr lang="en-US" dirty="0" smtClean="0"/>
                  <a:t>is not </a:t>
                </a:r>
                <a:r>
                  <a:rPr lang="en-US" dirty="0"/>
                  <a:t>to obtain a high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𝑅</m:t>
                            </m:r>
                          </m:e>
                        </m:acc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but </a:t>
                </a:r>
                <a:r>
                  <a:rPr lang="en-US" dirty="0"/>
                  <a:t>rather to obtain </a:t>
                </a:r>
                <a:r>
                  <a:rPr lang="en-US" dirty="0">
                    <a:solidFill>
                      <a:srgbClr val="FF0000"/>
                    </a:solidFill>
                  </a:rPr>
                  <a:t>dependable</a:t>
                </a:r>
                <a:r>
                  <a:rPr lang="en-US" dirty="0"/>
                  <a:t> estimates </a:t>
                </a:r>
                <a:r>
                  <a:rPr lang="en-US" dirty="0" smtClean="0"/>
                  <a:t>of the </a:t>
                </a:r>
                <a:r>
                  <a:rPr lang="en-US" dirty="0"/>
                  <a:t>true population regression coefficients and </a:t>
                </a:r>
                <a:r>
                  <a:rPr lang="en-US" dirty="0">
                    <a:solidFill>
                      <a:srgbClr val="FF0000"/>
                    </a:solidFill>
                  </a:rPr>
                  <a:t>draw statistical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inferences</a:t>
                </a:r>
                <a:r>
                  <a:rPr lang="en-US" dirty="0" smtClean="0"/>
                  <a:t> about </a:t>
                </a:r>
                <a:r>
                  <a:rPr lang="en-US" dirty="0"/>
                  <a:t>them</a:t>
                </a:r>
                <a:r>
                  <a:rPr lang="en-US" dirty="0" smtClean="0"/>
                  <a:t>.</a:t>
                </a:r>
              </a:p>
              <a:p>
                <a:pPr algn="just">
                  <a:buFont typeface="Wingdings" pitchFamily="2" charset="2"/>
                  <a:buChar char="Ø"/>
                </a:pPr>
                <a:r>
                  <a:rPr lang="en-US" dirty="0" smtClean="0"/>
                  <a:t> </a:t>
                </a:r>
                <a:r>
                  <a:rPr lang="en-US" dirty="0"/>
                  <a:t>In empirical analysis it is </a:t>
                </a:r>
                <a:r>
                  <a:rPr lang="en-US" dirty="0" smtClean="0"/>
                  <a:t>possible </a:t>
                </a:r>
                <a:r>
                  <a:rPr lang="en-US" dirty="0"/>
                  <a:t>to obtain a very high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𝑅</m:t>
                            </m:r>
                          </m:e>
                        </m:acc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 but </a:t>
                </a:r>
                <a:r>
                  <a:rPr lang="en-US" dirty="0"/>
                  <a:t>find that some of the regression coefficients either are </a:t>
                </a:r>
                <a:r>
                  <a:rPr lang="en-US" dirty="0">
                    <a:solidFill>
                      <a:srgbClr val="FF0000"/>
                    </a:solidFill>
                  </a:rPr>
                  <a:t>statistically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insignificant</a:t>
                </a:r>
                <a:r>
                  <a:rPr lang="en-US" dirty="0" smtClean="0"/>
                  <a:t> or </a:t>
                </a:r>
                <a:r>
                  <a:rPr lang="en-US" dirty="0"/>
                  <a:t>have signs that are contrary to a </a:t>
                </a:r>
                <a:r>
                  <a:rPr lang="en-US" dirty="0">
                    <a:solidFill>
                      <a:srgbClr val="FF0000"/>
                    </a:solidFill>
                  </a:rPr>
                  <a:t>priori expectations</a:t>
                </a:r>
                <a:r>
                  <a:rPr lang="en-US" dirty="0"/>
                  <a:t>. </a:t>
                </a:r>
                <a:endParaRPr lang="en-US" dirty="0" smtClean="0"/>
              </a:p>
              <a:p>
                <a:pPr algn="just">
                  <a:buFont typeface="Wingdings" pitchFamily="2" charset="2"/>
                  <a:buChar char="Ø"/>
                </a:pPr>
                <a:r>
                  <a:rPr lang="en-US" dirty="0" smtClean="0"/>
                  <a:t>Therefore, the </a:t>
                </a:r>
                <a:r>
                  <a:rPr lang="en-US" dirty="0"/>
                  <a:t>researcher should be more concerned about the </a:t>
                </a:r>
                <a:r>
                  <a:rPr lang="en-US" dirty="0">
                    <a:solidFill>
                      <a:srgbClr val="FF0000"/>
                    </a:solidFill>
                  </a:rPr>
                  <a:t>logical or theoretical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relevance</a:t>
                </a:r>
                <a:r>
                  <a:rPr lang="en-US" dirty="0" smtClean="0"/>
                  <a:t> of the explanatory </a:t>
                </a:r>
                <a:r>
                  <a:rPr lang="en-US" dirty="0"/>
                  <a:t>variables to the dependent variable and their </a:t>
                </a:r>
                <a:r>
                  <a:rPr lang="en-US" dirty="0" smtClean="0"/>
                  <a:t>statistical significance.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If </a:t>
                </a:r>
                <a:r>
                  <a:rPr lang="en-US" dirty="0"/>
                  <a:t>in this process we obtain a </a:t>
                </a:r>
                <a:r>
                  <a:rPr lang="en-US" dirty="0" smtClean="0"/>
                  <a:t>high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𝑅</m:t>
                            </m:r>
                          </m:e>
                        </m:acc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well and </a:t>
                </a:r>
                <a:r>
                  <a:rPr lang="en-US" dirty="0" smtClean="0"/>
                  <a:t>good. 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On the </a:t>
                </a:r>
                <a:r>
                  <a:rPr lang="en-US" dirty="0"/>
                  <a:t>other hand,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𝑅</m:t>
                            </m:r>
                          </m:e>
                        </m:acc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is low, it does not mean the model is necessarily bad.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533400"/>
                <a:ext cx="9067800" cy="6324600"/>
              </a:xfrm>
              <a:blipFill rotWithShape="1">
                <a:blip r:embed="rId4" cstate="print"/>
                <a:stretch>
                  <a:fillRect l="-1143" t="-1929" r="-2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4109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104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Problem of regression analysis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1722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CLRM assumes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no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Multicollinearity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among the regressors included in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regression model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will discuss: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What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the nature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Multicollinearity?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Is Multicollinearity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really a problem?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What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are its practical consequences?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How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does one detect it?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What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remedial measures can be taken to alleviate the problem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of Multicollinearity?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891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Nature of Multicollinearity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9067800" cy="5287963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MC means the existence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a “perfect,” or exact, linear relationship among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some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or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all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explanatory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variables of a regression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model: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Example: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200400"/>
            <a:ext cx="2867025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2558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Ballantine view of MC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90600"/>
            <a:ext cx="7620000" cy="5135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915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200"/>
          </a:xfrm>
        </p:spPr>
        <p:txBody>
          <a:bodyPr>
            <a:normAutofit fontScale="90000"/>
          </a:bodyPr>
          <a:lstStyle/>
          <a:p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915400" cy="5287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37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Logic behind Assuming No MC in the CLRM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89916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1-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If Multicollinearity is perfect,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regression coefficients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X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variables are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indeterminate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and their standard errors are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infinite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2- If Multicollinearity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less than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perfect the regression  coefficients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although determinate,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possess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large standard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errors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 relation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to the coefficients themselves), which means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coefficients cannot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be estimated with great precision or accuracy.</a:t>
            </a:r>
          </a:p>
        </p:txBody>
      </p:sp>
    </p:spTree>
    <p:extLst>
      <p:ext uri="{BB962C8B-B14F-4D97-AF65-F5344CB8AC3E}">
        <p14:creationId xmlns:p14="http://schemas.microsoft.com/office/powerpoint/2010/main" xmlns="" val="342506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Sources of 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Multicollinearity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067800" cy="6019800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Four sources of Multicollinearity;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1-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The data collection method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employed,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for example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sampling over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limited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range of the values taken by the regressors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in the population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2-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Constraints on the model or in the population being sampled.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 example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in the regression of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electricity consumption on income (X2)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 house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size (X3) there is a physical constraint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in the population in that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families with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higher incomes generally have larger homes than families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with lower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incomes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3-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Model specification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for example, adding polynomial terms to a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regression model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especially when the range of the X variable is small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92803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Sources of MC ……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685800"/>
            <a:ext cx="8915400" cy="60960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600" dirty="0"/>
              <a:t>4-</a:t>
            </a:r>
            <a:r>
              <a:rPr lang="en-US" sz="2600" b="1" dirty="0"/>
              <a:t> An over determined model.</a:t>
            </a:r>
            <a:r>
              <a:rPr lang="en-US" sz="2600" dirty="0"/>
              <a:t> This happens when the model has </a:t>
            </a:r>
            <a:r>
              <a:rPr lang="en-US" sz="2600" dirty="0" smtClean="0"/>
              <a:t>more explanatory </a:t>
            </a:r>
            <a:r>
              <a:rPr lang="en-US" sz="2600" dirty="0"/>
              <a:t>variables than the number of observations.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600" dirty="0"/>
              <a:t>5- </a:t>
            </a:r>
            <a:r>
              <a:rPr lang="en-US" sz="2600" b="1" dirty="0"/>
              <a:t>Regressors included in the model share a common </a:t>
            </a:r>
            <a:r>
              <a:rPr lang="en-US" sz="2600" b="1" dirty="0" smtClean="0"/>
              <a:t>trend</a:t>
            </a:r>
            <a:r>
              <a:rPr lang="en-US" sz="2600" b="1" dirty="0"/>
              <a:t>:</a:t>
            </a:r>
            <a:r>
              <a:rPr lang="en-US" sz="2600" dirty="0" smtClean="0"/>
              <a:t> Variable increase </a:t>
            </a:r>
            <a:r>
              <a:rPr lang="en-US" sz="2600" dirty="0"/>
              <a:t>or decrease over time. Thus, in the regression of consumption expenditure on income, wealth, and population, the </a:t>
            </a:r>
            <a:r>
              <a:rPr lang="en-US" sz="2600" dirty="0" smtClean="0"/>
              <a:t>regressors income</a:t>
            </a:r>
            <a:r>
              <a:rPr lang="en-US" sz="2600" dirty="0"/>
              <a:t>, wealth, and population may all be growing over time at </a:t>
            </a:r>
            <a:r>
              <a:rPr lang="en-US" sz="2600" dirty="0" smtClean="0"/>
              <a:t>more or </a:t>
            </a:r>
            <a:r>
              <a:rPr lang="en-US" sz="2600" dirty="0"/>
              <a:t>less the same rate, leading to collinearity among these variables.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7469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4873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Theoretical Consequences of Multicollinearity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91600" cy="59436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60000"/>
              </a:lnSpc>
            </a:pPr>
            <a:r>
              <a:rPr lang="en-US" dirty="0" smtClean="0"/>
              <a:t>If the </a:t>
            </a:r>
            <a:r>
              <a:rPr lang="en-US" dirty="0"/>
              <a:t>assumptions of the classical model are satisfied, the </a:t>
            </a:r>
            <a:r>
              <a:rPr lang="en-US" dirty="0" smtClean="0"/>
              <a:t>OLS estimators </a:t>
            </a:r>
            <a:r>
              <a:rPr lang="en-US" dirty="0"/>
              <a:t>of the regression estimators are </a:t>
            </a:r>
            <a:r>
              <a:rPr lang="en-US" b="1" dirty="0" smtClean="0"/>
              <a:t>BLUE</a:t>
            </a:r>
            <a:r>
              <a:rPr lang="en-US" dirty="0" smtClean="0"/>
              <a:t>.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If Multicollinearity is very </a:t>
            </a:r>
            <a:r>
              <a:rPr lang="en-US" dirty="0"/>
              <a:t>high, as in the case of near </a:t>
            </a:r>
            <a:r>
              <a:rPr lang="en-US" dirty="0" smtClean="0"/>
              <a:t>Multicollinearity, </a:t>
            </a:r>
            <a:r>
              <a:rPr lang="en-US" dirty="0"/>
              <a:t>the OLS estimators </a:t>
            </a:r>
            <a:r>
              <a:rPr lang="en-US" b="1" dirty="0" smtClean="0">
                <a:solidFill>
                  <a:srgbClr val="FF0000"/>
                </a:solidFill>
              </a:rPr>
              <a:t>still retain </a:t>
            </a:r>
            <a:r>
              <a:rPr lang="en-US" b="1" dirty="0">
                <a:solidFill>
                  <a:srgbClr val="FF0000"/>
                </a:solidFill>
              </a:rPr>
              <a:t>the property of BLUE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60000"/>
              </a:lnSpc>
            </a:pPr>
            <a:r>
              <a:rPr lang="en-US" dirty="0" smtClean="0">
                <a:solidFill>
                  <a:srgbClr val="FF0000"/>
                </a:solidFill>
              </a:rPr>
              <a:t>Then </a:t>
            </a:r>
            <a:r>
              <a:rPr lang="en-US" dirty="0">
                <a:solidFill>
                  <a:srgbClr val="FF0000"/>
                </a:solidFill>
              </a:rPr>
              <a:t>what is the </a:t>
            </a:r>
            <a:r>
              <a:rPr lang="en-US" dirty="0" smtClean="0">
                <a:solidFill>
                  <a:srgbClr val="FF0000"/>
                </a:solidFill>
              </a:rPr>
              <a:t>Multicollinearity </a:t>
            </a:r>
            <a:r>
              <a:rPr lang="en-US" dirty="0">
                <a:solidFill>
                  <a:srgbClr val="FF0000"/>
                </a:solidFill>
              </a:rPr>
              <a:t>fuss </a:t>
            </a:r>
            <a:r>
              <a:rPr lang="en-US" dirty="0" smtClean="0">
                <a:solidFill>
                  <a:srgbClr val="FF0000"/>
                </a:solidFill>
              </a:rPr>
              <a:t>all about</a:t>
            </a:r>
            <a:r>
              <a:rPr lang="en-US" dirty="0"/>
              <a:t>? </a:t>
            </a:r>
            <a:endParaRPr lang="en-US" dirty="0" smtClean="0"/>
          </a:p>
          <a:p>
            <a:pPr>
              <a:lnSpc>
                <a:spcPct val="160000"/>
              </a:lnSpc>
            </a:pPr>
            <a:r>
              <a:rPr lang="en-US" dirty="0" smtClean="0"/>
              <a:t>No </a:t>
            </a:r>
            <a:r>
              <a:rPr lang="en-US" dirty="0"/>
              <a:t>statistical answer can be </a:t>
            </a:r>
            <a:r>
              <a:rPr lang="en-US" dirty="0" smtClean="0"/>
              <a:t>given</a:t>
            </a:r>
          </a:p>
          <a:p>
            <a:pPr>
              <a:lnSpc>
                <a:spcPct val="160000"/>
              </a:lnSpc>
            </a:pPr>
            <a:r>
              <a:rPr lang="en-US" dirty="0" smtClean="0">
                <a:solidFill>
                  <a:srgbClr val="FF0000"/>
                </a:solidFill>
              </a:rPr>
              <a:t>Results:</a:t>
            </a:r>
            <a:r>
              <a:rPr lang="en-US" dirty="0" smtClean="0"/>
              <a:t> In large sample Multicollinearity is not a serious issue.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2919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Practical Consequences of Multicollinearity</a:t>
            </a:r>
            <a:r>
              <a:rPr lang="en-US" sz="3100" b="1" dirty="0">
                <a:latin typeface="Arial" pitchFamily="34" charset="0"/>
                <a:cs typeface="Arial" pitchFamily="34" charset="0"/>
              </a:rPr>
              <a:t/>
            </a:r>
            <a:br>
              <a:rPr lang="en-US" sz="3100" b="1" dirty="0">
                <a:latin typeface="Arial" pitchFamily="34" charset="0"/>
                <a:cs typeface="Arial" pitchFamily="34" charset="0"/>
              </a:rPr>
            </a:br>
            <a:endParaRPr lang="en-US" sz="31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066800"/>
                <a:ext cx="9067800" cy="57912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1.</a:t>
                </a:r>
                <a:r>
                  <a:rPr lang="en-US" dirty="0" smtClean="0"/>
                  <a:t>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Although BLUE, the OLS estimators have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large variances and </a:t>
                </a:r>
                <a:r>
                  <a:rPr lang="en-US" sz="2000" dirty="0" err="1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covariances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, making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precise estimation difficult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2.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The confidence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intervals tend to be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much wider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, leading to the acceptance of the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“zero null hypothesis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”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.</a:t>
                </a:r>
                <a:endParaRPr lang="en-US" sz="20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3.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The </a:t>
                </a:r>
                <a:r>
                  <a:rPr lang="en-US" sz="2000" b="1" dirty="0" smtClean="0">
                    <a:latin typeface="Arial" pitchFamily="34" charset="0"/>
                    <a:cs typeface="Arial" pitchFamily="34" charset="0"/>
                  </a:rPr>
                  <a:t>t </a:t>
                </a:r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ratio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of one or more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coefficients tends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to be statistically insignificant.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4. Although the </a:t>
                </a:r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t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ratio of one or more coefficients is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statistically 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insignificant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  <a:cs typeface="Arial" pitchFamily="34" charset="0"/>
                          </a:rPr>
                          <m:t>𝑅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,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the overall measure of goodness of fit, can be very high.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5. The OLS estimators and their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standard errors can be sensitive 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to small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changes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in the data.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66800"/>
                <a:ext cx="9067800" cy="5791200"/>
              </a:xfrm>
              <a:blipFill rotWithShape="1">
                <a:blip r:embed="rId3" cstate="print"/>
                <a:stretch>
                  <a:fillRect l="-6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139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2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810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Detection of Multicollinearity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Multicollinearity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a question of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degree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not of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kind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Presence and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absence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Multicollinearity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is not the issue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the issue is its degree,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high or low.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It 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 feature of the sample and not of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population as it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refers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to the condition of the explanatory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variables that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are </a:t>
            </a:r>
            <a:r>
              <a:rPr lang="en-US" sz="2400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assumed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to be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no stochastic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So it is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problem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of sample not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population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No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unique method of detecting it or measuring its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strength.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Some rule of thumbs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929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Rules to detect Multicollinearity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762000"/>
                <a:ext cx="8991600" cy="6172200"/>
              </a:xfrm>
            </p:spPr>
            <p:txBody>
              <a:bodyPr>
                <a:normAutofit/>
              </a:bodyPr>
              <a:lstStyle/>
              <a:p>
                <a:pPr marL="514350" indent="-514350" algn="just">
                  <a:lnSpc>
                    <a:spcPct val="150000"/>
                  </a:lnSpc>
                  <a:buAutoNum type="arabicPeriod"/>
                </a:pPr>
                <a:r>
                  <a:rPr lang="en-US" sz="24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High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  <a:cs typeface="Arial" pitchFamily="34" charset="0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but few significant t ratios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  <a:cs typeface="Arial" pitchFamily="34" charset="0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is high, say, in excess of 0.8,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but 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t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tests will show that none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or very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few of the partial slope coefficients are statistically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significant. 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2- </a:t>
                </a:r>
                <a:r>
                  <a:rPr lang="en-US" sz="24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High pair-wise correlations among regressors.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say, in excess of 0.8, then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Multicollinearity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is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a serious problem.</a:t>
                </a:r>
              </a:p>
              <a:p>
                <a:pPr marL="0" indent="0">
                  <a:buNone/>
                </a:pPr>
                <a:r>
                  <a:rPr lang="en-US" dirty="0" smtClean="0"/>
                  <a:t>  </a:t>
                </a:r>
              </a:p>
              <a:p>
                <a:pPr marL="514350" indent="-514350">
                  <a:buAutoNum type="arabicPeriod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62000"/>
                <a:ext cx="8991600" cy="6172200"/>
              </a:xfrm>
              <a:blipFill rotWithShape="1">
                <a:blip r:embed="rId3" cstate="print"/>
                <a:stretch>
                  <a:fillRect l="-1017" r="-1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3155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868362"/>
          </a:xfrm>
        </p:spPr>
        <p:txBody>
          <a:bodyPr/>
          <a:lstStyle/>
          <a:p>
            <a:r>
              <a:rPr lang="en-US" dirty="0"/>
              <a:t>Rules to detect </a:t>
            </a:r>
            <a:r>
              <a:rPr lang="en-US" dirty="0" smtClean="0"/>
              <a:t>Multicollinearity…..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143000"/>
                <a:ext cx="8915400" cy="5715000"/>
              </a:xfrm>
            </p:spPr>
            <p:txBody>
              <a:bodyPr>
                <a:normAutofit fontScale="92500"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b="1" dirty="0" smtClean="0"/>
                  <a:t>3- Auxiliary regressions</a:t>
                </a:r>
                <a:r>
                  <a:rPr lang="en-US" dirty="0"/>
                  <a:t>: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Since 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Multicollinearity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arises because one 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or more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of the regressors are exact or approximately linear combinations 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of the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other regressors, one way of finding out which X variable is related 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to other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X variables is to regress each Xi on the remaining X variables and 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compute the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corresponding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, which we designate 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as  R2i.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lnSpc>
                    <a:spcPct val="160000"/>
                  </a:lnSpc>
                  <a:buNone/>
                </a:pP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If the computed F exceeds </a:t>
                </a:r>
                <a:r>
                  <a:rPr lang="en-US" sz="22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the critical Fi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 at the chosen level of 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significance, it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is taken to mean that the particular Xi is collinear with other X’s; </a:t>
                </a:r>
                <a:endParaRPr lang="en-US" sz="22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143000"/>
                <a:ext cx="8915400" cy="5715000"/>
              </a:xfrm>
              <a:blipFill rotWithShape="1">
                <a:blip r:embed="rId3" cstate="print"/>
                <a:stretch>
                  <a:fillRect l="-1642" r="-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810000"/>
            <a:ext cx="5029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2918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6127</TotalTime>
  <Words>566</Words>
  <Application>Microsoft Office PowerPoint</Application>
  <PresentationFormat>On-screen Show (4:3)</PresentationFormat>
  <Paragraphs>60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Lecture 17</vt:lpstr>
      <vt:lpstr>Today discussion </vt:lpstr>
      <vt:lpstr> </vt:lpstr>
      <vt:lpstr> </vt:lpstr>
      <vt:lpstr> </vt:lpstr>
      <vt:lpstr> </vt:lpstr>
      <vt:lpstr>Slide 7</vt:lpstr>
      <vt:lpstr>Problem of regression analysis </vt:lpstr>
      <vt:lpstr>Nature of Multicollinearity </vt:lpstr>
      <vt:lpstr>Ballantine view of MC</vt:lpstr>
      <vt:lpstr>Slide 11</vt:lpstr>
      <vt:lpstr>Logic behind Assuming No MC in the CLRM</vt:lpstr>
      <vt:lpstr>Sources of  Multicollinearity</vt:lpstr>
      <vt:lpstr>Sources of MC ……</vt:lpstr>
      <vt:lpstr>Theoretical Consequences of Multicollinearity</vt:lpstr>
      <vt:lpstr> Practical Consequences of Multicollinearity </vt:lpstr>
      <vt:lpstr>Slide 17</vt:lpstr>
      <vt:lpstr>Detection of Multicollinearity</vt:lpstr>
      <vt:lpstr>Rules to detect Multicollinearity</vt:lpstr>
      <vt:lpstr>Rules to detect Multicollinearity…..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NTS</cp:lastModifiedBy>
  <cp:revision>1233</cp:revision>
  <dcterms:created xsi:type="dcterms:W3CDTF">2006-08-16T00:00:00Z</dcterms:created>
  <dcterms:modified xsi:type="dcterms:W3CDTF">2013-03-21T05:28:56Z</dcterms:modified>
</cp:coreProperties>
</file>