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6" r:id="rId2"/>
    <p:sldId id="343" r:id="rId3"/>
    <p:sldId id="300" r:id="rId4"/>
    <p:sldId id="368" r:id="rId5"/>
    <p:sldId id="356" r:id="rId6"/>
    <p:sldId id="359" r:id="rId7"/>
    <p:sldId id="357" r:id="rId8"/>
    <p:sldId id="358" r:id="rId9"/>
    <p:sldId id="361" r:id="rId10"/>
    <p:sldId id="360" r:id="rId11"/>
    <p:sldId id="362" r:id="rId12"/>
    <p:sldId id="318" r:id="rId13"/>
    <p:sldId id="364" r:id="rId14"/>
    <p:sldId id="363" r:id="rId15"/>
    <p:sldId id="3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40" d="100"/>
          <a:sy n="40" d="100"/>
        </p:scale>
        <p:origin x="-1411" y="-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15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486400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Summary of previous Lecture</a:t>
            </a:r>
          </a:p>
          <a:p>
            <a:pPr marL="0" indent="0" algn="ctr">
              <a:lnSpc>
                <a:spcPct val="20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Standardized variables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Functional forms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20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Today discussion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839200" cy="5059363"/>
          </a:xfrm>
        </p:spPr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Functional forms of model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Multiple regression model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9807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991600" cy="762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Choice of functional form- general comments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838200"/>
                <a:ext cx="8991600" cy="6019800"/>
              </a:xfrm>
            </p:spPr>
            <p:txBody>
              <a:bodyPr>
                <a:normAutofit lnSpcReduction="10000"/>
              </a:bodyPr>
              <a:lstStyle/>
              <a:p>
                <a:pPr algn="just"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In general one should not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overemphasize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𝑟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measure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in the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sense that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the higher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cs typeface="Arial" pitchFamily="34" charset="0"/>
                          </a:rPr>
                          <m:t>𝑟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the better the model.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cs typeface="Arial" pitchFamily="34" charset="0"/>
                          </a:rPr>
                          <m:t>𝑟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increases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as we add more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regressors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to the model. </a:t>
                </a: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algn="just"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What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is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of greater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importance is the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theoretical underpinning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of the chosen model,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signs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of the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estimated coefficients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and their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statistical significance. </a:t>
                </a:r>
                <a:endParaRPr lang="en-US" sz="24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just"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If a model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is good on these criteria, a model with a lower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cs typeface="Arial" pitchFamily="34" charset="0"/>
                          </a:rPr>
                          <m:t>𝑟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may be quite acceptable.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38200"/>
                <a:ext cx="8991600" cy="6019800"/>
              </a:xfrm>
              <a:blipFill rotWithShape="1">
                <a:blip r:embed="rId3" cstate="print"/>
                <a:stretch>
                  <a:fillRect l="-881" r="-1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2250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742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991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log-linear model or double log model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53163" y="914400"/>
                <a:ext cx="9144000" cy="6172200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Suppose the exponential function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lang="en-US" dirty="0" smtClean="0"/>
                  <a:t>The </a:t>
                </a:r>
                <a:r>
                  <a:rPr lang="en-US" dirty="0"/>
                  <a:t>OLS estimators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acc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dirty="0" smtClean="0"/>
                  <a:t> obtained </a:t>
                </a:r>
                <a:r>
                  <a:rPr lang="en-US" dirty="0"/>
                  <a:t>will be best linear unbiased estimators of α and </a:t>
                </a:r>
                <a:r>
                  <a:rPr lang="en-US" dirty="0" smtClean="0"/>
                  <a:t>β2, </a:t>
                </a:r>
                <a:r>
                  <a:rPr lang="en-US" dirty="0"/>
                  <a:t>respectively</a:t>
                </a:r>
                <a:r>
                  <a:rPr lang="en-US" dirty="0" smtClean="0"/>
                  <a:t>.</a:t>
                </a:r>
              </a:p>
              <a:p>
                <a:pPr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lang="en-US" dirty="0" smtClean="0"/>
                  <a:t>The salient feature of the model is that slope coefficient measures the elasticity of Y w.r.t X.</a:t>
                </a:r>
              </a:p>
              <a:p>
                <a:pPr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lang="en-US" dirty="0" smtClean="0">
                    <a:solidFill>
                      <a:srgbClr val="FF0000"/>
                    </a:solidFill>
                  </a:rPr>
                  <a:t>Elasticity:</a:t>
                </a:r>
                <a:r>
                  <a:rPr lang="en-US" dirty="0" smtClean="0"/>
                  <a:t> Percentage change in Y w.r.t X.</a:t>
                </a:r>
              </a:p>
              <a:p>
                <a:pPr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lang="en-US" dirty="0" smtClean="0">
                    <a:solidFill>
                      <a:srgbClr val="FF0000"/>
                    </a:solidFill>
                  </a:rPr>
                  <a:t>Absolute change, </a:t>
                </a:r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Relative or proportional change </a:t>
                </a:r>
              </a:p>
              <a:p>
                <a:pPr>
                  <a:lnSpc>
                    <a:spcPct val="120000"/>
                  </a:lnSpc>
                  <a:buFont typeface="Wingdings" pitchFamily="2" charset="2"/>
                  <a:buChar char="Ø"/>
                </a:pPr>
                <a:r>
                  <a:rPr lang="en-US" dirty="0" smtClean="0">
                    <a:solidFill>
                      <a:srgbClr val="FF0000"/>
                    </a:solidFill>
                  </a:rPr>
                  <a:t>Percentage change</a:t>
                </a:r>
                <a:r>
                  <a:rPr lang="en-US" dirty="0" smtClean="0"/>
                  <a:t>  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53163" y="914400"/>
                <a:ext cx="9144000" cy="6172200"/>
              </a:xfrm>
              <a:blipFill rotWithShape="1">
                <a:blip r:embed="rId3" cstate="print"/>
                <a:stretch>
                  <a:fillRect l="-1067" t="-1777" r="-1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7900" y="914400"/>
            <a:ext cx="13335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8025" y="1676400"/>
            <a:ext cx="26479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9950" y="2209800"/>
            <a:ext cx="23241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8550" y="2667000"/>
            <a:ext cx="186690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1375" y="3048000"/>
            <a:ext cx="2381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6019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965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Interpretation of log linear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4864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elasticity of EXDUR with respect to PCEX is 1.90.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Interpretation</a:t>
            </a:r>
            <a:r>
              <a:rPr lang="en-US" dirty="0"/>
              <a:t>? </a:t>
            </a:r>
            <a:r>
              <a:rPr lang="en-US" dirty="0" smtClean="0"/>
              <a:t>It suggests </a:t>
            </a:r>
            <a:r>
              <a:rPr lang="en-US" dirty="0"/>
              <a:t>that if total personal</a:t>
            </a:r>
          </a:p>
          <a:p>
            <a:pPr marL="0" indent="0">
              <a:buNone/>
            </a:pPr>
            <a:r>
              <a:rPr lang="en-US" dirty="0"/>
              <a:t>expenditure goes up by 1 percent, on average, the</a:t>
            </a:r>
          </a:p>
          <a:p>
            <a:pPr marL="0" indent="0">
              <a:buNone/>
            </a:pPr>
            <a:r>
              <a:rPr lang="en-US" dirty="0"/>
              <a:t>expenditure on durable goods goes up by about 1.90 percent.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2250" y="1447800"/>
            <a:ext cx="394335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056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Semi log or Lin log or log Lin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867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Economists, businesspeople, and governments are often interested in </a:t>
            </a:r>
            <a:r>
              <a:rPr lang="en-US" dirty="0" smtClean="0"/>
              <a:t>finding out </a:t>
            </a:r>
            <a:r>
              <a:rPr lang="en-US" dirty="0"/>
              <a:t>the rate of growth of certain economic variables, such as </a:t>
            </a:r>
            <a:r>
              <a:rPr lang="en-US" dirty="0" smtClean="0"/>
              <a:t>population, money supply, employment and productivity.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Where r </a:t>
            </a:r>
            <a:r>
              <a:rPr lang="en-US" dirty="0"/>
              <a:t>is the compound </a:t>
            </a:r>
            <a:r>
              <a:rPr lang="en-US" dirty="0" smtClean="0"/>
              <a:t>rate </a:t>
            </a:r>
            <a:r>
              <a:rPr lang="en-US" dirty="0"/>
              <a:t>of growth of Y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Such models are called semi-log models.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7250" y="2133600"/>
            <a:ext cx="1428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0"/>
            <a:ext cx="25527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048000"/>
            <a:ext cx="1590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4550" y="2971800"/>
            <a:ext cx="207645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6296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121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Log-linear model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791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A model in which regressand is logarithmic will be called a log linear model </a:t>
            </a:r>
          </a:p>
          <a:p>
            <a:pPr marL="0" indent="0">
              <a:buNone/>
            </a:pPr>
            <a:r>
              <a:rPr lang="en-US" b="1" dirty="0" smtClean="0"/>
              <a:t>Interpretation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smtClean="0"/>
              <a:t>The slope </a:t>
            </a:r>
            <a:r>
              <a:rPr lang="en-US" dirty="0"/>
              <a:t>coefficient measures the </a:t>
            </a:r>
            <a:r>
              <a:rPr lang="en-US" dirty="0" smtClean="0">
                <a:solidFill>
                  <a:srgbClr val="FF0000"/>
                </a:solidFill>
              </a:rPr>
              <a:t>relative </a:t>
            </a:r>
            <a:r>
              <a:rPr lang="en-US" dirty="0">
                <a:solidFill>
                  <a:srgbClr val="FF0000"/>
                </a:solidFill>
              </a:rPr>
              <a:t>change</a:t>
            </a:r>
            <a:r>
              <a:rPr lang="en-US" dirty="0"/>
              <a:t> in Y for </a:t>
            </a:r>
            <a:r>
              <a:rPr lang="en-US" dirty="0">
                <a:solidFill>
                  <a:srgbClr val="FF0000"/>
                </a:solidFill>
              </a:rPr>
              <a:t>a given absolute change</a:t>
            </a:r>
            <a:r>
              <a:rPr lang="en-US" dirty="0"/>
              <a:t> in the value </a:t>
            </a:r>
            <a:r>
              <a:rPr lang="en-US" dirty="0" smtClean="0"/>
              <a:t>of the regressor.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Example: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Expenditure on </a:t>
            </a:r>
            <a:r>
              <a:rPr lang="en-US" dirty="0"/>
              <a:t>services </a:t>
            </a:r>
            <a:r>
              <a:rPr lang="en-US" dirty="0" smtClean="0"/>
              <a:t>increased at the </a:t>
            </a:r>
            <a:r>
              <a:rPr lang="en-US" dirty="0"/>
              <a:t>rate of 0.743 </a:t>
            </a:r>
            <a:r>
              <a:rPr lang="en-US" dirty="0" smtClean="0"/>
              <a:t>percent per quarter.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Roughly, this </a:t>
            </a:r>
            <a:r>
              <a:rPr lang="en-US" dirty="0"/>
              <a:t>is equal to an annual growth rate of 2.97 percent.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43200"/>
            <a:ext cx="344805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1125" y="3200400"/>
            <a:ext cx="2809875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8922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29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Arial" pitchFamily="34" charset="0"/>
                <a:cs typeface="Arial" pitchFamily="34" charset="0"/>
              </a:rPr>
              <a:t>Multiple Regression Model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9067800" cy="6019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Bivariate model is inadequate in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practice as   regression model is not only confine to two variables.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For example </a:t>
            </a: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demand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theory.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The simple extension is three variable regression.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Models in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which the dependent variable, or regressand, Y depends on two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or more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explanatory variables, or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regressors is called Multiple regression model.</a:t>
            </a:r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5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964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Three variable model- notations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General form of three variable regression model is.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coefficients are </a:t>
            </a:r>
            <a:r>
              <a:rPr lang="en-US" dirty="0" smtClean="0">
                <a:solidFill>
                  <a:srgbClr val="FF0000"/>
                </a:solidFill>
              </a:rPr>
              <a:t>partial regression coefficients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All the assumptions of the CLRM hold:</a:t>
            </a:r>
          </a:p>
          <a:p>
            <a:pPr marL="0" indent="0">
              <a:buNone/>
            </a:pPr>
            <a:r>
              <a:rPr lang="en-US" dirty="0" smtClean="0"/>
              <a:t>The interpretation of the coefficients is the same as in simpler regression model </a:t>
            </a:r>
          </a:p>
          <a:p>
            <a:pPr marL="0" indent="0">
              <a:buNone/>
            </a:pPr>
            <a:r>
              <a:rPr lang="en-US" dirty="0" smtClean="0"/>
              <a:t>The meaning of </a:t>
            </a:r>
            <a:r>
              <a:rPr lang="en-US" dirty="0"/>
              <a:t>partial coefficients: </a:t>
            </a:r>
            <a:r>
              <a:rPr lang="en-US" dirty="0" smtClean="0"/>
              <a:t>β2 measures </a:t>
            </a:r>
            <a:r>
              <a:rPr lang="en-US" dirty="0"/>
              <a:t>the change in the mean </a:t>
            </a:r>
            <a:r>
              <a:rPr lang="en-US" dirty="0" smtClean="0"/>
              <a:t>value of Y, </a:t>
            </a:r>
            <a:r>
              <a:rPr lang="en-US" dirty="0" smtClean="0">
                <a:solidFill>
                  <a:srgbClr val="FF0000"/>
                </a:solidFill>
              </a:rPr>
              <a:t>holding</a:t>
            </a:r>
            <a:r>
              <a:rPr lang="en-US" dirty="0" smtClean="0"/>
              <a:t> </a:t>
            </a:r>
            <a:r>
              <a:rPr lang="en-US" dirty="0"/>
              <a:t>the value of </a:t>
            </a:r>
            <a:r>
              <a:rPr lang="en-US" dirty="0" smtClean="0"/>
              <a:t>X constant.</a:t>
            </a:r>
          </a:p>
          <a:p>
            <a:pPr marL="0" indent="0">
              <a:buNone/>
            </a:pPr>
            <a:r>
              <a:rPr lang="en-US" dirty="0" smtClean="0"/>
              <a:t>OLS method is used to estimate the parameter.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95400"/>
            <a:ext cx="297180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2645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Formulas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143000"/>
                <a:ext cx="8915400" cy="5334000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 smtClean="0"/>
                  <a:t>Consult any of the book that are recommended in the course out line and remember the formulas of </a:t>
                </a:r>
              </a:p>
              <a:p>
                <a:pPr marL="0" indent="0">
                  <a:buNone/>
                </a:pPr>
                <a:endParaRPr lang="en-US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and</m:t>
                      </m:r>
                      <m:r>
                        <a:rPr lang="en-US" b="0" i="0" smtClean="0">
                          <a:latin typeface="Cambria Math"/>
                        </a:rPr>
                        <m:t>  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Variance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and</m:t>
                    </m:r>
                    <m:r>
                      <a:rPr lang="en-US">
                        <a:latin typeface="Cambria Math"/>
                      </a:rPr>
                      <m:t> 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Standard error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and</m:t>
                    </m:r>
                    <m:r>
                      <a:rPr lang="en-US">
                        <a:latin typeface="Cambria Math"/>
                      </a:rPr>
                      <m:t> 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𝐵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𝑅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𝑅</m:t>
                              </m:r>
                            </m:e>
                          </m:acc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143000"/>
                <a:ext cx="8915400" cy="5334000"/>
              </a:xfrm>
              <a:blipFill rotWithShape="1">
                <a:blip r:embed="rId3" cstate="print"/>
                <a:stretch>
                  <a:fillRect l="-1230" t="-1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1323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5794</TotalTime>
  <Words>343</Words>
  <Application>Microsoft Office PowerPoint</Application>
  <PresentationFormat>On-screen Show (4:3)</PresentationFormat>
  <Paragraphs>70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Lecture 15</vt:lpstr>
      <vt:lpstr>Today discussion </vt:lpstr>
      <vt:lpstr>Choice of functional form- general comments</vt:lpstr>
      <vt:lpstr>Slide 4</vt:lpstr>
      <vt:lpstr>The log-linear model or double log model</vt:lpstr>
      <vt:lpstr>Slide 6</vt:lpstr>
      <vt:lpstr>Interpretation of log linear model</vt:lpstr>
      <vt:lpstr>Semi log or Lin log or log Lin model</vt:lpstr>
      <vt:lpstr>Slide 9</vt:lpstr>
      <vt:lpstr>Log-linear model</vt:lpstr>
      <vt:lpstr>Slide 11</vt:lpstr>
      <vt:lpstr>Multiple Regression Model </vt:lpstr>
      <vt:lpstr>Slide 13</vt:lpstr>
      <vt:lpstr>Three variable model- notations</vt:lpstr>
      <vt:lpstr>Formulas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1172</cp:revision>
  <dcterms:created xsi:type="dcterms:W3CDTF">2006-08-16T00:00:00Z</dcterms:created>
  <dcterms:modified xsi:type="dcterms:W3CDTF">2013-03-19T05:24:37Z</dcterms:modified>
</cp:coreProperties>
</file>