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6" r:id="rId2"/>
    <p:sldId id="410" r:id="rId3"/>
    <p:sldId id="425" r:id="rId4"/>
    <p:sldId id="411" r:id="rId5"/>
    <p:sldId id="412" r:id="rId6"/>
    <p:sldId id="413" r:id="rId7"/>
    <p:sldId id="414" r:id="rId8"/>
    <p:sldId id="415" r:id="rId9"/>
    <p:sldId id="416" r:id="rId10"/>
    <p:sldId id="417" r:id="rId11"/>
    <p:sldId id="434" r:id="rId12"/>
    <p:sldId id="418" r:id="rId13"/>
    <p:sldId id="419" r:id="rId14"/>
    <p:sldId id="436" r:id="rId15"/>
    <p:sldId id="437" r:id="rId16"/>
    <p:sldId id="428" r:id="rId17"/>
    <p:sldId id="430" r:id="rId18"/>
    <p:sldId id="43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926" autoAdjust="0"/>
    <p:restoredTop sz="86387" autoAdjust="0"/>
  </p:normalViewPr>
  <p:slideViewPr>
    <p:cSldViewPr>
      <p:cViewPr>
        <p:scale>
          <a:sx n="60" d="100"/>
          <a:sy n="60" d="100"/>
        </p:scale>
        <p:origin x="-1392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12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Summary of previous Lecture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Point and interval estimation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Area under the normal curve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t-distribution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Confidence interval for variance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1355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follows the Chi-square distribution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988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=.893</m:t>
                    </m:r>
                  </m:oMath>
                </a14:m>
                <a:r>
                  <a:rPr lang="en-US" dirty="0" smtClean="0"/>
                  <a:t> and we   chose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=5%</m:t>
                    </m:r>
                  </m:oMath>
                </a14:m>
                <a:endParaRPr lang="en-US" b="0" dirty="0" smtClean="0">
                  <a:ea typeface="Cambria Math"/>
                </a:endParaRPr>
              </a:p>
              <a:p>
                <a:r>
                  <a:rPr lang="en-US" dirty="0" err="1" smtClean="0"/>
                  <a:t>Df</a:t>
                </a:r>
                <a:r>
                  <a:rPr lang="en-US" dirty="0" smtClean="0"/>
                  <a:t>=11</a:t>
                </a:r>
              </a:p>
              <a:p>
                <a:r>
                  <a:rPr lang="en-US" dirty="0" smtClean="0"/>
                  <a:t>The critical values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are given as: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(.025)=21.92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(.</a:t>
                </a:r>
                <a:r>
                  <a:rPr lang="en-US" dirty="0" smtClean="0"/>
                  <a:t>975)=3.81</a:t>
                </a:r>
              </a:p>
              <a:p>
                <a:endParaRPr lang="en-US" dirty="0"/>
              </a:p>
              <a:p>
                <a:r>
                  <a:rPr lang="en-US" dirty="0" smtClean="0"/>
                  <a:t>0.4484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2≤2.576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630" t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323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Hypothesis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14400"/>
            <a:ext cx="9144001" cy="5943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we test: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a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given observation or finding compatible with some stated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hypothesis or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?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word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“compatible,”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means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“sufficiently”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close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hypothesized value so that we do not reject the stated hypothesis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null hypothesis: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H0.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null hypothesis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usually tested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against an alternative hypothesis (also known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maintained hypothesis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denoted by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H1.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alternative hypothesis may be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simple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composite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example, H1: β2 = 1.5 is a simple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hypothesis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β2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 equal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1.5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composite hypothesis.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400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Theory of Hypothesis Testing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concerned with developing rules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procedures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deciding whether to reject or not reject the null hypothesis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Two approaches for devising such rules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Confidence interval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Test of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significance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Both these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approaches assume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the variable (statistic or estimator) under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consideration has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some probability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distribution.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69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5635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THE CONFIDENCE-INTERVAL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Two-Sided or Two-Tail </a:t>
            </a:r>
            <a:r>
              <a:rPr lang="en-US" dirty="0" smtClean="0">
                <a:solidFill>
                  <a:srgbClr val="FF0000"/>
                </a:solidFill>
              </a:rPr>
              <a:t>Test</a:t>
            </a:r>
            <a:r>
              <a:rPr lang="en-US" dirty="0">
                <a:solidFill>
                  <a:srgbClr val="FF0000"/>
                </a:solidFill>
              </a:rPr>
              <a:t>: </a:t>
            </a:r>
            <a:endParaRPr lang="en-US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Alternative hypothesis is composite and bidirectional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shows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 do not have a strong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theoretical expectation about the direction in which the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alternative hypothesis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should move from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null hypothesis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If β2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under H0 falls within the 100(1 − α)%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confidence interval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we do not reject the null hypothesis;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If 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lies outside the interval,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 may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reject it</a:t>
            </a:r>
          </a:p>
        </p:txBody>
      </p:sp>
    </p:spTree>
    <p:extLst>
      <p:ext uri="{BB962C8B-B14F-4D97-AF65-F5344CB8AC3E}">
        <p14:creationId xmlns:p14="http://schemas.microsoft.com/office/powerpoint/2010/main" xmlns="" val="412922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Rule of Thumb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01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Decision Rule: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Construct a 100(1 − α)% confidence interval for β2. If the β2 under H0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falls within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this confidence interval, do not reject H0, but if it falls outside this interval, reject H0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Make diagram: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Type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1 error: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Rejecting of the true  Null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hypothesis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Type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2 error: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Accepting a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false Null hypothesis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failure to reject a false null hypothesis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1"/>
            <a:ext cx="3276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280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Rejection or acceptance of H0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60960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When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reject the null hypothesis, we say that our finding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statistically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significant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the other hand, when we do not reject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null hypothesis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we say that our finding is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not statistically significant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better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leave 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the researcher to decide whether a statistical finding is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“significant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,”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moderately significant,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” or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“highly significant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869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One sided or one Tail Test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9067800" cy="5791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Some time we have strong priori or theoretical expectations that the alternative hypothesis is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unidirectional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rather than two sided.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H0: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  <a:cs typeface="Arial" pitchFamily="34" charset="0"/>
                      </a:rPr>
                      <m:t>≤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0.5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  <a:cs typeface="Arial" pitchFamily="34" charset="0"/>
                      </a:rPr>
                      <m:t>&gt;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0.5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Diagram one tail 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9067800" cy="5791200"/>
              </a:xfrm>
              <a:blipFill rotWithShape="1">
                <a:blip r:embed="rId3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3819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Test-of-significance approach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96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Testing the Significance of Regression Coefficients: The t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Test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Broadly speaking, a test of significance is a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procedure by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sample results are used to verify the truth or falsity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of a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null hypothesis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decision to accept or reject H0 is made on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basis of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value of the test statistic obtained from the data at hand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114800"/>
            <a:ext cx="34480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6450" y="5143500"/>
            <a:ext cx="49911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72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018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1450"/>
            <a:ext cx="8610600" cy="59055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Confidence interval vs. test of Significance Approach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the confidence-interval procedure we try </a:t>
            </a:r>
            <a:r>
              <a:rPr lang="en-US" sz="24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establish a </a:t>
            </a:r>
            <a:r>
              <a:rPr lang="en-US" sz="24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range or an interval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that has a certain probability of including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true but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unknown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β2.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 the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test-of-significance approach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hypothesize some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value for β2 and try to see whether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computed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βˆ2 lies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within reasonable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(confidence) limits around the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hypothesized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30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Practically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211763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practice no need to compute the confidence interval just compute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value from         t=</a:t>
            </a:r>
          </a:p>
          <a:p>
            <a:pPr>
              <a:lnSpc>
                <a:spcPct val="2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See whether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it lies between the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critical 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values or outside them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05000"/>
            <a:ext cx="1676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12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95438"/>
            <a:ext cx="6334125" cy="389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552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0688" y="2047875"/>
            <a:ext cx="57626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252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Forming Null and Alternative Hypothesis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8674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Given the null and the alternative hypotheses, testing them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statistical signiﬁcance is not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mystery.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But how does one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formulate these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hypotheses?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no hard-and-fast rules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Very often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phenomenon under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study will suggest the nature of the null and alternative hypotheses.</a:t>
            </a: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Thus, theoretical expectations or prior empirical work or both can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relied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upon to formulate hypotheses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extremely important that the researcher establish these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hypotheses before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carrying out the empirical investigation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May be the temptation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form hypotheses that justify one’s results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Such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practice should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 avoided at all costs, at least for the sake of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scientiﬁc objectivity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7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Exact Level of Signiﬁcance: The p Value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867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The major drawback </a:t>
            </a:r>
            <a:r>
              <a:rPr lang="en-US" dirty="0"/>
              <a:t>of the classical approach to hypothesis </a:t>
            </a:r>
            <a:r>
              <a:rPr lang="en-US" dirty="0" smtClean="0"/>
              <a:t>testing is </a:t>
            </a:r>
            <a:r>
              <a:rPr lang="en-US" dirty="0"/>
              <a:t>its arbitrariness in selecting α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However, once </a:t>
            </a:r>
            <a:r>
              <a:rPr lang="en-US" dirty="0"/>
              <a:t>a test statistic </a:t>
            </a:r>
            <a:r>
              <a:rPr lang="en-US" dirty="0" smtClean="0"/>
              <a:t>is </a:t>
            </a:r>
            <a:r>
              <a:rPr lang="en-US" dirty="0"/>
              <a:t>obtained </a:t>
            </a:r>
            <a:r>
              <a:rPr lang="en-US" dirty="0" smtClean="0">
                <a:solidFill>
                  <a:srgbClr val="7030A0"/>
                </a:solidFill>
              </a:rPr>
              <a:t>why </a:t>
            </a:r>
            <a:r>
              <a:rPr lang="en-US" dirty="0">
                <a:solidFill>
                  <a:srgbClr val="7030A0"/>
                </a:solidFill>
              </a:rPr>
              <a:t>not simply </a:t>
            </a:r>
            <a:r>
              <a:rPr lang="en-US" dirty="0" smtClean="0">
                <a:solidFill>
                  <a:srgbClr val="7030A0"/>
                </a:solidFill>
              </a:rPr>
              <a:t>ﬁnd </a:t>
            </a:r>
            <a:r>
              <a:rPr lang="en-US" dirty="0">
                <a:solidFill>
                  <a:srgbClr val="7030A0"/>
                </a:solidFill>
              </a:rPr>
              <a:t>out the actual probability of obtaining a value of the </a:t>
            </a:r>
            <a:r>
              <a:rPr lang="en-US" dirty="0" smtClean="0">
                <a:solidFill>
                  <a:srgbClr val="7030A0"/>
                </a:solidFill>
              </a:rPr>
              <a:t>test statistic</a:t>
            </a:r>
            <a:r>
              <a:rPr lang="en-US" dirty="0" smtClean="0"/>
              <a:t> as much </a:t>
            </a:r>
            <a:r>
              <a:rPr lang="en-US" dirty="0"/>
              <a:t>as </a:t>
            </a:r>
            <a:r>
              <a:rPr lang="en-US" dirty="0">
                <a:solidFill>
                  <a:srgbClr val="FF0000"/>
                </a:solidFill>
              </a:rPr>
              <a:t>or greater than </a:t>
            </a:r>
            <a:r>
              <a:rPr lang="en-US" dirty="0"/>
              <a:t>that </a:t>
            </a:r>
            <a:r>
              <a:rPr lang="en-US" dirty="0" smtClean="0"/>
              <a:t>obtained. </a:t>
            </a:r>
          </a:p>
          <a:p>
            <a:pPr>
              <a:lnSpc>
                <a:spcPct val="160000"/>
              </a:lnSpc>
            </a:pPr>
            <a:r>
              <a:rPr lang="en-US" dirty="0"/>
              <a:t>This </a:t>
            </a:r>
            <a:r>
              <a:rPr lang="en-US" dirty="0" smtClean="0"/>
              <a:t>probability is </a:t>
            </a:r>
            <a:r>
              <a:rPr lang="en-US" dirty="0"/>
              <a:t>called the </a:t>
            </a:r>
            <a:r>
              <a:rPr lang="en-US" dirty="0" smtClean="0"/>
              <a:t>p-value.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Many statistical packages report p-value along with t-values.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Let the researcher decide at which p-value to reject or not to reject the null hypotheses. 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Risk lovers versus risk averse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12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15400" cy="5334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Hypothesis testing 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 to form null and alternative hypothesis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p-value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Let the researcher decide at which value to reject or not to reject the null hypothesis.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307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5200</TotalTime>
  <Words>822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Lecture 12</vt:lpstr>
      <vt:lpstr>Confidence interval for variance</vt:lpstr>
      <vt:lpstr>Example </vt:lpstr>
      <vt:lpstr>Hypothesis testing</vt:lpstr>
      <vt:lpstr>Theory of Hypothesis Testing</vt:lpstr>
      <vt:lpstr>THE CONFIDENCE-INTERVAL APPROACH</vt:lpstr>
      <vt:lpstr>Rule of Thumb</vt:lpstr>
      <vt:lpstr>Rejection or acceptance of H0</vt:lpstr>
      <vt:lpstr>One sided or one Tail Test </vt:lpstr>
      <vt:lpstr>Test-of-significance approach</vt:lpstr>
      <vt:lpstr>Slide 11</vt:lpstr>
      <vt:lpstr>Confidence interval vs. test of Significance Approach</vt:lpstr>
      <vt:lpstr>Practically Easy</vt:lpstr>
      <vt:lpstr>Slide 14</vt:lpstr>
      <vt:lpstr>Slide 15</vt:lpstr>
      <vt:lpstr>Forming Null and Alternative Hypothesis</vt:lpstr>
      <vt:lpstr> The Exact Level of Signiﬁcance: The p Value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1055</cp:revision>
  <dcterms:created xsi:type="dcterms:W3CDTF">2006-08-16T00:00:00Z</dcterms:created>
  <dcterms:modified xsi:type="dcterms:W3CDTF">2013-03-14T07:14:04Z</dcterms:modified>
</cp:coreProperties>
</file>