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6" r:id="rId2"/>
    <p:sldId id="405" r:id="rId3"/>
    <p:sldId id="350" r:id="rId4"/>
    <p:sldId id="399" r:id="rId5"/>
    <p:sldId id="351" r:id="rId6"/>
    <p:sldId id="367" r:id="rId7"/>
    <p:sldId id="400" r:id="rId8"/>
    <p:sldId id="352" r:id="rId9"/>
    <p:sldId id="391" r:id="rId10"/>
    <p:sldId id="353" r:id="rId11"/>
    <p:sldId id="392" r:id="rId12"/>
    <p:sldId id="355" r:id="rId13"/>
    <p:sldId id="368" r:id="rId14"/>
    <p:sldId id="401" r:id="rId15"/>
    <p:sldId id="369" r:id="rId16"/>
    <p:sldId id="388" r:id="rId17"/>
    <p:sldId id="40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58592-A82D-476E-8783-18AB677BB51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10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Summary of previous Lecture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Assumptions of CLRM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Standard Error or precision of estimates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 variance 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Topics For Today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686800" cy="4983163"/>
          </a:xfrm>
        </p:spPr>
        <p:txBody>
          <a:bodyPr/>
          <a:lstStyle/>
          <a:p>
            <a:pPr>
              <a:lnSpc>
                <a:spcPct val="200000"/>
              </a:lnSpc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Gauss-Markov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Theorem 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Coefficient of determination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Monte Carlo Experiment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405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274638"/>
            <a:ext cx="90678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Properties of OLS- Gauss Markov Theorem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90600"/>
                <a:ext cx="9067800" cy="579120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200" b="1" dirty="0" smtClean="0">
                    <a:latin typeface="Arial" pitchFamily="34" charset="0"/>
                    <a:cs typeface="Arial" pitchFamily="34" charset="0"/>
                  </a:rPr>
                  <a:t>Gauss–Markov Theorem: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Given </a:t>
                </a:r>
                <a:r>
                  <a:rPr lang="en-US" sz="220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200" smtClean="0">
                    <a:latin typeface="Arial" pitchFamily="34" charset="0"/>
                    <a:cs typeface="Arial" pitchFamily="34" charset="0"/>
                  </a:rPr>
                  <a:t>assumptions of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CLRM the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least-squares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estimators are </a:t>
                </a:r>
                <a:r>
                  <a:rPr lang="en-US" sz="2200" b="1" dirty="0">
                    <a:latin typeface="Arial" pitchFamily="34" charset="0"/>
                    <a:cs typeface="Arial" pitchFamily="34" charset="0"/>
                  </a:rPr>
                  <a:t>BLUE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We need to Know the </a:t>
                </a:r>
                <a:r>
                  <a:rPr lang="en-US" sz="2200" b="1" dirty="0" smtClean="0">
                    <a:latin typeface="Arial" pitchFamily="34" charset="0"/>
                    <a:cs typeface="Arial" pitchFamily="34" charset="0"/>
                  </a:rPr>
                  <a:t>BLUE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 property of the estimate.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An estimator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said to be BLUE if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the following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holds:</a:t>
                </a:r>
                <a:endParaRPr lang="en-US" sz="22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200" b="1" dirty="0">
                    <a:latin typeface="Arial" pitchFamily="34" charset="0"/>
                    <a:cs typeface="Arial" pitchFamily="34" charset="0"/>
                  </a:rPr>
                  <a:t>1.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It is </a:t>
                </a:r>
                <a:r>
                  <a:rPr lang="en-US" sz="2200" b="1" dirty="0">
                    <a:latin typeface="Arial" pitchFamily="34" charset="0"/>
                    <a:cs typeface="Arial" pitchFamily="34" charset="0"/>
                  </a:rPr>
                  <a:t>linear,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that is, a linear function of a random variable, such as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the dependent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variable </a:t>
                </a:r>
                <a:r>
                  <a:rPr lang="en-US" sz="2200" i="1" dirty="0">
                    <a:latin typeface="Arial" pitchFamily="34" charset="0"/>
                    <a:cs typeface="Arial" pitchFamily="34" charset="0"/>
                  </a:rPr>
                  <a:t>Y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in the regression model.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200" b="1" dirty="0">
                    <a:latin typeface="Arial" pitchFamily="34" charset="0"/>
                    <a:cs typeface="Arial" pitchFamily="34" charset="0"/>
                  </a:rPr>
                  <a:t>2.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It is </a:t>
                </a:r>
                <a:r>
                  <a:rPr lang="en-US" sz="2200" b="1" dirty="0">
                    <a:latin typeface="Arial" pitchFamily="34" charset="0"/>
                    <a:cs typeface="Arial" pitchFamily="34" charset="0"/>
                  </a:rPr>
                  <a:t>unbiased,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that is, its average or expected value, </a:t>
                </a:r>
                <a:r>
                  <a:rPr lang="en-US" sz="2200" i="1" dirty="0" smtClean="0">
                    <a:latin typeface="Arial" pitchFamily="34" charset="0"/>
                    <a:cs typeface="Arial" pitchFamily="34" charset="0"/>
                  </a:rPr>
                  <a:t>E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2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2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e>
                      <m:sub>
                        <m:r>
                          <a:rPr lang="en-US" sz="22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),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is equal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to the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true value,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l-GR" sz="2200" i="1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l-GR" sz="2200" i="1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200" b="1" dirty="0">
                    <a:latin typeface="Arial" pitchFamily="34" charset="0"/>
                    <a:cs typeface="Arial" pitchFamily="34" charset="0"/>
                  </a:rPr>
                  <a:t>3.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It has minimum variance in the class of all such linear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unbiased estimators;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n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unbiased estimator </a:t>
                </a:r>
                <a:r>
                  <a:rPr lang="en-US" sz="2200" u="sng" dirty="0">
                    <a:latin typeface="Arial" pitchFamily="34" charset="0"/>
                    <a:cs typeface="Arial" pitchFamily="34" charset="0"/>
                  </a:rPr>
                  <a:t>with the least variance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 is known as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an </a:t>
                </a:r>
                <a:r>
                  <a:rPr lang="en-US" sz="2200" b="1" dirty="0" smtClean="0">
                    <a:latin typeface="Arial" pitchFamily="34" charset="0"/>
                    <a:cs typeface="Arial" pitchFamily="34" charset="0"/>
                  </a:rPr>
                  <a:t>efficient </a:t>
                </a:r>
                <a:r>
                  <a:rPr lang="en-US" sz="2200" b="1" dirty="0">
                    <a:latin typeface="Arial" pitchFamily="34" charset="0"/>
                    <a:cs typeface="Arial" pitchFamily="34" charset="0"/>
                  </a:rPr>
                  <a:t>estimator.</a:t>
                </a:r>
                <a:endParaRPr lang="en-US" sz="2200" dirty="0">
                  <a:latin typeface="Arial" pitchFamily="34" charset="0"/>
                  <a:cs typeface="Arial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90600"/>
                <a:ext cx="9067800" cy="5791200"/>
              </a:xfrm>
              <a:blipFill rotWithShape="1">
                <a:blip r:embed="rId3" cstate="print"/>
                <a:stretch>
                  <a:fillRect l="-672" r="-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2468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043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4572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Graphical representation of G-M Theorem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838200"/>
                <a:ext cx="8991600" cy="60198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Assume that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1- The distribution of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in repeated sample is symmetrical. </a:t>
                </a:r>
                <a:endParaRPr lang="en-US" sz="2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2- Also assume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is unbiased. Its expected value is equal to the true parameter.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Take another parameter that is counterpart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  </m:t>
                        </m:r>
                      </m:e>
                    </m:acc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ea typeface="Cambria Math"/>
                    <a:cs typeface="Arial" pitchFamily="34" charset="0"/>
                  </a:rPr>
                  <a:t>say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000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ea typeface="Cambria Math"/>
                    <a:cs typeface="Arial" pitchFamily="34" charset="0"/>
                  </a:rPr>
                  <a:t>, estimated from other than OLS method. 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ea typeface="Cambria Math"/>
                    <a:cs typeface="Arial" pitchFamily="34" charset="0"/>
                  </a:rPr>
                  <a:t>Assume </a:t>
                </a:r>
                <a:r>
                  <a:rPr lang="en-US" sz="2000" dirty="0">
                    <a:solidFill>
                      <a:prstClr val="black"/>
                    </a:solidFill>
                    <a:latin typeface="Arial" pitchFamily="34" charset="0"/>
                    <a:ea typeface="Cambria Math"/>
                    <a:cs typeface="Arial" pitchFamily="34" charset="0"/>
                  </a:rPr>
                  <a:t>that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ea typeface="Cambria Math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ea typeface="Cambria Math"/>
                    <a:cs typeface="Arial" pitchFamily="34" charset="0"/>
                  </a:rPr>
                  <a:t> </a:t>
                </a:r>
                <a:r>
                  <a:rPr lang="en-US" sz="2000" dirty="0">
                    <a:solidFill>
                      <a:prstClr val="black"/>
                    </a:solidFill>
                    <a:latin typeface="Arial" pitchFamily="34" charset="0"/>
                    <a:ea typeface="Cambria Math"/>
                    <a:cs typeface="Arial" pitchFamily="34" charset="0"/>
                  </a:rPr>
                  <a:t>is unbiased. Its expected value is equal to the true parameter</a:t>
                </a: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ea typeface="Cambria Math"/>
                    <a:cs typeface="Arial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solidFill>
                      <a:prstClr val="black"/>
                    </a:solidFill>
                    <a:latin typeface="Arial" pitchFamily="34" charset="0"/>
                    <a:ea typeface="Cambria Math"/>
                    <a:cs typeface="Arial" pitchFamily="34" charset="0"/>
                  </a:rPr>
                  <a:t>And b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oth parameter are linear.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Which estimator would you choose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?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endParaRPr lang="en-US" sz="2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8200"/>
                <a:ext cx="8991600" cy="6019800"/>
              </a:xfrm>
              <a:blipFill rotWithShape="1">
                <a:blip r:embed="rId3" cstate="print"/>
                <a:stretch>
                  <a:fillRect l="-6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3998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Graphical representation of G-M Theorem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685800"/>
                <a:ext cx="8915400" cy="5440363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sz="2200" dirty="0" smtClean="0">
                    <a:solidFill>
                      <a:prstClr val="black"/>
                    </a:solidFill>
                  </a:rPr>
                  <a:t>The </a:t>
                </a:r>
                <a:r>
                  <a:rPr lang="en-US" sz="2200" dirty="0">
                    <a:solidFill>
                      <a:prstClr val="black"/>
                    </a:solidFill>
                  </a:rPr>
                  <a:t>distribution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22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200" dirty="0">
                    <a:solidFill>
                      <a:prstClr val="black"/>
                    </a:solidFill>
                  </a:rPr>
                  <a:t>is </a:t>
                </a:r>
                <a:r>
                  <a:rPr lang="en-US" sz="2200" dirty="0" smtClean="0">
                    <a:solidFill>
                      <a:prstClr val="black"/>
                    </a:solidFill>
                  </a:rPr>
                  <a:t>more widespread </a:t>
                </a:r>
                <a:r>
                  <a:rPr lang="en-US" sz="2200" dirty="0">
                    <a:solidFill>
                      <a:prstClr val="black"/>
                    </a:solidFill>
                  </a:rPr>
                  <a:t>around the mean value than the distribution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sz="2200" dirty="0">
                    <a:solidFill>
                      <a:prstClr val="black"/>
                    </a:solidFill>
                  </a:rPr>
                  <a:t> </a:t>
                </a:r>
                <a:r>
                  <a:rPr lang="en-US" sz="2200" dirty="0" smtClean="0">
                    <a:solidFill>
                      <a:prstClr val="black"/>
                    </a:solidFill>
                  </a:rPr>
                  <a:t>.</a:t>
                </a:r>
                <a:endParaRPr lang="en-US" sz="2200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r>
                  <a:rPr lang="en-US" sz="2200" dirty="0">
                    <a:solidFill>
                      <a:prstClr val="black"/>
                    </a:solidFill>
                  </a:rPr>
                  <a:t>In other words, the variance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sz="22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200" dirty="0">
                    <a:solidFill>
                      <a:prstClr val="black"/>
                    </a:solidFill>
                  </a:rPr>
                  <a:t>is larger than the variance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sz="2200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0" lvl="0" indent="0">
                  <a:buNone/>
                </a:pPr>
                <a:r>
                  <a:rPr lang="en-US" sz="2200" dirty="0">
                    <a:solidFill>
                      <a:prstClr val="black"/>
                    </a:solidFill>
                  </a:rPr>
                  <a:t>One would choose the estimator with the smaller variance because it is more likely to be close to β2.</a:t>
                </a:r>
              </a:p>
              <a:p>
                <a:pPr marL="0" lvl="0" indent="0">
                  <a:buNone/>
                </a:pPr>
                <a:r>
                  <a:rPr lang="en-US" sz="2200" dirty="0">
                    <a:solidFill>
                      <a:prstClr val="black"/>
                    </a:solidFill>
                  </a:rPr>
                  <a:t>In short, one would choose the </a:t>
                </a:r>
                <a:r>
                  <a:rPr lang="en-US" sz="2200" b="1" dirty="0">
                    <a:solidFill>
                      <a:prstClr val="black"/>
                    </a:solidFill>
                  </a:rPr>
                  <a:t>BLUE</a:t>
                </a:r>
                <a:r>
                  <a:rPr lang="en-US" sz="2200" dirty="0">
                    <a:solidFill>
                      <a:prstClr val="black"/>
                    </a:solidFill>
                  </a:rPr>
                  <a:t> estimator.</a:t>
                </a:r>
              </a:p>
              <a:p>
                <a:pPr lvl="0"/>
                <a:r>
                  <a:rPr lang="en-US" sz="2200" dirty="0">
                    <a:solidFill>
                      <a:srgbClr val="FF0000"/>
                    </a:solidFill>
                  </a:rPr>
                  <a:t>Theorem is remarkable as it makes no assumption about error term.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685800"/>
                <a:ext cx="8915400" cy="5440363"/>
              </a:xfrm>
              <a:blipFill rotWithShape="1">
                <a:blip r:embed="rId3" cstate="print"/>
                <a:stretch>
                  <a:fillRect l="-889" t="-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0" y="3676650"/>
            <a:ext cx="41910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4686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938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52400" y="0"/>
                <a:ext cx="8763000" cy="685800"/>
              </a:xfrm>
            </p:spPr>
            <p:txBody>
              <a:bodyPr>
                <a:noAutofit/>
              </a:bodyPr>
              <a:lstStyle/>
              <a:p>
                <a:r>
                  <a:rPr lang="en-US" sz="2800" b="1" dirty="0" smtClean="0">
                    <a:latin typeface="Arial" pitchFamily="34" charset="0"/>
                    <a:cs typeface="Arial" pitchFamily="34" charset="0"/>
                  </a:rPr>
                  <a:t>The coefficient of determination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 smtClean="0">
                    <a:latin typeface="Arial" pitchFamily="34" charset="0"/>
                    <a:cs typeface="Arial" pitchFamily="34" charset="0"/>
                  </a:rPr>
                  <a:t>- a measurement of goodness of fit.</a:t>
                </a:r>
                <a:endParaRPr lang="en-US" sz="28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0"/>
                <a:ext cx="8763000" cy="685800"/>
              </a:xfrm>
              <a:blipFill rotWithShape="1">
                <a:blip r:embed="rId3" cstate="print"/>
                <a:stretch>
                  <a:fillRect t="-27434" b="-43363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838200"/>
                <a:ext cx="8991600" cy="60198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 are interested in finding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how “well” the sample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egression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line fits the data. </a:t>
                </a: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If all the points are on the line it is perfect fit but it is impossible. 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Generally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, there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will be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some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positive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/>
                          </a:rPr>
                          <m:t>𝑈𝑖</m:t>
                        </m:r>
                      </m:e>
                    </m:acc>
                  </m:oMath>
                </a14:m>
                <a:r>
                  <a:rPr lang="en-US" sz="2000" i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and some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negative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/>
                          </a:rPr>
                          <m:t>𝑈𝑖</m:t>
                        </m:r>
                      </m:e>
                    </m:acc>
                  </m:oMath>
                </a14:m>
                <a:r>
                  <a:rPr lang="en-US" sz="2000" i="1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coefficient of </a:t>
                </a:r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determination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en-US" sz="20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(two-variable case) or </a:t>
                </a:r>
                <a:r>
                  <a:rPr lang="en-US" sz="2000" i="1" dirty="0">
                    <a:latin typeface="Arial" pitchFamily="34" charset="0"/>
                    <a:cs typeface="Arial" pitchFamily="34" charset="0"/>
                  </a:rPr>
                  <a:t>R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2 (multiple regression) is a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summary measure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that tells how well the sample regression line fits the data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 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en-US" sz="20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is simply a numerical measure of this overlap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838200"/>
                <a:ext cx="8991600" cy="6019800"/>
              </a:xfrm>
              <a:blipFill rotWithShape="1">
                <a:blip r:embed="rId4" cstate="print"/>
                <a:stretch>
                  <a:fillRect l="-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4059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28600" y="274638"/>
                <a:ext cx="8458200" cy="71596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 </a:t>
                </a:r>
                <a:r>
                  <a:rPr lang="en-US" sz="3100" b="1" dirty="0">
                    <a:latin typeface="Arial" pitchFamily="34" charset="0"/>
                    <a:cs typeface="Arial" pitchFamily="34" charset="0"/>
                  </a:rPr>
                  <a:t>Vann Diagram or Ballantine </a:t>
                </a:r>
                <a:r>
                  <a:rPr lang="en-US" sz="3100" b="1" dirty="0" smtClean="0">
                    <a:latin typeface="Arial" pitchFamily="34" charset="0"/>
                    <a:cs typeface="Arial" pitchFamily="34" charset="0"/>
                  </a:rPr>
                  <a:t>view showing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100" b="1" i="1"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en-US" sz="31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1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sz="31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28600" y="274638"/>
                <a:ext cx="8458200" cy="715962"/>
              </a:xfrm>
              <a:blipFill rotWithShape="1">
                <a:blip r:embed="rId3" cstate="print"/>
                <a:stretch>
                  <a:fillRect b="-14407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059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245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Various Sums of Squares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59436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Total sum of squares or TSS=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is combination of explained sum of squares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ESS (              ) and Residual sum of Square RSS (         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Thus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TSS=ESS+RSS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The quantity just obtained is </a:t>
            </a:r>
            <a:r>
              <a:rPr lang="en-US" sz="2400" dirty="0" smtClean="0">
                <a:solidFill>
                  <a:srgbClr val="FF0000"/>
                </a:solidFill>
              </a:rPr>
              <a:t>called coefficient of determination </a:t>
            </a:r>
            <a:r>
              <a:rPr lang="en-US" sz="2400" dirty="0" smtClean="0"/>
              <a:t>or measure of goodness of fit. It has two properties</a:t>
            </a:r>
          </a:p>
          <a:p>
            <a:pPr marL="0" indent="0">
              <a:buNone/>
            </a:pPr>
            <a:r>
              <a:rPr lang="en-US" sz="2400" dirty="0" smtClean="0"/>
              <a:t>1- It is a non negative quantity </a:t>
            </a:r>
          </a:p>
          <a:p>
            <a:pPr marL="0" indent="0">
              <a:buNone/>
            </a:pPr>
            <a:r>
              <a:rPr lang="en-US" sz="2400" dirty="0" smtClean="0"/>
              <a:t>2- It ranges between 0 and 1.</a:t>
            </a: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085850"/>
            <a:ext cx="100965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95550"/>
            <a:ext cx="10668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43175"/>
            <a:ext cx="466725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8513" y="3419475"/>
            <a:ext cx="24669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5423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Diagram showing TSS, ESS, RSS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8686800" cy="4983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484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56356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 smtClean="0"/>
                  <a:t>Other formulas to estimate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563562"/>
              </a:xfrm>
              <a:blipFill rotWithShape="1">
                <a:blip r:embed="rId3" cstate="print"/>
                <a:stretch>
                  <a:fillRect t="-30108" b="-59140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593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8088" y="2124075"/>
            <a:ext cx="164782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48025"/>
            <a:ext cx="251460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7963"/>
            <a:ext cx="2133600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8729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838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How to find that OLS are unbiased- Monte Carlo Experiment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915400" cy="57912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In practice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how does one know that the BLUE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property holds.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Monte Carlo experiments provides the answer.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Consider the following two variable PRF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A Monte Carlo experiment proceeds as follow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Suppose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true values of the parameters are as follows: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β1 = 60 and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β2 = 0.75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2.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We choose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sample size, say n = 25.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3.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We 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ﬁx the values of X for each observation. In all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we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will have 25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X values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4. Suppose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we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go to a random number table, choose 25 values, and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call them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Ui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1725" y="2286000"/>
            <a:ext cx="181927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8664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678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467600" cy="457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Monte Carlo Experiment…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685800"/>
                <a:ext cx="9067800" cy="60960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5. Since we know β1, B2, Xi, and </a:t>
                </a:r>
                <a:r>
                  <a:rPr lang="en-US" sz="2000" dirty="0" err="1">
                    <a:latin typeface="Arial" pitchFamily="34" charset="0"/>
                    <a:cs typeface="Arial" pitchFamily="34" charset="0"/>
                  </a:rPr>
                  <a:t>Ui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We find the 25 Yi values by using the above equation.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6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. Now using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25 Yi values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thus generated,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regress these on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25 X values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chosen in step 3,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obtaining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/>
                                <a:cs typeface="Arial" pitchFamily="34" charset="0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  <a:cs typeface="Arial" pitchFamily="34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  <a:cs typeface="Arial" pitchFamily="34" charset="0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, the least- squares estimators.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7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. Suppose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repeat this experiment 99 times, each time using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same β1, β2 and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X values. Of course, the </a:t>
                </a:r>
                <a:r>
                  <a:rPr lang="en-US" sz="2000" dirty="0" err="1" smtClean="0">
                    <a:latin typeface="Arial" pitchFamily="34" charset="0"/>
                    <a:cs typeface="Arial" pitchFamily="34" charset="0"/>
                  </a:rPr>
                  <a:t>Ui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values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will vary from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experiment to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experiment. Therefore, in all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have 100 experiments, thus generating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100 values each of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β1 and β2.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685800"/>
                <a:ext cx="9067800" cy="6096000"/>
              </a:xfrm>
              <a:blipFill rotWithShape="1">
                <a:blip r:embed="rId3" cstate="print"/>
                <a:stretch>
                  <a:fillRect l="-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7408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Monte-Carlo Experiment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143000"/>
                <a:ext cx="9067800" cy="4983163"/>
              </a:xfrm>
            </p:spPr>
            <p:txBody>
              <a:bodyPr/>
              <a:lstStyle/>
              <a:p>
                <a:pPr marL="0" indent="0">
                  <a:lnSpc>
                    <a:spcPct val="2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8. We take the averages of these 100 estimates and call them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000" i="1" smtClean="0">
                                    <a:latin typeface="Cambria Math"/>
                                    <a:cs typeface="Arial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0" i="1" smtClean="0">
                                    <a:latin typeface="Cambria Math"/>
                                    <a:cs typeface="Arial" pitchFamily="34" charset="0"/>
                                  </a:rPr>
                                  <m:t>𝐵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i="1">
                                <a:latin typeface="Cambria Math"/>
                                <a:cs typeface="Arial" pitchFamily="34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̂"/>
                                <m:ctrlPr>
                                  <a:rPr lang="en-US" sz="2000" i="1">
                                    <a:latin typeface="Cambria Math"/>
                                    <a:cs typeface="Arial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/>
                                    <a:cs typeface="Arial" pitchFamily="34" charset="0"/>
                                  </a:rPr>
                                  <m:t>𝐵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US" sz="20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2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9. If these average values are about the same as the true values of β1 and β2 assumed in step 1, this Monte Carlo experiment “establishes” that the least-squares estimators are indeed unbiased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143000"/>
                <a:ext cx="9067800" cy="4983163"/>
              </a:xfrm>
              <a:blipFill rotWithShape="1">
                <a:blip r:embed="rId3" cstate="print"/>
                <a:stretch>
                  <a:fillRect l="-7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8733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Summary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15400" cy="5211763"/>
          </a:xfrm>
        </p:spPr>
        <p:txBody>
          <a:bodyPr/>
          <a:lstStyle/>
          <a:p>
            <a:pPr lvl="0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Gauss-Markov Theorem </a:t>
            </a:r>
          </a:p>
          <a:p>
            <a:pPr lvl="0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Coefficient of determination </a:t>
            </a:r>
          </a:p>
          <a:p>
            <a:pPr lvl="0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Monte Carlo Experiment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054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4942</TotalTime>
  <Words>251</Words>
  <Application>Microsoft Office PowerPoint</Application>
  <PresentationFormat>On-screen Show (4:3)</PresentationFormat>
  <Paragraphs>50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Lecture 10</vt:lpstr>
      <vt:lpstr>Topics For Today </vt:lpstr>
      <vt:lpstr>Properties of OLS- Gauss Markov Theorem</vt:lpstr>
      <vt:lpstr>Slide 4</vt:lpstr>
      <vt:lpstr>Graphical representation of G-M Theorem</vt:lpstr>
      <vt:lpstr>Graphical representation of G-M Theorem …</vt:lpstr>
      <vt:lpstr>Slide 7</vt:lpstr>
      <vt:lpstr> </vt:lpstr>
      <vt:lpstr> </vt:lpstr>
      <vt:lpstr>Various Sums of Squares </vt:lpstr>
      <vt:lpstr>Diagram showing TSS, ESS, RSS</vt:lpstr>
      <vt:lpstr> </vt:lpstr>
      <vt:lpstr>How to find that OLS are unbiased- Monte Carlo Experiment </vt:lpstr>
      <vt:lpstr>Slide 14</vt:lpstr>
      <vt:lpstr>Monte Carlo Experiment…</vt:lpstr>
      <vt:lpstr>Monte-Carlo Experiment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994</cp:revision>
  <dcterms:created xsi:type="dcterms:W3CDTF">2006-08-16T00:00:00Z</dcterms:created>
  <dcterms:modified xsi:type="dcterms:W3CDTF">2013-03-12T06:53:36Z</dcterms:modified>
</cp:coreProperties>
</file>