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98" r:id="rId2"/>
    <p:sldId id="297" r:id="rId3"/>
    <p:sldId id="292" r:id="rId4"/>
    <p:sldId id="264" r:id="rId5"/>
    <p:sldId id="263" r:id="rId6"/>
    <p:sldId id="265" r:id="rId7"/>
    <p:sldId id="266" r:id="rId8"/>
    <p:sldId id="269" r:id="rId9"/>
    <p:sldId id="272" r:id="rId10"/>
    <p:sldId id="273" r:id="rId11"/>
    <p:sldId id="274" r:id="rId12"/>
    <p:sldId id="285" r:id="rId13"/>
    <p:sldId id="275" r:id="rId14"/>
    <p:sldId id="276" r:id="rId15"/>
    <p:sldId id="277" r:id="rId16"/>
    <p:sldId id="278" r:id="rId17"/>
    <p:sldId id="280" r:id="rId18"/>
    <p:sldId id="283" r:id="rId19"/>
    <p:sldId id="284" r:id="rId20"/>
    <p:sldId id="286" r:id="rId21"/>
    <p:sldId id="287" r:id="rId22"/>
    <p:sldId id="289" r:id="rId23"/>
    <p:sldId id="295" r:id="rId24"/>
    <p:sldId id="29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26" autoAdjust="0"/>
    <p:restoredTop sz="86387" autoAdjust="0"/>
  </p:normalViewPr>
  <p:slideViewPr>
    <p:cSldViewPr>
      <p:cViewPr>
        <p:scale>
          <a:sx n="40" d="100"/>
          <a:sy n="40" d="100"/>
        </p:scale>
        <p:origin x="-1411" y="-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INSTRUCTOR INTRODUCTIOON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DR. MUHAMMAD IFTIKHAR UL HUSNAIN</a:t>
            </a:r>
          </a:p>
          <a:p>
            <a:r>
              <a:rPr lang="en-US" dirty="0" smtClean="0"/>
              <a:t>ASSISTANT PROFESOR ,DEPARTMENT  OF MANAGEMENT SCIENCES COMSATS, ISLAMABAD SINCE 2012</a:t>
            </a:r>
          </a:p>
          <a:p>
            <a:r>
              <a:rPr lang="en-US" dirty="0" smtClean="0"/>
              <a:t>LECTURER IN ECONOMICS PUNJAB HIGHER EDUCATION DEPARTMENT</a:t>
            </a:r>
          </a:p>
          <a:p>
            <a:r>
              <a:rPr lang="en-US" dirty="0" smtClean="0"/>
              <a:t>AREAS OF INTERST</a:t>
            </a:r>
          </a:p>
          <a:p>
            <a:r>
              <a:rPr lang="en-US" dirty="0" smtClean="0"/>
              <a:t>MICRO ECONOMICS</a:t>
            </a:r>
          </a:p>
          <a:p>
            <a:r>
              <a:rPr lang="en-US" dirty="0" smtClean="0"/>
              <a:t>MACRO ECONOMICS</a:t>
            </a:r>
          </a:p>
          <a:p>
            <a:r>
              <a:rPr lang="en-US" dirty="0" smtClean="0"/>
              <a:t>MATHEMATICAL ECONOMICS</a:t>
            </a:r>
          </a:p>
          <a:p>
            <a:r>
              <a:rPr lang="en-US" dirty="0" smtClean="0"/>
              <a:t>STATISTICS</a:t>
            </a:r>
          </a:p>
          <a:p>
            <a:r>
              <a:rPr lang="en-US" dirty="0" smtClean="0"/>
              <a:t>PUBLIC FINANCE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3100" b="1" dirty="0">
                <a:latin typeface="Arial" pitchFamily="34" charset="0"/>
                <a:cs typeface="Arial" pitchFamily="34" charset="0"/>
              </a:rPr>
              <a:t>Course: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MGT 605   Quantitative Techniques</a:t>
            </a:r>
            <a:br>
              <a:rPr lang="en-US" sz="2800" b="1" dirty="0">
                <a:latin typeface="Arial" pitchFamily="34" charset="0"/>
                <a:cs typeface="Arial" pitchFamily="34" charset="0"/>
              </a:rPr>
            </a:b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839200" cy="5287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Instructor: Dr. Muhammad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Iftikhar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ul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Husnain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Course overview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Definition  of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Quantitative Techniques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Nature and Scope of Quantitative Techniques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Data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Sampling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Simple regression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Multiple regression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Multicollinearity 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Auto correlation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400" dirty="0" err="1" smtClean="0">
                <a:latin typeface="Arial" pitchFamily="34" charset="0"/>
                <a:cs typeface="Arial" pitchFamily="34" charset="0"/>
              </a:rPr>
              <a:t>Hetrosekasdicity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Dummy variables. 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Logit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model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Probit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model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Panel data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198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Course Overview 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Books</a:t>
            </a:r>
            <a:endParaRPr lang="en-US" dirty="0"/>
          </a:p>
          <a:p>
            <a:r>
              <a:rPr lang="en-US" dirty="0" smtClean="0"/>
              <a:t>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Quantitative Methods for Business by Anderson Sweeny and Williams 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800" dirty="0">
                <a:latin typeface="Arial" pitchFamily="34" charset="0"/>
                <a:cs typeface="Arial" pitchFamily="34" charset="0"/>
              </a:rPr>
              <a:t>Quantitative analysis for management by Render, Stair,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Hanna</a:t>
            </a:r>
          </a:p>
          <a:p>
            <a:pPr marL="0" indent="0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Johnston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, J. and J.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DiNardo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n.d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). Econometric Methods (4th Eds.) The McGraw Hill Companies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Maddala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, G. S. (1992). Introduction to Econometrics, (2nd Edition), Macmillan Publishing Company, New York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J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. Wooldridge,  Introductory Econometrics,  4th Edition,  South Western College Press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5030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Introduction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067800" cy="5867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Back Ground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Quantitative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tools have been used for thousands of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years </a:t>
            </a:r>
            <a:r>
              <a:rPr lang="en-US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(Taylor and Frederick)</a:t>
            </a:r>
            <a:endParaRPr lang="en-US" sz="1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Quantitative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analysis can be applied to a wide variety of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problems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acrossdescipline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It’s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not enough to just know the mathematics of a technique</a:t>
            </a:r>
          </a:p>
          <a:p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One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must understand the specific applicability of the technique, its limitations, and its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assumptions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Definition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1800" b="1" dirty="0">
                <a:latin typeface="Arial" pitchFamily="34" charset="0"/>
                <a:cs typeface="Arial" pitchFamily="34" charset="0"/>
              </a:rPr>
              <a:t>Quantitative Technique: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Any procedure, formulae, instrument, model that helps in analyzing any hypothesis, theory, statement is called quantitative techniques. </a:t>
            </a:r>
          </a:p>
          <a:p>
            <a:r>
              <a:rPr lang="en-US" sz="1800" dirty="0">
                <a:latin typeface="Arial" pitchFamily="34" charset="0"/>
                <a:cs typeface="Arial" pitchFamily="34" charset="0"/>
              </a:rPr>
              <a:t>In Quantitative analysis, we may be interested in predicting Y with X, or with the casual effect of X on Y.</a:t>
            </a:r>
          </a:p>
          <a:p>
            <a:r>
              <a:rPr lang="en-US" sz="1800" b="1" dirty="0">
                <a:latin typeface="Arial" pitchFamily="34" charset="0"/>
                <a:cs typeface="Arial" pitchFamily="34" charset="0"/>
              </a:rPr>
              <a:t>Quantitative analysis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is a scientific approach to decision making whereby raw data are processed and manipulated resulting in meaningful information.</a:t>
            </a:r>
          </a:p>
          <a:p>
            <a:r>
              <a:rPr lang="en-US" sz="1800" dirty="0">
                <a:latin typeface="Arial" pitchFamily="34" charset="0"/>
                <a:cs typeface="Arial" pitchFamily="34" charset="0"/>
              </a:rPr>
              <a:t>Raw data--application of QT----Meaningful information</a:t>
            </a:r>
          </a:p>
          <a:p>
            <a:endParaRPr lang="en-US" sz="18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7942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Qualitative versus quantitative analysis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7200" y="1143001"/>
            <a:ext cx="4040188" cy="457200"/>
          </a:xfrm>
        </p:spPr>
        <p:txBody>
          <a:bodyPr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Qualitative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429000" cy="395128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It gives a general and unspecified view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Focus on words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Subjective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Case studies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fewer respondents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No standardized data analysis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Explores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impact </a:t>
            </a:r>
            <a:r>
              <a:rPr lang="en-US" sz="18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(why)</a:t>
            </a:r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990601"/>
            <a:ext cx="4041775" cy="6096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Quantitative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38600" y="2174875"/>
            <a:ext cx="5029199" cy="395128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900" dirty="0">
                <a:latin typeface="Arial" pitchFamily="34" charset="0"/>
                <a:cs typeface="Arial" pitchFamily="34" charset="0"/>
              </a:rPr>
              <a:t>It gives clear, specific and numerical prediction of the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problem</a:t>
            </a:r>
            <a:endParaRPr lang="en-US" sz="21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900" dirty="0">
                <a:latin typeface="Arial" pitchFamily="34" charset="0"/>
                <a:cs typeface="Arial" pitchFamily="34" charset="0"/>
              </a:rPr>
              <a:t>Focus on number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900" dirty="0">
                <a:latin typeface="Arial" pitchFamily="34" charset="0"/>
                <a:cs typeface="Arial" pitchFamily="34" charset="0"/>
              </a:rPr>
              <a:t>Objective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900" dirty="0">
                <a:latin typeface="Arial" pitchFamily="34" charset="0"/>
                <a:cs typeface="Arial" pitchFamily="34" charset="0"/>
              </a:rPr>
              <a:t>Statistical Analysis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900" dirty="0">
                <a:latin typeface="Arial" pitchFamily="34" charset="0"/>
                <a:cs typeface="Arial" pitchFamily="34" charset="0"/>
              </a:rPr>
              <a:t>higher number of respondents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900" dirty="0">
                <a:latin typeface="Arial" pitchFamily="34" charset="0"/>
                <a:cs typeface="Arial" pitchFamily="34" charset="0"/>
              </a:rPr>
              <a:t>Standardized data  analysis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9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900" dirty="0">
                <a:latin typeface="Arial" pitchFamily="34" charset="0"/>
                <a:cs typeface="Arial" pitchFamily="34" charset="0"/>
              </a:rPr>
              <a:t>Suggests/quantify the </a:t>
            </a:r>
            <a:r>
              <a:rPr lang="en-US" sz="19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impact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59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Quantitative vs.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Qualitative factors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0" y="1842655"/>
            <a:ext cx="8991600" cy="4849091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Quantitative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factors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Might be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different investment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levels,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interest rates, inventory levels, demand, or labor cost</a:t>
            </a:r>
          </a:p>
          <a:p>
            <a:pPr marL="0" indent="0" algn="ctr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Qualitative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factors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such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as the weather, state and federal legislation, and technology breakthroughs should also be considered. Political instability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Information may be difficult to quantify but can affect the decision-making process </a:t>
            </a:r>
            <a:endParaRPr lang="en-US" sz="18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Why Study Quantitative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Techniques</a:t>
            </a:r>
          </a:p>
          <a:p>
            <a:pPr marL="0" indent="0" algn="ctr"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1900" dirty="0">
                <a:latin typeface="Arial" pitchFamily="34" charset="0"/>
                <a:cs typeface="Arial" pitchFamily="34" charset="0"/>
              </a:rPr>
              <a:t>In your everyday life, it will help you make sense of what to heed and what to ignore in </a:t>
            </a:r>
            <a:r>
              <a:rPr lang="en-US" sz="1900" dirty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statistical information provided in news reports, surveys, political campaigns, </a:t>
            </a:r>
            <a:r>
              <a:rPr lang="en-US" sz="1900" dirty="0" smtClean="0">
                <a:solidFill>
                  <a:schemeClr val="accent5"/>
                </a:solidFill>
                <a:latin typeface="Arial" pitchFamily="34" charset="0"/>
                <a:cs typeface="Arial" pitchFamily="34" charset="0"/>
              </a:rPr>
              <a:t>advertisements</a:t>
            </a:r>
            <a:endParaRPr lang="en-US" sz="1900" dirty="0">
              <a:solidFill>
                <a:schemeClr val="accent5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1900" dirty="0" smtClean="0">
                <a:latin typeface="Arial" pitchFamily="34" charset="0"/>
                <a:cs typeface="Arial" pitchFamily="34" charset="0"/>
              </a:rPr>
              <a:t>From 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house to stock market </a:t>
            </a:r>
          </a:p>
          <a:p>
            <a:pPr marL="0" indent="0">
              <a:buNone/>
            </a:pPr>
            <a:endParaRPr lang="en-US" sz="1800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buNone/>
            </a:pP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148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7921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Advantages of Quantitative Analysis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2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1-</a:t>
            </a:r>
            <a:r>
              <a:rPr lang="en-US" dirty="0" smtClean="0"/>
              <a:t>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It can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accurately represent reality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2- It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can help a decision maker formulate problems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3- It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can give us insight and information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4- It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can save time and money in decision making and problem solving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5- It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may be the only way to solve large or complex problems in a timely fashion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6- It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can be used to communicate problems and solutions to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others</a:t>
            </a:r>
          </a:p>
          <a:p>
            <a:pPr marL="0" indent="0">
              <a:lnSpc>
                <a:spcPct val="2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7- it can help in forecasting the future on the basis of available information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502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How the Quantitative Approach Works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6200" y="990600"/>
            <a:ext cx="9220200" cy="5867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It is a systematic process</a:t>
            </a:r>
            <a:r>
              <a:rPr lang="en-US" dirty="0" smtClean="0"/>
              <a:t> </a:t>
            </a:r>
          </a:p>
          <a:p>
            <a:pPr marL="0" indent="0" algn="ctr">
              <a:buNone/>
            </a:pPr>
            <a:r>
              <a:rPr lang="en-US" dirty="0" smtClean="0"/>
              <a:t>1-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Define the problem</a:t>
            </a:r>
            <a:r>
              <a:rPr lang="en-US" dirty="0" smtClean="0"/>
              <a:t>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It is a starting point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Develop a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clear and concise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statement.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Most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important and difficult step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selecting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the right problems is very important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Specific and measurable objectives may have to be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developed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the real world, quantitative analysis  models can be complex,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expensive and time consuming.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0428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latin typeface="Arial" pitchFamily="34" charset="0"/>
                <a:cs typeface="Arial" pitchFamily="34" charset="0"/>
              </a:rPr>
              <a:t>2- Developing a Mathematical Model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991600" cy="5638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What a Model is?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model is simply a set of mathematical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equations.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A model is a mathematical representation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of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a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theory/reality.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Single equation model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If a model has only one equation it is called a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single-equation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model.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Multiple-equation model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If it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has more than one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equation</a:t>
            </a:r>
            <a:endParaRPr lang="en-US" sz="1800" b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Models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generally contain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variables, and parameters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Parameters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are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unknown quantities but there value is fixed.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248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How to Develop a Quantitative Model….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2484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900" dirty="0">
                <a:latin typeface="Arial" pitchFamily="34" charset="0"/>
                <a:cs typeface="Arial" pitchFamily="34" charset="0"/>
              </a:rPr>
              <a:t>An important part of the quantitative analysis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approach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900" dirty="0" smtClean="0">
                <a:latin typeface="Arial" pitchFamily="34" charset="0"/>
                <a:cs typeface="Arial" pitchFamily="34" charset="0"/>
              </a:rPr>
              <a:t>Mathematical Models have two major types.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900" dirty="0" smtClean="0">
                <a:latin typeface="Arial" pitchFamily="34" charset="0"/>
                <a:cs typeface="Arial" pitchFamily="34" charset="0"/>
              </a:rPr>
              <a:t>Mathematical </a:t>
            </a:r>
            <a:r>
              <a:rPr lang="en-US" sz="1900" dirty="0">
                <a:latin typeface="Arial" pitchFamily="34" charset="0"/>
                <a:cs typeface="Arial" pitchFamily="34" charset="0"/>
              </a:rPr>
              <a:t>models that do not involve risk are called </a:t>
            </a:r>
            <a:r>
              <a:rPr lang="en-US" sz="19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deterministic </a:t>
            </a:r>
            <a:r>
              <a:rPr lang="en-US" sz="19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models.</a:t>
            </a:r>
            <a:endParaRPr lang="en-US" sz="19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900" dirty="0">
                <a:latin typeface="Arial" pitchFamily="34" charset="0"/>
                <a:cs typeface="Arial" pitchFamily="34" charset="0"/>
              </a:rPr>
              <a:t>We know all the values used in the model with complete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certainty.</a:t>
            </a:r>
            <a:endParaRPr lang="en-US" sz="19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900" dirty="0">
                <a:latin typeface="Arial" pitchFamily="34" charset="0"/>
                <a:cs typeface="Arial" pitchFamily="34" charset="0"/>
              </a:rPr>
              <a:t>Mathematical models that involve risk, chance, or uncertainty are called </a:t>
            </a:r>
            <a:r>
              <a:rPr lang="en-US" sz="19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probabilistic models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900" dirty="0">
                <a:latin typeface="Arial" pitchFamily="34" charset="0"/>
                <a:cs typeface="Arial" pitchFamily="34" charset="0"/>
              </a:rPr>
              <a:t>In this course our concern is with the probabilistic model.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9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Example: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 Demand function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900" dirty="0" smtClean="0">
                <a:latin typeface="Arial" pitchFamily="34" charset="0"/>
                <a:cs typeface="Arial" pitchFamily="34" charset="0"/>
              </a:rPr>
              <a:t>Profit function</a:t>
            </a:r>
          </a:p>
          <a:p>
            <a:pPr marL="0" indent="0">
              <a:lnSpc>
                <a:spcPct val="200000"/>
              </a:lnSpc>
              <a:buNone/>
            </a:pPr>
            <a:endParaRPr lang="en-US" sz="19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6294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15400" cy="563562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3- Speciﬁcation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of the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probabilistic/econometric Model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067800" cy="56388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Mathematical model assumes that there is an exact relationship between the variables.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However it is not of much interest in social sciences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But relationships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between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variables are generally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inexact in social sciences.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The introduction of error term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It captures the effect of unquantifiable forces. 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371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4- Significance of the stochastic term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Ui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763000" cy="5943600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Error term is proxy for all the omitted variables but collectively affect Y.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Why not introduce all the variable explicitly?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Unavailability of data</a:t>
            </a:r>
            <a:endParaRPr lang="en-US" sz="1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Core versus peripheral variables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joint effect of many variable is so small that for practical consideration and cost effectiveness it does not pay to introduce them explicitly in the model.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Randomness in Human Behavior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Poor Proxy Variable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Principle of parsimony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Wrong functional form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026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4- Acquiring data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991600" cy="58674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To estimate the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Statistical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model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given/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obtain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the numerical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values of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β1 and β2 ,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we need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data.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Data may come from a variety of sources such as company reports, company documents,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interviews.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The quality data is extremely important.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The reliability of results is directly proportional to quality of data.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Data collecting is an art.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Data is collected only on the required variables. 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501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en-US" sz="3100" b="1" dirty="0">
                <a:latin typeface="Arial" pitchFamily="34" charset="0"/>
                <a:cs typeface="Arial" pitchFamily="34" charset="0"/>
              </a:rPr>
              <a:t>. Estimation of the </a:t>
            </a:r>
            <a:r>
              <a:rPr lang="en-US" sz="3100" b="1" dirty="0" smtClean="0">
                <a:latin typeface="Arial" pitchFamily="34" charset="0"/>
                <a:cs typeface="Arial" pitchFamily="34" charset="0"/>
              </a:rPr>
              <a:t>Statistical Model</a:t>
            </a:r>
            <a:r>
              <a:rPr lang="en-US" sz="3100" b="1" dirty="0">
                <a:latin typeface="Arial" pitchFamily="34" charset="0"/>
                <a:cs typeface="Arial" pitchFamily="34" charset="0"/>
              </a:rPr>
              <a:t/>
            </a:r>
            <a:br>
              <a:rPr lang="en-US" sz="3100" b="1" dirty="0">
                <a:latin typeface="Arial" pitchFamily="34" charset="0"/>
                <a:cs typeface="Arial" pitchFamily="34" charset="0"/>
              </a:rPr>
            </a:br>
            <a:endParaRPr lang="en-US" sz="3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8610600" cy="483076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To estimate the values of the parameters we need some techniques.</a:t>
            </a:r>
          </a:p>
          <a:p>
            <a:pPr>
              <a:lnSpc>
                <a:spcPct val="200000"/>
              </a:lnSpc>
              <a:defRPr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Common techniques are</a:t>
            </a:r>
          </a:p>
          <a:p>
            <a:pPr lvl="1">
              <a:lnSpc>
                <a:spcPct val="200000"/>
              </a:lnSpc>
              <a:defRPr/>
            </a:pPr>
            <a:r>
              <a:rPr lang="en-US" sz="18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Solving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equations</a:t>
            </a:r>
          </a:p>
          <a:p>
            <a:pPr lvl="1">
              <a:lnSpc>
                <a:spcPct val="200000"/>
              </a:lnSpc>
              <a:defRPr/>
            </a:pPr>
            <a:r>
              <a:rPr lang="en-US" sz="18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Trial and error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– trying various approaches and picking the best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result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613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915400" cy="4111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6- Hypothesis Testing/testing the solution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15400" cy="5714999"/>
          </a:xfrm>
        </p:spPr>
        <p:txBody>
          <a:bodyPr/>
          <a:lstStyle/>
          <a:p>
            <a:pPr marL="0" indent="0">
              <a:lnSpc>
                <a:spcPct val="300000"/>
              </a:lnSpc>
              <a:buNone/>
            </a:pPr>
            <a:r>
              <a:rPr lang="en-US" dirty="0" smtClean="0"/>
              <a:t> 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Model should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be tested for accuracy before analysis and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implementation.</a:t>
            </a:r>
          </a:p>
          <a:p>
            <a:pPr>
              <a:lnSpc>
                <a:spcPct val="30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Whether the results are according to the theory .</a:t>
            </a:r>
          </a:p>
          <a:p>
            <a:pPr>
              <a:lnSpc>
                <a:spcPct val="300000"/>
              </a:lnSpc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Results should be logical, consistent, and represent the real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situation. </a:t>
            </a:r>
          </a:p>
          <a:p>
            <a:pPr>
              <a:lnSpc>
                <a:spcPct val="30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We use statistical inference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(hypothesis testing)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to know the significance of the parameter. 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945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7- Forecasting or Prediction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05936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If the chosen model does not refute the hypothesis or theory under consideration,</a:t>
            </a:r>
          </a:p>
          <a:p>
            <a:pPr>
              <a:lnSpc>
                <a:spcPct val="200000"/>
              </a:lnSpc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we may use it to predict the future value(s) of the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dependent variable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Y on the basis of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known variables.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b="1" dirty="0">
                <a:latin typeface="Arial" pitchFamily="34" charset="0"/>
                <a:ea typeface="+mj-ea"/>
                <a:cs typeface="Arial" pitchFamily="34" charset="0"/>
              </a:rPr>
              <a:t>8- implementing the results/ policy</a:t>
            </a:r>
          </a:p>
          <a:p>
            <a:pPr>
              <a:lnSpc>
                <a:spcPct val="200000"/>
              </a:lnSpc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Implementation can be very difficult</a:t>
            </a:r>
          </a:p>
          <a:p>
            <a:pPr>
              <a:lnSpc>
                <a:spcPct val="200000"/>
              </a:lnSpc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People can resist changes</a:t>
            </a:r>
          </a:p>
          <a:p>
            <a:pPr>
              <a:lnSpc>
                <a:spcPct val="200000"/>
              </a:lnSpc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Many quantitative analysis efforts have failed because a good, workable solution was not properly implemented</a:t>
            </a:r>
          </a:p>
          <a:p>
            <a:pPr>
              <a:lnSpc>
                <a:spcPct val="200000"/>
              </a:lnSpc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173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868362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Possible Problems in the Quantitative Analysis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6200" y="1143000"/>
            <a:ext cx="9220200" cy="57150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300" dirty="0"/>
              <a:t>Problems are not easily identified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300" dirty="0"/>
              <a:t>Conflicting </a:t>
            </a:r>
            <a:r>
              <a:rPr lang="en-US" sz="2300" dirty="0" smtClean="0"/>
              <a:t>viewpoints-linear or non linear relationship </a:t>
            </a:r>
            <a:endParaRPr lang="en-US" sz="2300" dirty="0"/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300" dirty="0" smtClean="0"/>
              <a:t>Beginning </a:t>
            </a:r>
            <a:r>
              <a:rPr lang="en-US" sz="2300" dirty="0"/>
              <a:t>assumptions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300" dirty="0"/>
              <a:t>Fitting the textbook models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300" dirty="0"/>
              <a:t>Understanding the model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300" dirty="0"/>
              <a:t>Validity of data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300" dirty="0"/>
              <a:t>Hard-to-understand </a:t>
            </a:r>
            <a:r>
              <a:rPr lang="en-US" sz="2300" dirty="0" smtClean="0"/>
              <a:t>mathematics and statistics</a:t>
            </a:r>
            <a:endParaRPr lang="en-US" sz="23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237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Variables and their Types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1722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Ratio scale</a:t>
            </a:r>
            <a:r>
              <a:rPr lang="en-US" dirty="0" smtClean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600" dirty="0" smtClean="0"/>
              <a:t>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wo values of a variable say X1 and X2,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(i)X1/X2 (ii)(X1-X2) (iii) X1≤ X2 and vice versa are meaningful quantities. Most economic variable are ratio scale.</a:t>
            </a:r>
            <a:r>
              <a:rPr lang="en-US" sz="2600" dirty="0" smtClean="0"/>
              <a:t> </a:t>
            </a:r>
            <a:endParaRPr lang="en-US" sz="2600" b="1" dirty="0" smtClean="0"/>
          </a:p>
          <a:p>
            <a:pPr marL="0" indent="0" algn="ctr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Interval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Scale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Satisfies last two properties. Distance b/w two time periods (2012-1990) is meaningful. But 1990/2012 is senseless.</a:t>
            </a:r>
          </a:p>
          <a:p>
            <a:pPr marL="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Ordinal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Scale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Only it satisfies the third property of ratio scale. Grades, A,B,C,D. Upper, Middle, Lower. Example: Indifference curve in Economics</a:t>
            </a:r>
          </a:p>
          <a:p>
            <a:pPr marL="0" indent="0" algn="ctr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Nominal Scale: 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None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of the feature of ratio scale. Gender, male, female, marital status, single, married, divorced, unmarried simply denote categories</a:t>
            </a:r>
          </a:p>
        </p:txBody>
      </p:sp>
    </p:spTree>
    <p:extLst>
      <p:ext uri="{BB962C8B-B14F-4D97-AF65-F5344CB8AC3E}">
        <p14:creationId xmlns:p14="http://schemas.microsoft.com/office/powerpoint/2010/main" xmlns="" val="297792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Probability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839200" cy="6019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probability is a numerical statement about the chance that an event will occur. 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Two basic rules regarding the probability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1- The probability, p, of any event is greater than or equal to 0 and less than or equal to 1.   0≤p≤1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A- 0 means that an event is never expected to occur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b- 1 means that an event is always to occur.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2- The sum of the simple probabilities for all possible outcomes of an activity must be equal to 1.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Examples: </a:t>
            </a:r>
          </a:p>
          <a:p>
            <a:pPr marL="0" indent="0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Quantity Demanded                          Number of days</a:t>
            </a:r>
          </a:p>
          <a:p>
            <a:pPr marL="0" indent="0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0                                                         40  p=40/200 (.20)</a:t>
            </a:r>
          </a:p>
          <a:p>
            <a:pPr marL="0" indent="0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1                                                         80  p=80/200 (.40)</a:t>
            </a:r>
          </a:p>
          <a:p>
            <a:pPr marL="0" indent="0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2                                                         50  p=(50/200) (.25)</a:t>
            </a:r>
          </a:p>
          <a:p>
            <a:pPr marL="0" indent="0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3                                                         20</a:t>
            </a:r>
          </a:p>
          <a:p>
            <a:pPr marL="0" indent="0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4                                                         10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957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latin typeface="Arial" pitchFamily="34" charset="0"/>
                <a:cs typeface="Arial" pitchFamily="34" charset="0"/>
              </a:rPr>
              <a:t>Types of probability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715000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       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Two different ways to determine the probability</a:t>
            </a:r>
          </a:p>
          <a:p>
            <a:pPr>
              <a:lnSpc>
                <a:spcPct val="200000"/>
              </a:lnSpc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Objective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p(event)= number of occurrence of the event /total number of events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Examples: tossing of a fair coin- it is based on the previous logic. </a:t>
            </a:r>
          </a:p>
          <a:p>
            <a:pPr>
              <a:lnSpc>
                <a:spcPct val="200000"/>
              </a:lnSpc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Subjective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: logic and history are not appropriate. So subjectivity arises.</a:t>
            </a:r>
            <a:endParaRPr lang="en-US" sz="18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Examples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what is the probability that floods will come?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What is the probability that depression will come in an economy?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For this opinion polls are conducted and then probabilities are found. </a:t>
            </a:r>
            <a:endParaRPr lang="en-US" sz="18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839200" cy="5334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Mutually exclusive and collectively exhaustive events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62000"/>
            <a:ext cx="9067800" cy="594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latin typeface="Arial" pitchFamily="34" charset="0"/>
                <a:cs typeface="Arial" pitchFamily="34" charset="0"/>
              </a:rPr>
              <a:t>Mutually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exclusive events :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If only one of the event can occur on any one trial.</a:t>
            </a:r>
          </a:p>
          <a:p>
            <a:pPr marL="0" indent="0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Collectively exhaustive events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: They are said to be mutually exhaustive if the list include all the possible outcomes i.e. A U B= S.</a:t>
            </a:r>
          </a:p>
          <a:p>
            <a:pPr marL="0" indent="0">
              <a:buNone/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Not mutually exclusive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The occurrence of one event does not restrict the occurrence of the other event.</a:t>
            </a:r>
          </a:p>
          <a:p>
            <a:pPr>
              <a:lnSpc>
                <a:spcPct val="170000"/>
              </a:lnSpc>
            </a:pPr>
            <a:r>
              <a:rPr lang="en-US" sz="1800" b="1" dirty="0">
                <a:latin typeface="Arial" pitchFamily="34" charset="0"/>
                <a:cs typeface="Arial" pitchFamily="34" charset="0"/>
              </a:rPr>
              <a:t>Examples: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Drawing a 5 and drawing a diamond from a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deck of cards- it can be both 5 and diamond</a:t>
            </a:r>
          </a:p>
          <a:p>
            <a:pPr marL="0" indent="0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885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Adding mutually exclusive events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9067800" cy="60960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We are interested in whether one event or second event will occur. 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When events are mutually exclusive the law of addition is simply as follows. 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P(event A or event B)= p(event A)+ p(event B)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Drawing spade or drawing a club out of a deck card are mutually exclusive. 13/52+13/52=1/2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Venn diagram</a:t>
            </a:r>
          </a:p>
          <a:p>
            <a:pPr>
              <a:lnSpc>
                <a:spcPct val="170000"/>
              </a:lnSpc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Addition of 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not mutually exclusive events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. 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P(A or B)= P(A)+P(B)-P(A and B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lnSpc>
                <a:spcPct val="17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Venn diagram </a:t>
            </a:r>
          </a:p>
          <a:p>
            <a:pPr>
              <a:lnSpc>
                <a:spcPct val="170000"/>
              </a:lnSpc>
            </a:pPr>
            <a:r>
              <a:rPr lang="en-US" sz="1800" b="1" dirty="0">
                <a:latin typeface="Arial" pitchFamily="34" charset="0"/>
                <a:cs typeface="Arial" pitchFamily="34" charset="0"/>
              </a:rPr>
              <a:t>Examples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170000"/>
              </a:lnSpc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In a math class of 30 students, 17 are boys and 13 are girls. On a unit test, 4 boys and 5 girls made an A grade. If a student is chosen at random from the class, what is the probability of choosing a girl or an A student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>
              <a:lnSpc>
                <a:spcPct val="17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P(girl or A)= P(girl)+ P(A)- P(girl and A</a:t>
            </a:r>
            <a:r>
              <a:rPr lang="en-US" sz="1800" smtClean="0">
                <a:latin typeface="Arial" pitchFamily="34" charset="0"/>
                <a:cs typeface="Arial" pitchFamily="34" charset="0"/>
              </a:rPr>
              <a:t>)= 13/30+9/30-5/30=17/30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2417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6868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Some Basic Concepts in Mathematics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867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Derivatives</a:t>
            </a:r>
            <a:r>
              <a:rPr lang="en-US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Definition 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Maxima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Minima 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Rules of Derivatives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1-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Constant function rule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2- Power function rule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3- Sum difference rule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4- Product rule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5- Quotient rule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6- Chain rule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7- Inverse function rule</a:t>
            </a:r>
          </a:p>
        </p:txBody>
      </p:sp>
    </p:spTree>
    <p:extLst>
      <p:ext uri="{BB962C8B-B14F-4D97-AF65-F5344CB8AC3E}">
        <p14:creationId xmlns:p14="http://schemas.microsoft.com/office/powerpoint/2010/main" xmlns="" val="14432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Notation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067800" cy="6019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Dependent variable              Independent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variable</a:t>
            </a:r>
            <a:endParaRPr lang="en-US" sz="2400" b="1" i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Explained variable                                                           Explanatory </a:t>
            </a:r>
            <a:r>
              <a:rPr lang="en-US" sz="1800" dirty="0"/>
              <a:t>variable</a:t>
            </a:r>
            <a:endParaRPr lang="en-US" sz="1800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err="1" smtClean="0"/>
              <a:t>Predictand</a:t>
            </a:r>
            <a:r>
              <a:rPr lang="en-US" sz="1800" dirty="0" smtClean="0"/>
              <a:t>                                                                                 Predictor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err="1" smtClean="0"/>
              <a:t>Regressand</a:t>
            </a:r>
            <a:r>
              <a:rPr lang="en-US" sz="1800" dirty="0" smtClean="0"/>
              <a:t>                                                                                 </a:t>
            </a:r>
            <a:r>
              <a:rPr lang="en-US" sz="1800" dirty="0" err="1" smtClean="0"/>
              <a:t>Regressor</a:t>
            </a:r>
            <a:endParaRPr lang="en-US" sz="1800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Response                                                                                      Stimulus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Endogenous                                                                               Exogenous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Outcome                                                                                     Covariate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Controlled variable                                                              Control variable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LHS                                                                               RHS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67152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3823</TotalTime>
  <Words>1798</Words>
  <Application>Microsoft Office PowerPoint</Application>
  <PresentationFormat>On-screen Show (4:3)</PresentationFormat>
  <Paragraphs>244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INSTRUCTOR INTRODUCTIOON</vt:lpstr>
      <vt:lpstr>Course: MGT 605   Quantitative Techniques </vt:lpstr>
      <vt:lpstr>Course Overview ….</vt:lpstr>
      <vt:lpstr>Introduction </vt:lpstr>
      <vt:lpstr>Qualitative versus quantitative analysis</vt:lpstr>
      <vt:lpstr>Quantitative vs. Qualitative factors</vt:lpstr>
      <vt:lpstr>Advantages of Quantitative Analysis </vt:lpstr>
      <vt:lpstr>How the Quantitative Approach Works</vt:lpstr>
      <vt:lpstr>2- Developing a Mathematical Model </vt:lpstr>
      <vt:lpstr>How to Develop a Quantitative Model….</vt:lpstr>
      <vt:lpstr>3- Speciﬁcation of the probabilistic/econometric Model</vt:lpstr>
      <vt:lpstr>4- Significance of the stochastic term Ui</vt:lpstr>
      <vt:lpstr>4- Acquiring data</vt:lpstr>
      <vt:lpstr> 5. Estimation of the Statistical Model </vt:lpstr>
      <vt:lpstr>6- Hypothesis Testing/testing the solution</vt:lpstr>
      <vt:lpstr>7- Forecasting or Prediction </vt:lpstr>
      <vt:lpstr>Possible Problems in the Quantitative Analysis Approach</vt:lpstr>
      <vt:lpstr>Variables and their Types</vt:lpstr>
      <vt:lpstr>Probability </vt:lpstr>
      <vt:lpstr>Types of probability </vt:lpstr>
      <vt:lpstr>Mutually exclusive and collectively exhaustive events</vt:lpstr>
      <vt:lpstr>Adding mutually exclusive events</vt:lpstr>
      <vt:lpstr>Some Basic Concepts in Mathematics</vt:lpstr>
      <vt:lpstr>Notation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679</cp:revision>
  <dcterms:created xsi:type="dcterms:W3CDTF">2006-08-16T00:00:00Z</dcterms:created>
  <dcterms:modified xsi:type="dcterms:W3CDTF">2013-03-04T06:07:09Z</dcterms:modified>
</cp:coreProperties>
</file>