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87" r:id="rId2"/>
    <p:sldId id="348" r:id="rId3"/>
    <p:sldId id="384" r:id="rId4"/>
    <p:sldId id="391" r:id="rId5"/>
    <p:sldId id="385" r:id="rId6"/>
    <p:sldId id="392" r:id="rId7"/>
    <p:sldId id="386" r:id="rId8"/>
    <p:sldId id="387" r:id="rId9"/>
    <p:sldId id="393" r:id="rId10"/>
    <p:sldId id="388" r:id="rId11"/>
    <p:sldId id="404" r:id="rId12"/>
    <p:sldId id="405" r:id="rId13"/>
    <p:sldId id="406" r:id="rId14"/>
    <p:sldId id="394" r:id="rId15"/>
    <p:sldId id="396" r:id="rId16"/>
    <p:sldId id="401" r:id="rId17"/>
    <p:sldId id="397" r:id="rId18"/>
    <p:sldId id="398" r:id="rId19"/>
    <p:sldId id="399" r:id="rId20"/>
    <p:sldId id="407" r:id="rId21"/>
    <p:sldId id="389" r:id="rId22"/>
    <p:sldId id="390" r:id="rId23"/>
    <p:sldId id="408" r:id="rId24"/>
    <p:sldId id="409" r:id="rId25"/>
    <p:sldId id="402" r:id="rId26"/>
    <p:sldId id="403" r:id="rId27"/>
    <p:sldId id="382" r:id="rId28"/>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2787"/>
    <p:restoredTop sz="90929"/>
  </p:normalViewPr>
  <p:slideViewPr>
    <p:cSldViewPr>
      <p:cViewPr varScale="1">
        <p:scale>
          <a:sx n="59" d="100"/>
          <a:sy n="59" d="100"/>
        </p:scale>
        <p:origin x="-136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8" d="100"/>
          <a:sy n="58" d="100"/>
        </p:scale>
        <p:origin x="-1812" y="-7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3387E60-9904-42A2-9DE4-8048E3886D0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E637DEB-8979-4DB2-9F5F-3B4BC5DE512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17B103-B146-46A8-99C8-1B9309618EE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E0985C-E42D-48EE-93A6-6143E71E215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B217D8C-094F-410F-84B9-89D337BA16B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F0DC0A2-C567-4C1D-BC2E-EA6040148FD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D9DF9D1-AF62-439F-A0DF-287A0221865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380E399-6D55-4872-B979-1BB2C427B2B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51B331B-5884-435F-90C0-D9B567282B9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350D543-76DB-4999-BF32-6FF91EF1345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48899E7-591C-4532-8225-57A0CC8C9AB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374E5DA9-B2E0-46BA-95B5-88125908D22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title"/>
          </p:nvPr>
        </p:nvSpPr>
        <p:spPr/>
        <p:txBody>
          <a:bodyPr/>
          <a:lstStyle/>
          <a:p>
            <a:pPr eaLnBrk="1" hangingPunct="1"/>
            <a:r>
              <a:rPr lang="en-US" sz="2800" b="1" smtClean="0">
                <a:latin typeface="Arial" charset="0"/>
                <a:cs typeface="Arial" charset="0"/>
              </a:rPr>
              <a:t>Research Methodology </a:t>
            </a:r>
            <a:r>
              <a:rPr lang="en-US" smtClean="0"/>
              <a:t/>
            </a:r>
            <a:br>
              <a:rPr lang="en-US" smtClean="0"/>
            </a:br>
            <a:endParaRPr lang="en-US" smtClean="0"/>
          </a:p>
        </p:txBody>
      </p:sp>
      <p:sp>
        <p:nvSpPr>
          <p:cNvPr id="2051" name="Content Placeholder 2"/>
          <p:cNvSpPr>
            <a:spLocks noGrp="1"/>
          </p:cNvSpPr>
          <p:nvPr>
            <p:ph idx="1"/>
          </p:nvPr>
        </p:nvSpPr>
        <p:spPr/>
        <p:txBody>
          <a:bodyPr/>
          <a:lstStyle/>
          <a:p>
            <a:pPr lvl="3" eaLnBrk="1" hangingPunct="1">
              <a:buFont typeface="Arial" charset="0"/>
              <a:buNone/>
            </a:pPr>
            <a:r>
              <a:rPr lang="en-US" dirty="0" smtClean="0"/>
              <a:t>				</a:t>
            </a:r>
          </a:p>
          <a:p>
            <a:pPr lvl="3" eaLnBrk="1" hangingPunct="1">
              <a:buFont typeface="Arial" charset="0"/>
              <a:buNone/>
            </a:pPr>
            <a:endParaRPr lang="en-US" dirty="0" smtClean="0"/>
          </a:p>
          <a:p>
            <a:pPr lvl="3" eaLnBrk="1" hangingPunct="1">
              <a:buFont typeface="Arial" charset="0"/>
              <a:buNone/>
            </a:pPr>
            <a:endParaRPr lang="en-US" dirty="0" smtClean="0"/>
          </a:p>
          <a:p>
            <a:pPr lvl="3" eaLnBrk="1" hangingPunct="1">
              <a:buFont typeface="Arial" charset="0"/>
              <a:buNone/>
            </a:pPr>
            <a:endParaRPr lang="en-US" dirty="0" smtClean="0"/>
          </a:p>
          <a:p>
            <a:pPr lvl="3" eaLnBrk="1" hangingPunct="1">
              <a:buFont typeface="Arial" charset="0"/>
              <a:buNone/>
            </a:pPr>
            <a:endParaRPr lang="en-US" dirty="0" smtClean="0"/>
          </a:p>
          <a:p>
            <a:pPr lvl="3" eaLnBrk="1" hangingPunct="1">
              <a:buFont typeface="Arial" charset="0"/>
              <a:buNone/>
            </a:pPr>
            <a:r>
              <a:rPr lang="en-US" dirty="0" smtClean="0"/>
              <a:t>			</a:t>
            </a:r>
            <a:r>
              <a:rPr lang="en-US" sz="2400" dirty="0" smtClean="0">
                <a:latin typeface="Arial" charset="0"/>
                <a:cs typeface="Arial" charset="0"/>
              </a:rPr>
              <a:t>Lecture No : 6</a:t>
            </a:r>
          </a:p>
          <a:p>
            <a:pPr lvl="3" eaLnBrk="1" hangingPunct="1">
              <a:buFont typeface="Arial" charset="0"/>
              <a:buNone/>
            </a:pPr>
            <a:r>
              <a:rPr lang="en-US" sz="2400" dirty="0" smtClean="0">
                <a:latin typeface="Arial" charset="0"/>
                <a:cs typeface="Arial" charset="0"/>
              </a:rPr>
              <a:t>		(Hypothesis Development)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Recap</a:t>
            </a:r>
            <a:endParaRPr lang="en-US" sz="3200" b="1" dirty="0"/>
          </a:p>
        </p:txBody>
      </p:sp>
      <p:sp>
        <p:nvSpPr>
          <p:cNvPr id="3" name="Content Placeholder 2"/>
          <p:cNvSpPr>
            <a:spLocks noGrp="1"/>
          </p:cNvSpPr>
          <p:nvPr>
            <p:ph idx="1"/>
          </p:nvPr>
        </p:nvSpPr>
        <p:spPr/>
        <p:txBody>
          <a:bodyPr/>
          <a:lstStyle/>
          <a:p>
            <a:r>
              <a:rPr lang="en-US" dirty="0" smtClean="0"/>
              <a:t>We learned to develop Hypotheses statements</a:t>
            </a:r>
          </a:p>
          <a:p>
            <a:r>
              <a:rPr lang="en-US" dirty="0" smtClean="0"/>
              <a:t>Directional ,non Directions</a:t>
            </a:r>
          </a:p>
          <a:p>
            <a:r>
              <a:rPr lang="en-US" dirty="0" smtClean="0"/>
              <a:t>Relationship or Group Difference  type</a:t>
            </a:r>
          </a:p>
          <a:p>
            <a:r>
              <a:rPr lang="en-US" dirty="0" smtClean="0"/>
              <a:t>Null and Alternate statements </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Statistical Notations </a:t>
            </a:r>
            <a:endParaRPr lang="en-US" sz="3200" b="1" dirty="0"/>
          </a:p>
        </p:txBody>
      </p:sp>
      <p:sp>
        <p:nvSpPr>
          <p:cNvPr id="3" name="Content Placeholder 2"/>
          <p:cNvSpPr>
            <a:spLocks noGrp="1"/>
          </p:cNvSpPr>
          <p:nvPr>
            <p:ph idx="1"/>
          </p:nvPr>
        </p:nvSpPr>
        <p:spPr>
          <a:xfrm>
            <a:off x="457200" y="1600200"/>
            <a:ext cx="8229600" cy="5105400"/>
          </a:xfrm>
        </p:spPr>
        <p:txBody>
          <a:bodyPr/>
          <a:lstStyle/>
          <a:p>
            <a:r>
              <a:rPr lang="en-US" sz="2800" dirty="0" smtClean="0"/>
              <a:t>When testing the group differences we need to</a:t>
            </a:r>
          </a:p>
          <a:p>
            <a:r>
              <a:rPr lang="en-US" sz="2800" dirty="0" smtClean="0"/>
              <a:t>Obtain the Mean of the focus variable by each group.</a:t>
            </a:r>
          </a:p>
          <a:p>
            <a:r>
              <a:rPr lang="en-US" sz="2800" dirty="0" smtClean="0"/>
              <a:t>Example:</a:t>
            </a:r>
          </a:p>
          <a:p>
            <a:r>
              <a:rPr lang="en-US" sz="2800" dirty="0" smtClean="0"/>
              <a:t>Mean Motivation Level of a group is obtained and it is denoted by            </a:t>
            </a:r>
          </a:p>
          <a:p>
            <a:pPr>
              <a:buNone/>
            </a:pPr>
            <a:r>
              <a:rPr lang="en-US" sz="2800" dirty="0" smtClean="0"/>
              <a:t>                          </a:t>
            </a:r>
            <a:r>
              <a:rPr lang="el-GR" sz="2800" dirty="0" smtClean="0"/>
              <a:t>μ</a:t>
            </a:r>
            <a:r>
              <a:rPr lang="en-US" sz="1600" dirty="0" smtClean="0"/>
              <a:t>(Motivation of a group)</a:t>
            </a:r>
          </a:p>
          <a:p>
            <a:r>
              <a:rPr lang="en-US" sz="2800" dirty="0" smtClean="0"/>
              <a:t>We need to compare the Mean Motivation Level of Men </a:t>
            </a:r>
            <a:r>
              <a:rPr lang="en-US" sz="2800" dirty="0" err="1" smtClean="0"/>
              <a:t>vs</a:t>
            </a:r>
            <a:r>
              <a:rPr lang="en-US" sz="2800" dirty="0" smtClean="0"/>
              <a:t> Women           </a:t>
            </a:r>
          </a:p>
          <a:p>
            <a:pPr>
              <a:buNone/>
            </a:pPr>
            <a:r>
              <a:rPr lang="en-US" sz="2800" dirty="0" smtClean="0"/>
              <a:t>                        </a:t>
            </a:r>
            <a:r>
              <a:rPr lang="el-GR" sz="2800" dirty="0" smtClean="0"/>
              <a:t>μ</a:t>
            </a:r>
            <a:r>
              <a:rPr lang="en-US" sz="1600" dirty="0" smtClean="0"/>
              <a:t>(Motivation-Men) Vs </a:t>
            </a:r>
            <a:r>
              <a:rPr lang="el-GR" sz="2800" dirty="0" smtClean="0"/>
              <a:t>μ</a:t>
            </a:r>
            <a:r>
              <a:rPr lang="en-US" sz="1600" dirty="0" smtClean="0"/>
              <a:t>(Motivation-Women)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First we state our Null Hypothesis</a:t>
            </a:r>
          </a:p>
          <a:p>
            <a:pPr marL="342900" lvl="1" indent="-342900">
              <a:buFont typeface="Arial" charset="0"/>
              <a:buChar char="•"/>
            </a:pPr>
            <a:r>
              <a:rPr lang="en-US" dirty="0" smtClean="0"/>
              <a:t>i.e. There is no difference between the mean motivational level of men </a:t>
            </a:r>
            <a:r>
              <a:rPr lang="en-US" dirty="0" err="1" smtClean="0"/>
              <a:t>vs</a:t>
            </a:r>
            <a:r>
              <a:rPr lang="en-US" dirty="0" smtClean="0"/>
              <a:t> the mean motivation of women</a:t>
            </a:r>
          </a:p>
          <a:p>
            <a:r>
              <a:rPr lang="en-US" sz="2800" dirty="0" smtClean="0"/>
              <a:t>So the for the Null Hypothesis we use the following notations</a:t>
            </a:r>
            <a:endParaRPr lang="en-US" sz="2400" dirty="0" smtClean="0"/>
          </a:p>
          <a:p>
            <a:pPr lvl="1">
              <a:buNone/>
            </a:pPr>
            <a:r>
              <a:rPr lang="en-US" dirty="0" smtClean="0"/>
              <a:t>     Ho:     </a:t>
            </a:r>
            <a:r>
              <a:rPr lang="el-GR" dirty="0" smtClean="0"/>
              <a:t>μ</a:t>
            </a:r>
            <a:r>
              <a:rPr lang="en-US" sz="1600" dirty="0" smtClean="0"/>
              <a:t>(Motivation-Men) - </a:t>
            </a:r>
            <a:r>
              <a:rPr lang="el-GR" dirty="0" smtClean="0"/>
              <a:t>μ</a:t>
            </a:r>
            <a:r>
              <a:rPr lang="en-US" sz="1600" dirty="0" smtClean="0"/>
              <a:t>(Motivation-Women)</a:t>
            </a:r>
            <a:r>
              <a:rPr lang="en-US" dirty="0" smtClean="0"/>
              <a:t>=0</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endParaRPr lang="en-US" dirty="0"/>
          </a:p>
        </p:txBody>
      </p:sp>
      <p:sp>
        <p:nvSpPr>
          <p:cNvPr id="3" name="Content Placeholder 2"/>
          <p:cNvSpPr>
            <a:spLocks noGrp="1"/>
          </p:cNvSpPr>
          <p:nvPr>
            <p:ph idx="1"/>
          </p:nvPr>
        </p:nvSpPr>
        <p:spPr>
          <a:xfrm>
            <a:off x="457200" y="1676400"/>
            <a:ext cx="8229600" cy="4449763"/>
          </a:xfrm>
        </p:spPr>
        <p:txBody>
          <a:bodyPr/>
          <a:lstStyle/>
          <a:p>
            <a:r>
              <a:rPr lang="en-US" sz="2800" dirty="0" smtClean="0"/>
              <a:t>Based on the prior knowledge/ literature we can develop different types of variables</a:t>
            </a:r>
          </a:p>
          <a:p>
            <a:r>
              <a:rPr lang="en-US" sz="2800" dirty="0" smtClean="0"/>
              <a:t>So the for the possible  Alternative Hypothesis we have one of the following statements and its notations</a:t>
            </a:r>
          </a:p>
          <a:p>
            <a:pPr lvl="1">
              <a:buNone/>
            </a:pPr>
            <a:r>
              <a:rPr lang="en-US" sz="2800" dirty="0" smtClean="0"/>
              <a:t>(a) </a:t>
            </a:r>
            <a:r>
              <a:rPr lang="en-US" dirty="0" smtClean="0"/>
              <a:t>The mean motivational level of men more then mean motivation of women</a:t>
            </a:r>
          </a:p>
          <a:p>
            <a:pPr lvl="1">
              <a:buNone/>
            </a:pPr>
            <a:r>
              <a:rPr lang="en-US" dirty="0" smtClean="0"/>
              <a:t>	</a:t>
            </a:r>
          </a:p>
          <a:p>
            <a:pPr lvl="1">
              <a:buNone/>
            </a:pPr>
            <a:r>
              <a:rPr lang="en-US" sz="1600" dirty="0" smtClean="0"/>
              <a:t>    </a:t>
            </a:r>
            <a:r>
              <a:rPr lang="en-US" dirty="0" smtClean="0"/>
              <a:t>Ha:   </a:t>
            </a:r>
            <a:r>
              <a:rPr lang="el-GR" dirty="0" smtClean="0"/>
              <a:t>μ</a:t>
            </a:r>
            <a:r>
              <a:rPr lang="en-US" dirty="0" smtClean="0"/>
              <a:t>(Motivation-Men) &gt; </a:t>
            </a:r>
            <a:r>
              <a:rPr lang="el-GR" dirty="0" smtClean="0"/>
              <a:t>μ</a:t>
            </a:r>
            <a:r>
              <a:rPr lang="en-US" dirty="0" smtClean="0"/>
              <a:t>(Motivation-Women)</a:t>
            </a:r>
            <a:r>
              <a:rPr lang="el-GR" dirty="0" smtClean="0"/>
              <a:t> </a:t>
            </a:r>
            <a:endParaRPr lang="en-US" dirty="0" smtClean="0"/>
          </a:p>
          <a:p>
            <a:pPr lvl="1">
              <a:buNone/>
            </a:pPr>
            <a:endParaRPr lang="en-US" sz="2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buNone/>
            </a:pPr>
            <a:r>
              <a:rPr lang="en-US" sz="1400" dirty="0" smtClean="0"/>
              <a:t> </a:t>
            </a:r>
          </a:p>
          <a:p>
            <a:pPr lvl="1">
              <a:buNone/>
            </a:pPr>
            <a:r>
              <a:rPr lang="en-US" dirty="0" smtClean="0"/>
              <a:t>(b) The mean motivational level of men is less then mean motivation of women</a:t>
            </a:r>
          </a:p>
          <a:p>
            <a:pPr lvl="1">
              <a:buNone/>
            </a:pPr>
            <a:endParaRPr lang="en-US" sz="1400" dirty="0" smtClean="0"/>
          </a:p>
          <a:p>
            <a:pPr lvl="1">
              <a:buNone/>
            </a:pPr>
            <a:r>
              <a:rPr lang="en-US" dirty="0" smtClean="0"/>
              <a:t>Ha: </a:t>
            </a:r>
            <a:r>
              <a:rPr lang="el-GR" dirty="0" smtClean="0"/>
              <a:t>μ</a:t>
            </a:r>
            <a:r>
              <a:rPr lang="en-US" dirty="0" smtClean="0"/>
              <a:t>(Motivation-Men) &lt; </a:t>
            </a:r>
            <a:r>
              <a:rPr lang="el-GR" dirty="0" smtClean="0"/>
              <a:t>μ</a:t>
            </a:r>
            <a:r>
              <a:rPr lang="en-US" dirty="0" smtClean="0"/>
              <a:t>(Motivation-Women)</a:t>
            </a:r>
          </a:p>
          <a:p>
            <a:pPr lvl="1">
              <a:buNone/>
            </a:pPr>
            <a:endParaRPr lang="en-US" dirty="0" smtClean="0"/>
          </a:p>
          <a:p>
            <a:pPr lvl="1">
              <a:buNone/>
            </a:pPr>
            <a:r>
              <a:rPr lang="en-US" dirty="0" smtClean="0"/>
              <a:t>(c) There is no difference between the mean motivational level of men </a:t>
            </a:r>
            <a:r>
              <a:rPr lang="en-US" dirty="0" err="1" smtClean="0"/>
              <a:t>vs</a:t>
            </a:r>
            <a:r>
              <a:rPr lang="en-US" dirty="0" smtClean="0"/>
              <a:t> the mean motivation of women</a:t>
            </a:r>
          </a:p>
          <a:p>
            <a:pPr lvl="1">
              <a:buNone/>
            </a:pPr>
            <a:r>
              <a:rPr lang="en-US" dirty="0" smtClean="0"/>
              <a:t>Ha:  </a:t>
            </a:r>
            <a:r>
              <a:rPr lang="el-GR" dirty="0" smtClean="0"/>
              <a:t>μ</a:t>
            </a:r>
            <a:r>
              <a:rPr lang="en-US" dirty="0" smtClean="0"/>
              <a:t>(Motivation-Men) ≠ </a:t>
            </a:r>
            <a:r>
              <a:rPr lang="el-GR" dirty="0" smtClean="0"/>
              <a:t>μ</a:t>
            </a:r>
            <a:r>
              <a:rPr lang="en-US" dirty="0" smtClean="0"/>
              <a:t>(Motivation-Women)</a:t>
            </a:r>
          </a:p>
          <a:p>
            <a:endParaRPr lang="en-US" sz="2800" dirty="0" smtClean="0"/>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When testing the relationship between two variables</a:t>
            </a:r>
          </a:p>
          <a:p>
            <a:r>
              <a:rPr lang="en-US" sz="2800" dirty="0" smtClean="0"/>
              <a:t>We find the Correlation between the two variables </a:t>
            </a:r>
          </a:p>
          <a:p>
            <a:r>
              <a:rPr lang="en-US" sz="2800" dirty="0" smtClean="0"/>
              <a:t>It is denoted by “</a:t>
            </a:r>
            <a:r>
              <a:rPr lang="el-GR" sz="2800" dirty="0" smtClean="0"/>
              <a:t>ρ</a:t>
            </a:r>
            <a:r>
              <a:rPr lang="en-US" sz="2800" dirty="0" smtClean="0"/>
              <a:t>”</a:t>
            </a:r>
            <a:endParaRPr lang="en-US" sz="1600" dirty="0" smtClean="0"/>
          </a:p>
          <a:p>
            <a:r>
              <a:rPr lang="en-US" sz="2800" dirty="0" smtClean="0"/>
              <a:t>Either </a:t>
            </a:r>
            <a:r>
              <a:rPr lang="el-GR" sz="2800" dirty="0" smtClean="0"/>
              <a:t>ρ </a:t>
            </a:r>
            <a:r>
              <a:rPr lang="en-US" sz="2800" dirty="0" smtClean="0"/>
              <a:t>&gt;0 </a:t>
            </a:r>
            <a:r>
              <a:rPr lang="el-GR" sz="2800" dirty="0" smtClean="0"/>
              <a:t>ρ </a:t>
            </a:r>
            <a:r>
              <a:rPr lang="en-US" sz="2800" dirty="0" smtClean="0"/>
              <a:t>&lt;0 </a:t>
            </a:r>
            <a:r>
              <a:rPr lang="el-GR" sz="2800" dirty="0" smtClean="0"/>
              <a:t>ρ </a:t>
            </a:r>
            <a:r>
              <a:rPr lang="en-US" sz="2800" dirty="0" smtClean="0"/>
              <a:t>=0</a:t>
            </a:r>
            <a:endParaRPr lang="en-US" sz="1600" dirty="0" smtClean="0"/>
          </a:p>
          <a:p>
            <a:r>
              <a:rPr lang="en-US" sz="2800" dirty="0" smtClean="0"/>
              <a:t>For the Null Hypothesis statement we state that</a:t>
            </a:r>
          </a:p>
          <a:p>
            <a:r>
              <a:rPr lang="en-US" sz="2800" dirty="0" smtClean="0"/>
              <a:t>There is no relationship between stress and satisfaction</a:t>
            </a:r>
          </a:p>
          <a:p>
            <a:r>
              <a:rPr lang="en-US" sz="2800" dirty="0" smtClean="0"/>
              <a:t>                              Ho: </a:t>
            </a:r>
            <a:r>
              <a:rPr lang="el-GR" sz="2800" dirty="0" smtClean="0"/>
              <a:t>ρ </a:t>
            </a:r>
            <a:r>
              <a:rPr lang="en-US" sz="2800" dirty="0" smtClean="0"/>
              <a:t>=0</a:t>
            </a:r>
          </a:p>
          <a:p>
            <a:pPr lvl="1">
              <a:buNone/>
            </a:pPr>
            <a:endParaRPr lang="en-US" dirty="0" smtClean="0"/>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Based on the available literature we can have different alternate statements</a:t>
            </a:r>
          </a:p>
          <a:p>
            <a:r>
              <a:rPr lang="en-US" sz="2800" dirty="0" smtClean="0"/>
              <a:t>The possible  Alternative Hypothesis we can have notations</a:t>
            </a:r>
          </a:p>
          <a:p>
            <a:pPr marL="342900" lvl="1" indent="-342900">
              <a:buFont typeface="Arial" charset="0"/>
              <a:buChar char="•"/>
            </a:pPr>
            <a:r>
              <a:rPr lang="en-US" dirty="0" smtClean="0"/>
              <a:t>(a)There is a positive relationship between stress and job satisfaction.</a:t>
            </a:r>
          </a:p>
          <a:p>
            <a:endParaRPr lang="en-US" sz="2400" dirty="0" smtClean="0"/>
          </a:p>
          <a:p>
            <a:pPr lvl="1">
              <a:buNone/>
            </a:pPr>
            <a:r>
              <a:rPr lang="en-US" sz="1600" dirty="0" smtClean="0"/>
              <a:t>                                                           </a:t>
            </a:r>
            <a:r>
              <a:rPr lang="en-US" dirty="0" smtClean="0"/>
              <a:t>Ha:</a:t>
            </a:r>
            <a:r>
              <a:rPr lang="el-GR" dirty="0" smtClean="0"/>
              <a:t> ρ</a:t>
            </a:r>
            <a:r>
              <a:rPr lang="en-US" dirty="0" smtClean="0"/>
              <a:t>&gt;0</a:t>
            </a:r>
          </a:p>
          <a:p>
            <a:pPr lvl="1">
              <a:buNone/>
            </a:pPr>
            <a:endParaRPr lang="en-US" dirty="0" smtClean="0"/>
          </a:p>
          <a:p>
            <a:pPr lvl="1">
              <a:buNone/>
            </a:pPr>
            <a:r>
              <a:rPr lang="en-US" dirty="0" smtClean="0"/>
              <a:t>	</a:t>
            </a:r>
            <a:endParaRPr lang="en-US" sz="20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buNone/>
            </a:pPr>
            <a:endParaRPr lang="en-US" sz="900" dirty="0" smtClean="0"/>
          </a:p>
          <a:p>
            <a:pPr lvl="1">
              <a:buNone/>
            </a:pPr>
            <a:endParaRPr lang="en-US" sz="900" dirty="0" smtClean="0"/>
          </a:p>
          <a:p>
            <a:pPr lvl="1">
              <a:buNone/>
            </a:pPr>
            <a:r>
              <a:rPr lang="en-US" dirty="0" smtClean="0"/>
              <a:t>(b) There is a negative relationship between stress and job satisfaction.</a:t>
            </a:r>
          </a:p>
          <a:p>
            <a:pPr lvl="1">
              <a:buNone/>
            </a:pPr>
            <a:r>
              <a:rPr lang="en-US" dirty="0" smtClean="0"/>
              <a:t> 					Ha:</a:t>
            </a:r>
            <a:r>
              <a:rPr lang="el-GR" dirty="0" smtClean="0"/>
              <a:t> ρ</a:t>
            </a:r>
            <a:r>
              <a:rPr lang="en-US" dirty="0" smtClean="0"/>
              <a:t>&lt;0</a:t>
            </a:r>
          </a:p>
          <a:p>
            <a:pPr lvl="1">
              <a:buNone/>
            </a:pPr>
            <a:endParaRPr lang="en-US" sz="900" dirty="0" smtClean="0"/>
          </a:p>
          <a:p>
            <a:pPr lvl="1">
              <a:buNone/>
            </a:pPr>
            <a:r>
              <a:rPr lang="en-US" dirty="0" smtClean="0"/>
              <a:t>(c) i.e. The is a relationship between stress and job satisfaction</a:t>
            </a:r>
          </a:p>
          <a:p>
            <a:pPr lvl="1">
              <a:buNone/>
            </a:pPr>
            <a:r>
              <a:rPr lang="en-US" dirty="0" smtClean="0"/>
              <a:t> 					Ha:</a:t>
            </a:r>
            <a:r>
              <a:rPr lang="el-GR" dirty="0" smtClean="0"/>
              <a:t> ρ</a:t>
            </a:r>
            <a:r>
              <a:rPr lang="en-US" dirty="0" smtClean="0"/>
              <a:t>≠0</a:t>
            </a:r>
          </a:p>
          <a:p>
            <a:endParaRPr lang="en-US" sz="2800" dirty="0" smtClean="0"/>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3200" dirty="0" smtClean="0"/>
              <a:t>Summarized Table of Statistical Notations for Hypotheses</a:t>
            </a:r>
            <a:endParaRPr lang="en-US" sz="3200" dirty="0"/>
          </a:p>
        </p:txBody>
      </p:sp>
      <p:graphicFrame>
        <p:nvGraphicFramePr>
          <p:cNvPr id="4" name="Content Placeholder 3"/>
          <p:cNvGraphicFramePr>
            <a:graphicFrameLocks noGrp="1"/>
          </p:cNvGraphicFramePr>
          <p:nvPr>
            <p:ph idx="1"/>
          </p:nvPr>
        </p:nvGraphicFramePr>
        <p:xfrm>
          <a:off x="228600" y="1981200"/>
          <a:ext cx="8610600" cy="3611562"/>
        </p:xfrm>
        <a:graphic>
          <a:graphicData uri="http://schemas.openxmlformats.org/drawingml/2006/table">
            <a:tbl>
              <a:tblPr/>
              <a:tblGrid>
                <a:gridCol w="2110676"/>
                <a:gridCol w="1149972"/>
                <a:gridCol w="1463752"/>
                <a:gridCol w="1975502"/>
                <a:gridCol w="1910698"/>
              </a:tblGrid>
              <a:tr h="387530">
                <a:tc rowSpan="2">
                  <a:txBody>
                    <a:bodyPr/>
                    <a:lstStyle/>
                    <a:p>
                      <a:r>
                        <a:rPr lang="en-US" dirty="0"/>
                        <a:t> </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gridSpan="2">
                  <a:txBody>
                    <a:bodyPr/>
                    <a:lstStyle/>
                    <a:p>
                      <a:r>
                        <a:rPr lang="en-US" b="1" dirty="0" smtClean="0"/>
                        <a:t>Relationship</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C090"/>
                    </a:solidFill>
                  </a:tcPr>
                </a:tc>
                <a:tc hMerge="1">
                  <a:txBody>
                    <a:bodyPr/>
                    <a:lstStyle/>
                    <a:p>
                      <a:endParaRPr lang="en-US"/>
                    </a:p>
                  </a:txBody>
                  <a:tcPr/>
                </a:tc>
                <a:tc gridSpan="2">
                  <a:txBody>
                    <a:bodyPr/>
                    <a:lstStyle/>
                    <a:p>
                      <a:r>
                        <a:rPr lang="en-US" b="1"/>
                        <a:t>Group Difference</a:t>
                      </a:r>
                      <a:endParaRPr lang="en-US"/>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C090"/>
                    </a:solidFill>
                  </a:tcPr>
                </a:tc>
                <a:tc hMerge="1">
                  <a:txBody>
                    <a:bodyPr/>
                    <a:lstStyle/>
                    <a:p>
                      <a:endParaRPr lang="en-US"/>
                    </a:p>
                  </a:txBody>
                  <a:tcPr/>
                </a:tc>
              </a:tr>
              <a:tr h="387530">
                <a:tc vMerge="1">
                  <a:txBody>
                    <a:bodyPr/>
                    <a:lstStyle/>
                    <a:p>
                      <a:endParaRPr lang="en-US"/>
                    </a:p>
                  </a:txBody>
                  <a:tcPr/>
                </a:tc>
                <a:tc>
                  <a:txBody>
                    <a:bodyPr/>
                    <a:lstStyle/>
                    <a:p>
                      <a:r>
                        <a:rPr lang="en-US" b="1" dirty="0" smtClean="0"/>
                        <a:t>Ho:</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a:r>
                        <a:rPr lang="en-US" b="1" dirty="0" smtClean="0"/>
                        <a:t>Ha:</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r>
                        <a:rPr lang="en-US" b="1" dirty="0" smtClean="0"/>
                        <a:t>Ho:</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r>
                        <a:rPr lang="en-US" b="1" dirty="0" smtClean="0"/>
                        <a:t>Ha:</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2325178">
                <a:tc>
                  <a:txBody>
                    <a:bodyPr/>
                    <a:lstStyle/>
                    <a:p>
                      <a:r>
                        <a:rPr lang="en-US" b="1"/>
                        <a:t>Directional</a:t>
                      </a:r>
                      <a:endParaRPr lang="en-US"/>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r>
                        <a:rPr lang="el-GR" dirty="0" smtClean="0"/>
                        <a:t>ρ</a:t>
                      </a:r>
                      <a:r>
                        <a:rPr lang="en-US" dirty="0" smtClean="0"/>
                        <a:t>=0</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l-GR" dirty="0" smtClean="0"/>
                        <a:t>ρ</a:t>
                      </a:r>
                      <a:r>
                        <a:rPr lang="it-IT" dirty="0" smtClean="0"/>
                        <a:t>&gt;0</a:t>
                      </a:r>
                      <a:r>
                        <a:rPr lang="it-IT" dirty="0"/>
                        <a:t>                     OR                      </a:t>
                      </a:r>
                      <a:r>
                        <a:rPr lang="el-GR" dirty="0" smtClean="0"/>
                        <a:t>ρ</a:t>
                      </a:r>
                      <a:r>
                        <a:rPr lang="it-IT" dirty="0" smtClean="0"/>
                        <a:t>&lt;0</a:t>
                      </a:r>
                      <a:endParaRPr lang="it-IT"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t>µa=µb</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it-IT" dirty="0" smtClean="0"/>
                        <a:t>µa&gt;µb</a:t>
                      </a:r>
                      <a:r>
                        <a:rPr lang="it-IT" dirty="0"/>
                        <a:t>                         </a:t>
                      </a:r>
                      <a:r>
                        <a:rPr lang="it-IT" dirty="0" smtClean="0"/>
                        <a:t>OR</a:t>
                      </a:r>
                      <a:r>
                        <a:rPr lang="it-IT" dirty="0"/>
                        <a:t> </a:t>
                      </a:r>
                    </a:p>
                    <a:p>
                      <a:r>
                        <a:rPr lang="it-IT" dirty="0" smtClean="0"/>
                        <a:t>µa&lt;µb</a:t>
                      </a:r>
                      <a:endParaRPr lang="it-IT"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1324">
                <a:tc>
                  <a:txBody>
                    <a:bodyPr/>
                    <a:lstStyle/>
                    <a:p>
                      <a:r>
                        <a:rPr lang="en-US" b="1" dirty="0"/>
                        <a:t>Non-Directional</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r>
                        <a:rPr lang="el-GR" dirty="0" smtClean="0"/>
                        <a:t>ρ</a:t>
                      </a:r>
                      <a:r>
                        <a:rPr lang="en-US" dirty="0" smtClean="0"/>
                        <a:t>=0</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l-GR" dirty="0" smtClean="0"/>
                        <a:t>ρ</a:t>
                      </a:r>
                      <a:r>
                        <a:rPr lang="en-US" dirty="0" smtClean="0"/>
                        <a:t>#0</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t>µa=µb</a:t>
                      </a:r>
                      <a:endParaRPr lang="en-US" dirty="0"/>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t>µa </a:t>
                      </a:r>
                      <a:r>
                        <a:rPr lang="en-US" dirty="0"/>
                        <a:t># µb</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23584" name="Rectangle 1"/>
          <p:cNvSpPr>
            <a:spLocks noChangeArrowheads="1"/>
          </p:cNvSpPr>
          <p:nvPr/>
        </p:nvSpPr>
        <p:spPr bwMode="auto">
          <a:xfrm>
            <a:off x="0" y="0"/>
            <a:ext cx="9144000" cy="0"/>
          </a:xfrm>
          <a:prstGeom prst="rect">
            <a:avLst/>
          </a:prstGeom>
          <a:noFill/>
          <a:ln w="9525">
            <a:noFill/>
            <a:miter lim="800000"/>
            <a:headEnd/>
            <a:tailEnd/>
          </a:ln>
        </p:spPr>
        <p:txBody>
          <a:bodyPr wrap="none" lIns="0" tIns="0" rIns="0" bIns="0" anchor="ctr">
            <a:spAutoFit/>
          </a:bodyPr>
          <a:lstStyle/>
          <a:p>
            <a:pPr eaLnBrk="0" hangingPunct="0"/>
            <a:r>
              <a:rPr lang="en-US" sz="900">
                <a:solidFill>
                  <a:srgbClr val="333333"/>
                </a:solidFill>
                <a:latin typeface="Verdana" pitchFamily="34" charset="0"/>
                <a:cs typeface="Times New Roman" pitchFamily="18" charset="0"/>
              </a:rPr>
              <a:t/>
            </a:r>
            <a:br>
              <a:rPr lang="en-US" sz="900">
                <a:solidFill>
                  <a:srgbClr val="333333"/>
                </a:solidFill>
                <a:latin typeface="Verdana" pitchFamily="34" charset="0"/>
                <a:cs typeface="Times New Roman" pitchFamily="18" charset="0"/>
              </a:rPr>
            </a:br>
            <a:r>
              <a:rPr lang="en-US" sz="900">
                <a:solidFill>
                  <a:srgbClr val="333333"/>
                </a:solidFill>
                <a:cs typeface="Times New Roman" pitchFamily="18" charset="0"/>
              </a:rPr>
              <a:t> </a:t>
            </a:r>
            <a:endParaRPr lang="en-US" sz="900">
              <a:solidFill>
                <a:srgbClr val="333333"/>
              </a:solidFill>
              <a:latin typeface="Verdana" pitchFamily="34" charset="0"/>
              <a:cs typeface="Times New Roman" pitchFamily="18" charset="0"/>
            </a:endParaRPr>
          </a:p>
          <a:p>
            <a:pPr eaLnBrk="0" hangingPunct="0"/>
            <a:r>
              <a:rPr lang="en-US" sz="900">
                <a:solidFill>
                  <a:srgbClr val="333333"/>
                </a:solidFill>
                <a:cs typeface="Times New Roman" pitchFamily="18" charset="0"/>
              </a:rPr>
              <a:t> </a:t>
            </a:r>
            <a:r>
              <a:rPr lang="en-US" sz="1100"/>
              <a:t> </a:t>
            </a: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Example 1:</a:t>
            </a:r>
          </a:p>
          <a:p>
            <a:endParaRPr lang="en-US" dirty="0"/>
          </a:p>
        </p:txBody>
      </p:sp>
      <p:pic>
        <p:nvPicPr>
          <p:cNvPr id="4" name="Picture 4" descr="28.tif                                                         00004370&#10;CS1-Vol.04                     B95464D4:"/>
          <p:cNvPicPr preferRelativeResize="0">
            <a:picLocks noChangeAspect="1" noChangeArrowheads="1"/>
          </p:cNvPicPr>
          <p:nvPr/>
        </p:nvPicPr>
        <p:blipFill>
          <a:blip r:embed="rId2"/>
          <a:srcRect/>
          <a:stretch>
            <a:fillRect/>
          </a:stretch>
        </p:blipFill>
        <p:spPr bwMode="auto">
          <a:xfrm>
            <a:off x="228600" y="2362200"/>
            <a:ext cx="8637587" cy="43386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In this example we identified that workforce diversity is transformed into creative synergy which leads to organizational effectiveness. We also said that the synergy would be possible when the organization have experienced managers to handle diverse workforce.</a:t>
            </a:r>
          </a:p>
          <a:p>
            <a:r>
              <a:rPr lang="en-US" sz="2800" dirty="0" smtClean="0"/>
              <a:t>Based on this information we just develop the hypothesis statements</a:t>
            </a:r>
            <a:endParaRPr lang="en-US" sz="28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0"/>
            <a:ext cx="8229600" cy="4876800"/>
          </a:xfrm>
        </p:spPr>
        <p:txBody>
          <a:bodyPr/>
          <a:lstStyle/>
          <a:p>
            <a:r>
              <a:rPr lang="en-US" sz="2800" dirty="0" smtClean="0"/>
              <a:t>Ha1: The workforce diversity is related to creative synergy.</a:t>
            </a:r>
          </a:p>
          <a:p>
            <a:r>
              <a:rPr lang="en-US" sz="2800" dirty="0" smtClean="0"/>
              <a:t>Ha2: The higher the creative synergy the more the organization effectiveness</a:t>
            </a:r>
          </a:p>
          <a:p>
            <a:r>
              <a:rPr lang="en-US" sz="2800" dirty="0" smtClean="0"/>
              <a:t>Ha3: The creative synergy mediates the relationship between workforce diversity and organization effectiveness.</a:t>
            </a:r>
          </a:p>
          <a:p>
            <a:r>
              <a:rPr lang="en-US" sz="2800" dirty="0" smtClean="0"/>
              <a:t>Ha4: The relationship between workforce diversity and creative synergy is moderated by managerial expertise.  </a:t>
            </a:r>
            <a:endParaRPr lang="en-US"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06562"/>
          </a:xfrm>
        </p:spPr>
        <p:txBody>
          <a:bodyPr/>
          <a:lstStyle/>
          <a:p>
            <a:pPr algn="l"/>
            <a:r>
              <a:rPr lang="en-US" sz="2800" dirty="0" smtClean="0"/>
              <a:t>Example:2</a:t>
            </a:r>
            <a:endParaRPr lang="en-US" sz="2800" dirty="0"/>
          </a:p>
        </p:txBody>
      </p:sp>
      <p:pic>
        <p:nvPicPr>
          <p:cNvPr id="1027" name="Picture 3"/>
          <p:cNvPicPr>
            <a:picLocks noGrp="1" noChangeAspect="1" noChangeArrowheads="1"/>
          </p:cNvPicPr>
          <p:nvPr>
            <p:ph idx="1"/>
          </p:nvPr>
        </p:nvPicPr>
        <p:blipFill>
          <a:blip r:embed="rId2"/>
          <a:srcRect/>
          <a:stretch>
            <a:fillRect/>
          </a:stretch>
        </p:blipFill>
        <p:spPr bwMode="auto">
          <a:xfrm>
            <a:off x="457200" y="2743200"/>
            <a:ext cx="8229600" cy="2209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457200" y="1219200"/>
            <a:ext cx="8229600" cy="54102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4" descr="&#10;37-001.tif                                                     00004370&#10;CS1-Vol.04                     B95464D4:"/>
          <p:cNvPicPr>
            <a:picLocks noGrp="1" noChangeAspect="1" noChangeArrowheads="1"/>
          </p:cNvPicPr>
          <p:nvPr>
            <p:ph idx="1"/>
          </p:nvPr>
        </p:nvPicPr>
        <p:blipFill>
          <a:blip r:embed="rId2"/>
          <a:srcRect/>
          <a:stretch>
            <a:fillRect/>
          </a:stretch>
        </p:blipFill>
        <p:spPr bwMode="auto">
          <a:xfrm>
            <a:off x="877551" y="1600200"/>
            <a:ext cx="7388897" cy="4525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Different Hypotheses statements could be generated</a:t>
            </a:r>
          </a:p>
          <a:p>
            <a:r>
              <a:rPr lang="en-US" sz="2800" dirty="0" smtClean="0"/>
              <a:t>Ha1:The more the loyalty the higher the organization commitment</a:t>
            </a:r>
          </a:p>
          <a:p>
            <a:r>
              <a:rPr lang="en-US" sz="2800" dirty="0" smtClean="0"/>
              <a:t>Ha2:Loyality acts as an intervening variable between job level, age, length of service, pride of working for the organization.</a:t>
            </a:r>
          </a:p>
          <a:p>
            <a:pPr lvl="1"/>
            <a:r>
              <a:rPr lang="en-US" sz="2400" dirty="0" smtClean="0"/>
              <a:t>Ha2.1: Loyalty mediates the relationship between age and organization commitment</a:t>
            </a:r>
          </a:p>
          <a:p>
            <a:pPr lvl="1"/>
            <a:r>
              <a:rPr lang="en-US" sz="2400" dirty="0" smtClean="0"/>
              <a:t>Ha2.2: Loyalty mediates the relationship between length of service and organization commitment</a:t>
            </a:r>
          </a:p>
          <a:p>
            <a:pPr lvl="1"/>
            <a:endParaRPr lang="en-US" sz="2400" dirty="0" smtClean="0"/>
          </a:p>
          <a:p>
            <a:pPr lvl="2"/>
            <a:endParaRPr lang="en-US" sz="20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342900" lvl="1" indent="-342900">
              <a:buFont typeface="Arial" charset="0"/>
              <a:buChar char="•"/>
            </a:pPr>
            <a:r>
              <a:rPr lang="en-US" sz="2400" dirty="0" smtClean="0"/>
              <a:t>Ha2.3: Loyalty mediates the relationship between job level and organization commitment.</a:t>
            </a:r>
          </a:p>
          <a:p>
            <a:pPr marL="342900" lvl="1" indent="-342900">
              <a:buFont typeface="Arial" charset="0"/>
              <a:buChar char="•"/>
            </a:pPr>
            <a:r>
              <a:rPr lang="en-US" sz="2400" dirty="0" smtClean="0"/>
              <a:t>Ha2.4: Loyalty mediates the relationship between pride working for organization and organization commitment.</a:t>
            </a:r>
          </a:p>
          <a:p>
            <a:pPr marL="342900" lvl="1" indent="-342900">
              <a:buFont typeface="Arial" charset="0"/>
              <a:buChar char="•"/>
            </a:pPr>
            <a:endParaRPr lang="en-US" sz="2400" dirty="0" smtClean="0"/>
          </a:p>
          <a:p>
            <a:pPr marL="342900" lvl="1" indent="-342900">
              <a:buFont typeface="Arial" charset="0"/>
              <a:buChar char="•"/>
            </a:pPr>
            <a:endParaRPr lang="en-US" sz="2400" dirty="0" smtClean="0"/>
          </a:p>
          <a:p>
            <a:pPr marL="342900" lvl="1" indent="-342900">
              <a:buFont typeface="Arial" charset="0"/>
              <a:buChar char="•"/>
            </a:pPr>
            <a:endParaRPr lang="en-US" sz="2400" dirty="0" smtClean="0"/>
          </a:p>
          <a:p>
            <a:endParaRPr lang="en-US" sz="2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342900" lvl="1" indent="-342900">
              <a:buFont typeface="Arial" charset="0"/>
              <a:buChar char="•"/>
            </a:pPr>
            <a:r>
              <a:rPr lang="en-US" dirty="0" smtClean="0"/>
              <a:t>Ha3.: Only employees who do not have lust for job hopping, would job level, age, length of service, pride working for organization be related to Loyalty for the organization .</a:t>
            </a:r>
          </a:p>
          <a:p>
            <a:r>
              <a:rPr lang="en-US" sz="2400" dirty="0" smtClean="0"/>
              <a:t>Ha3.1: Lust for job hopping would moderate the relationship between job level and Loyalty. </a:t>
            </a:r>
          </a:p>
          <a:p>
            <a:r>
              <a:rPr lang="en-US" sz="2400" dirty="0" smtClean="0"/>
              <a:t>Ha3.2: Lust for job hopping would moderate the relationship between age and Loyalty. </a:t>
            </a:r>
          </a:p>
          <a:p>
            <a:r>
              <a:rPr lang="en-US" sz="2400" dirty="0" smtClean="0"/>
              <a:t>Ha3.2: Lust for job hopping would moderate the relationship between length of service and Loyalty. </a:t>
            </a:r>
          </a:p>
          <a:p>
            <a:r>
              <a:rPr lang="en-US" sz="2400" dirty="0" smtClean="0"/>
              <a:t>Etc…</a:t>
            </a:r>
          </a:p>
          <a:p>
            <a:endParaRPr lang="en-US" sz="2400" dirty="0" smtClean="0"/>
          </a:p>
          <a:p>
            <a:endParaRPr lang="en-US"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sz="2800" dirty="0" smtClean="0"/>
              <a:t>An other research question might be poised </a:t>
            </a:r>
          </a:p>
          <a:p>
            <a:r>
              <a:rPr lang="en-US" sz="2800" dirty="0" smtClean="0"/>
              <a:t>Does the blue collar worker are more loyal or white collar ?</a:t>
            </a:r>
          </a:p>
          <a:p>
            <a:r>
              <a:rPr lang="en-US" sz="2800" dirty="0" smtClean="0"/>
              <a:t>To find the answer to this question a hypothesis statement could be generated as follows</a:t>
            </a:r>
          </a:p>
          <a:p>
            <a:r>
              <a:rPr lang="en-US" sz="2400" dirty="0" smtClean="0"/>
              <a:t>Ha4: There is difference between the loyalty level between the blue collar workers(labor) and white collar workers(officers)</a:t>
            </a:r>
            <a:endParaRPr lang="en-US" sz="2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Steps Following the Hypothesis testing</a:t>
            </a:r>
            <a:endParaRPr lang="en-US" sz="3200" b="1" dirty="0"/>
          </a:p>
        </p:txBody>
      </p:sp>
      <p:sp>
        <p:nvSpPr>
          <p:cNvPr id="3" name="Content Placeholder 2"/>
          <p:cNvSpPr>
            <a:spLocks noGrp="1"/>
          </p:cNvSpPr>
          <p:nvPr>
            <p:ph idx="1"/>
          </p:nvPr>
        </p:nvSpPr>
        <p:spPr/>
        <p:txBody>
          <a:bodyPr/>
          <a:lstStyle/>
          <a:p>
            <a:endParaRPr lang="en-US" dirty="0" smtClean="0"/>
          </a:p>
          <a:p>
            <a:r>
              <a:rPr lang="en-US" sz="2800" dirty="0" smtClean="0"/>
              <a:t>State the null and the Alternate hypotheses</a:t>
            </a:r>
          </a:p>
          <a:p>
            <a:r>
              <a:rPr lang="en-US" sz="2800" dirty="0" smtClean="0"/>
              <a:t>Choose appropriate test based on the data collected (parametric like Pearson correlation, t test, ANOVA)</a:t>
            </a:r>
          </a:p>
          <a:p>
            <a:r>
              <a:rPr lang="en-US" sz="2800" dirty="0" smtClean="0"/>
              <a:t> non parametric like spearman ‘s rank correlation, Kendall’s X2)</a:t>
            </a:r>
          </a:p>
          <a:p>
            <a:r>
              <a:rPr lang="en-US" sz="2800" dirty="0" smtClean="0"/>
              <a:t>Determine the level of significance desired </a:t>
            </a:r>
          </a:p>
          <a:p>
            <a:pPr lvl="1"/>
            <a:r>
              <a:rPr lang="en-US" dirty="0" smtClean="0"/>
              <a:t>Usually set to 0.05 can be more or less</a:t>
            </a:r>
          </a:p>
          <a:p>
            <a:endParaRPr lang="en-US" sz="28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0"/>
            <a:ext cx="8229600" cy="5029200"/>
          </a:xfrm>
        </p:spPr>
        <p:txBody>
          <a:bodyPr/>
          <a:lstStyle/>
          <a:p>
            <a:r>
              <a:rPr lang="en-US" sz="2800" dirty="0" smtClean="0"/>
              <a:t>See the output results of generated from the software. See if the differences are significant or the relationship significant.</a:t>
            </a:r>
          </a:p>
          <a:p>
            <a:r>
              <a:rPr lang="en-US" sz="2800" dirty="0" smtClean="0"/>
              <a:t>If the differences/relationship are not significant then we accept the null hypotheses other wise accept the alternate</a:t>
            </a:r>
          </a:p>
          <a:p>
            <a:r>
              <a:rPr lang="en-US" sz="2800" dirty="0" smtClean="0"/>
              <a:t>In case the you are using tables check if the calculated values larger than the critical value, the null hypotheses is rejected and alternate accepted</a:t>
            </a:r>
          </a:p>
          <a:p>
            <a:r>
              <a:rPr lang="en-US" sz="2800" dirty="0" smtClean="0"/>
              <a:t> </a:t>
            </a:r>
            <a:r>
              <a:rPr lang="en-US" sz="1800" dirty="0" smtClean="0"/>
              <a:t>( More practice would be covered in later sections of the course)</a:t>
            </a:r>
            <a:endParaRPr lang="en-US" sz="18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Deductive and Inductive Hypothesis</a:t>
            </a:r>
            <a:endParaRPr lang="en-US" sz="3200" b="1" dirty="0"/>
          </a:p>
        </p:txBody>
      </p:sp>
      <p:sp>
        <p:nvSpPr>
          <p:cNvPr id="3" name="Content Placeholder 2"/>
          <p:cNvSpPr>
            <a:spLocks noGrp="1"/>
          </p:cNvSpPr>
          <p:nvPr>
            <p:ph idx="1"/>
          </p:nvPr>
        </p:nvSpPr>
        <p:spPr/>
        <p:txBody>
          <a:bodyPr/>
          <a:lstStyle/>
          <a:p>
            <a:r>
              <a:rPr lang="en-US" sz="2800" dirty="0" smtClean="0"/>
              <a:t>The hypothesis  generating and testing can be done both through Deduction and Induction.</a:t>
            </a:r>
          </a:p>
          <a:p>
            <a:endParaRPr lang="en-US" sz="2800" dirty="0" smtClean="0"/>
          </a:p>
          <a:p>
            <a:r>
              <a:rPr lang="en-US" sz="2800" dirty="0" smtClean="0"/>
              <a:t>In deduction we first develop the theoretical model, then generate hypothesis statements, data is collected and then hypothesis are tested.</a:t>
            </a:r>
          </a:p>
          <a:p>
            <a:endParaRPr lang="en-US" sz="2800" dirty="0" smtClean="0"/>
          </a:p>
          <a:p>
            <a:r>
              <a:rPr lang="en-US" sz="2800" dirty="0" smtClean="0"/>
              <a:t>In induction new hypothesis are generated based on the data already collected, which then is tested</a:t>
            </a:r>
            <a:endParaRPr lang="en-US" sz="28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In the initial session we discussed the case of the Hawthorne experiments, where new hypothesis were developed after the data already collected did not substantiated any of the original hypotheses.</a:t>
            </a:r>
          </a:p>
          <a:p>
            <a:r>
              <a:rPr lang="en-US" sz="2800" dirty="0" smtClean="0"/>
              <a:t>New Hypotheses might be developed after the data is collected.</a:t>
            </a:r>
          </a:p>
          <a:p>
            <a:r>
              <a:rPr lang="en-US" sz="2800" dirty="0" smtClean="0"/>
              <a:t>Creative insights might compel researchers to test a new hypothesis from exiting data which when substantiated would add to new knowledge and help build theory. </a:t>
            </a:r>
            <a:endParaRPr lang="en-US" sz="28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Hypothesis testing with Qualitative Research: negative case analysis</a:t>
            </a:r>
            <a:endParaRPr lang="en-US" sz="3200" b="1" dirty="0"/>
          </a:p>
        </p:txBody>
      </p:sp>
      <p:sp>
        <p:nvSpPr>
          <p:cNvPr id="3" name="Content Placeholder 2"/>
          <p:cNvSpPr>
            <a:spLocks noGrp="1"/>
          </p:cNvSpPr>
          <p:nvPr>
            <p:ph idx="1"/>
          </p:nvPr>
        </p:nvSpPr>
        <p:spPr/>
        <p:txBody>
          <a:bodyPr/>
          <a:lstStyle/>
          <a:p>
            <a:r>
              <a:rPr lang="en-US" sz="2800" dirty="0" smtClean="0"/>
              <a:t>Hypothesis testing can also be tested with qualitative data.</a:t>
            </a:r>
          </a:p>
          <a:p>
            <a:r>
              <a:rPr lang="en-US" sz="2800" dirty="0" smtClean="0"/>
              <a:t>Example:</a:t>
            </a:r>
          </a:p>
          <a:p>
            <a:r>
              <a:rPr lang="en-US" sz="2800" dirty="0" smtClean="0"/>
              <a:t>After interview we develop the theoretical framework that unethical practices by employees are a function of their ability to discriminate between right and wrong, or due to need for money, or the organization indifference to such practices.</a:t>
            </a:r>
          </a:p>
          <a:p>
            <a:r>
              <a:rPr lang="en-US" sz="2800" dirty="0" smtClean="0"/>
              <a:t>Search for data prove the hypothesis to be false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When no support is found an there is this case where an individual is deliberately engage in the unethical practices even though he is able to discriminate from right from wrong, and is not in need for money, and the organization would not be indifferent to his behavior. </a:t>
            </a:r>
          </a:p>
          <a:p>
            <a:r>
              <a:rPr lang="en-US" sz="2800" dirty="0" smtClean="0"/>
              <a:t>He simply wants to get back to the systems because the system would not listen to his advice. </a:t>
            </a:r>
          </a:p>
          <a:p>
            <a:r>
              <a:rPr lang="en-US" sz="2800" dirty="0" smtClean="0"/>
              <a:t>This new discovery is different from the previous hypothesis is know as negative case method and enables to revise their theory.</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RECAP</a:t>
            </a:r>
            <a:endParaRPr lang="en-US" sz="3200" b="1" dirty="0"/>
          </a:p>
        </p:txBody>
      </p:sp>
      <p:sp>
        <p:nvSpPr>
          <p:cNvPr id="3" name="Content Placeholder 2"/>
          <p:cNvSpPr>
            <a:spLocks noGrp="1"/>
          </p:cNvSpPr>
          <p:nvPr>
            <p:ph idx="1"/>
          </p:nvPr>
        </p:nvSpPr>
        <p:spPr>
          <a:xfrm>
            <a:off x="457200" y="1600200"/>
            <a:ext cx="8229600" cy="4953000"/>
          </a:xfrm>
        </p:spPr>
        <p:txBody>
          <a:bodyPr/>
          <a:lstStyle/>
          <a:p>
            <a:r>
              <a:rPr lang="en-US" sz="2800" dirty="0" smtClean="0"/>
              <a:t>Hypothesis notations</a:t>
            </a:r>
          </a:p>
          <a:p>
            <a:r>
              <a:rPr lang="en-US" sz="2800" dirty="0" smtClean="0"/>
              <a:t>Examples on how to develop hypothesis statements</a:t>
            </a:r>
          </a:p>
          <a:p>
            <a:r>
              <a:rPr lang="en-US" sz="2800" dirty="0" smtClean="0"/>
              <a:t>Steps to test the hypothesis statements</a:t>
            </a:r>
          </a:p>
          <a:p>
            <a:r>
              <a:rPr lang="en-US" sz="2800" dirty="0" smtClean="0"/>
              <a:t>Hypothesis testing through inductive method</a:t>
            </a:r>
          </a:p>
          <a:p>
            <a:r>
              <a:rPr lang="en-US" sz="2800" dirty="0" smtClean="0"/>
              <a:t>Hypothesis testing with qualitative research </a:t>
            </a:r>
            <a:endParaRPr lang="en-US" sz="28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2123</TotalTime>
  <Words>1160</Words>
  <Application>Microsoft PowerPoint</Application>
  <PresentationFormat>On-screen Show (4:3)</PresentationFormat>
  <Paragraphs>139</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Research Methodology  </vt:lpstr>
      <vt:lpstr>Recap</vt:lpstr>
      <vt:lpstr>Statistical Notations </vt:lpstr>
      <vt:lpstr>Slide 4</vt:lpstr>
      <vt:lpstr>Slide 5</vt:lpstr>
      <vt:lpstr>Slide 6</vt:lpstr>
      <vt:lpstr>Slide 7</vt:lpstr>
      <vt:lpstr>Slide 8</vt:lpstr>
      <vt:lpstr>Slide 9</vt:lpstr>
      <vt:lpstr>Summarized Table of Statistical Notations for Hypotheses</vt:lpstr>
      <vt:lpstr>Slide 11</vt:lpstr>
      <vt:lpstr>Slide 12</vt:lpstr>
      <vt:lpstr>Slide 13</vt:lpstr>
      <vt:lpstr>Example:2</vt:lpstr>
      <vt:lpstr>Slide 15</vt:lpstr>
      <vt:lpstr>Slide 16</vt:lpstr>
      <vt:lpstr>Slide 17</vt:lpstr>
      <vt:lpstr>Slide 18</vt:lpstr>
      <vt:lpstr>Slide 19</vt:lpstr>
      <vt:lpstr>Slide 20</vt:lpstr>
      <vt:lpstr>Steps Following the Hypothesis testing</vt:lpstr>
      <vt:lpstr>Slide 22</vt:lpstr>
      <vt:lpstr>Deductive and Inductive Hypothesis</vt:lpstr>
      <vt:lpstr>Slide 24</vt:lpstr>
      <vt:lpstr>Hypothesis testing with Qualitative Research: negative case analysis</vt:lpstr>
      <vt:lpstr>Slide 26</vt:lpstr>
      <vt:lpstr>RECAP</vt:lpstr>
    </vt:vector>
  </TitlesOfParts>
  <Company>BIMCS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Research Process [1-3]</dc:title>
  <dc:creator>Imran Khan</dc:creator>
  <cp:lastModifiedBy>NTS</cp:lastModifiedBy>
  <cp:revision>49</cp:revision>
  <cp:lastPrinted>1601-01-01T00:00:00Z</cp:lastPrinted>
  <dcterms:created xsi:type="dcterms:W3CDTF">2005-09-12T06:41:10Z</dcterms:created>
  <dcterms:modified xsi:type="dcterms:W3CDTF">2013-06-03T06:40:13Z</dcterms:modified>
</cp:coreProperties>
</file>