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87" r:id="rId2"/>
    <p:sldId id="348" r:id="rId3"/>
    <p:sldId id="349" r:id="rId4"/>
    <p:sldId id="357" r:id="rId5"/>
    <p:sldId id="356" r:id="rId6"/>
    <p:sldId id="358" r:id="rId7"/>
    <p:sldId id="359" r:id="rId8"/>
    <p:sldId id="360" r:id="rId9"/>
    <p:sldId id="361" r:id="rId10"/>
    <p:sldId id="369" r:id="rId11"/>
    <p:sldId id="362" r:id="rId12"/>
    <p:sldId id="363" r:id="rId13"/>
    <p:sldId id="364" r:id="rId14"/>
    <p:sldId id="370" r:id="rId15"/>
    <p:sldId id="365" r:id="rId16"/>
    <p:sldId id="366" r:id="rId17"/>
    <p:sldId id="367" r:id="rId18"/>
    <p:sldId id="368" r:id="rId19"/>
    <p:sldId id="371" r:id="rId20"/>
    <p:sldId id="372" r:id="rId21"/>
    <p:sldId id="384" r:id="rId22"/>
    <p:sldId id="385" r:id="rId23"/>
    <p:sldId id="387" r:id="rId24"/>
    <p:sldId id="386" r:id="rId25"/>
    <p:sldId id="388" r:id="rId26"/>
    <p:sldId id="382" r:id="rId2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2787"/>
    <p:restoredTop sz="90929"/>
  </p:normalViewPr>
  <p:slideViewPr>
    <p:cSldViewPr>
      <p:cViewPr varScale="1">
        <p:scale>
          <a:sx n="59" d="100"/>
          <a:sy n="59" d="100"/>
        </p:scale>
        <p:origin x="-136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8" d="100"/>
          <a:sy n="58" d="100"/>
        </p:scale>
        <p:origin x="-1812" y="-7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3387E60-9904-42A2-9DE4-8048E3886D0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E637DEB-8979-4DB2-9F5F-3B4BC5DE512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17B103-B146-46A8-99C8-1B9309618EE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E0985C-E42D-48EE-93A6-6143E71E215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B217D8C-094F-410F-84B9-89D337BA16B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F0DC0A2-C567-4C1D-BC2E-EA6040148FD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D9DF9D1-AF62-439F-A0DF-287A0221865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80E399-6D55-4872-B979-1BB2C427B2B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1B331B-5884-435F-90C0-D9B567282B9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350D543-76DB-4999-BF32-6FF91EF1345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48899E7-591C-4532-8225-57A0CC8C9AB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74E5DA9-B2E0-46BA-95B5-88125908D22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p:txBody>
          <a:bodyPr/>
          <a:lstStyle/>
          <a:p>
            <a:pPr eaLnBrk="1" hangingPunct="1"/>
            <a:r>
              <a:rPr lang="en-US" sz="2800" b="1" smtClean="0">
                <a:latin typeface="Arial" charset="0"/>
                <a:cs typeface="Arial" charset="0"/>
              </a:rPr>
              <a:t>Research Methodology </a:t>
            </a:r>
            <a:r>
              <a:rPr lang="en-US" smtClean="0"/>
              <a:t/>
            </a:r>
            <a:br>
              <a:rPr lang="en-US" smtClean="0"/>
            </a:br>
            <a:endParaRPr lang="en-US" smtClean="0"/>
          </a:p>
        </p:txBody>
      </p:sp>
      <p:sp>
        <p:nvSpPr>
          <p:cNvPr id="2051" name="Content Placeholder 2"/>
          <p:cNvSpPr>
            <a:spLocks noGrp="1"/>
          </p:cNvSpPr>
          <p:nvPr>
            <p:ph idx="1"/>
          </p:nvPr>
        </p:nvSpPr>
        <p:spPr>
          <a:xfrm>
            <a:off x="228600" y="1600200"/>
            <a:ext cx="8686800" cy="4525963"/>
          </a:xfrm>
        </p:spPr>
        <p:txBody>
          <a:bodyPr/>
          <a:lstStyle/>
          <a:p>
            <a:pPr lvl="3" eaLnBrk="1" hangingPunct="1">
              <a:buFont typeface="Arial" charset="0"/>
              <a:buNone/>
            </a:pPr>
            <a:r>
              <a:rPr lang="en-US" dirty="0" smtClean="0"/>
              <a:t>				</a:t>
            </a:r>
          </a:p>
          <a:p>
            <a:pPr lvl="3" eaLnBrk="1" hangingPunct="1">
              <a:buFont typeface="Arial" charset="0"/>
              <a:buNone/>
            </a:pPr>
            <a:endParaRPr lang="en-US" dirty="0" smtClean="0"/>
          </a:p>
          <a:p>
            <a:pPr lvl="3" eaLnBrk="1" hangingPunct="1">
              <a:buFont typeface="Arial" charset="0"/>
              <a:buNone/>
            </a:pPr>
            <a:endParaRPr lang="en-US" dirty="0" smtClean="0"/>
          </a:p>
          <a:p>
            <a:pPr lvl="3" eaLnBrk="1" hangingPunct="1">
              <a:buFont typeface="Arial" charset="0"/>
              <a:buNone/>
            </a:pPr>
            <a:endParaRPr lang="en-US" dirty="0" smtClean="0"/>
          </a:p>
          <a:p>
            <a:pPr lvl="3" eaLnBrk="1" hangingPunct="1">
              <a:buFont typeface="Arial" charset="0"/>
              <a:buNone/>
            </a:pPr>
            <a:endParaRPr lang="en-US" dirty="0" smtClean="0"/>
          </a:p>
          <a:p>
            <a:pPr lvl="3" eaLnBrk="1" hangingPunct="1">
              <a:buFont typeface="Arial" charset="0"/>
              <a:buNone/>
            </a:pPr>
            <a:r>
              <a:rPr lang="en-US" dirty="0" smtClean="0"/>
              <a:t>			</a:t>
            </a:r>
            <a:r>
              <a:rPr lang="en-US" sz="2400" dirty="0" smtClean="0">
                <a:latin typeface="Arial" charset="0"/>
                <a:cs typeface="Arial" charset="0"/>
              </a:rPr>
              <a:t>Lecture No : 5</a:t>
            </a:r>
          </a:p>
          <a:p>
            <a:pPr lvl="1" eaLnBrk="1" hangingPunct="1">
              <a:buFont typeface="Arial" charset="0"/>
              <a:buNone/>
            </a:pPr>
            <a:r>
              <a:rPr lang="en-US" sz="3200" dirty="0" smtClean="0">
                <a:latin typeface="Arial" charset="0"/>
                <a:cs typeface="Arial" charset="0"/>
              </a:rPr>
              <a:t>(</a:t>
            </a:r>
            <a:r>
              <a:rPr lang="en-US" sz="2400" dirty="0" smtClean="0">
                <a:latin typeface="Arial" charset="0"/>
                <a:cs typeface="Arial" charset="0"/>
              </a:rPr>
              <a:t>Theoretical Framework - Hypothesis Development</a:t>
            </a:r>
            <a:r>
              <a:rPr lang="en-US" sz="3200" dirty="0" smtClean="0">
                <a:latin typeface="Arial" charset="0"/>
                <a:cs typeface="Arial" charset="0"/>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Recap</a:t>
            </a:r>
            <a:endParaRPr lang="en-US" sz="3200" b="1" dirty="0"/>
          </a:p>
        </p:txBody>
      </p:sp>
      <p:sp>
        <p:nvSpPr>
          <p:cNvPr id="3" name="Content Placeholder 2"/>
          <p:cNvSpPr>
            <a:spLocks noGrp="1"/>
          </p:cNvSpPr>
          <p:nvPr>
            <p:ph idx="1"/>
          </p:nvPr>
        </p:nvSpPr>
        <p:spPr/>
        <p:txBody>
          <a:bodyPr/>
          <a:lstStyle/>
          <a:p>
            <a:r>
              <a:rPr lang="en-US" dirty="0" smtClean="0"/>
              <a:t>Types of Variables</a:t>
            </a:r>
          </a:p>
          <a:p>
            <a:pPr lvl="1"/>
            <a:r>
              <a:rPr lang="en-US" dirty="0" smtClean="0"/>
              <a:t>Independent, Dependent, Moderating, Mediating( Intervening)</a:t>
            </a:r>
          </a:p>
          <a:p>
            <a:r>
              <a:rPr lang="en-US" dirty="0" smtClean="0"/>
              <a:t>Examples of relationships with each other</a:t>
            </a:r>
          </a:p>
          <a:p>
            <a:r>
              <a:rPr lang="en-US" dirty="0" smtClean="0"/>
              <a:t>Developing of Theoretical Framework</a:t>
            </a:r>
          </a:p>
          <a:p>
            <a:pPr lvl="1"/>
            <a:r>
              <a:rPr lang="en-US" dirty="0" smtClean="0"/>
              <a:t>Variables, logical Relationships, Directions, Explanations</a:t>
            </a:r>
          </a:p>
          <a:p>
            <a:r>
              <a:rPr lang="en-US" dirty="0" smtClean="0"/>
              <a:t>We wanted to break down a problem into easily  measurable into  testable cases.</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Exercise</a:t>
            </a:r>
            <a:endParaRPr lang="en-US" sz="3200" b="1" dirty="0"/>
          </a:p>
        </p:txBody>
      </p:sp>
      <p:sp>
        <p:nvSpPr>
          <p:cNvPr id="3" name="Content Placeholder 2"/>
          <p:cNvSpPr>
            <a:spLocks noGrp="1"/>
          </p:cNvSpPr>
          <p:nvPr>
            <p:ph idx="1"/>
          </p:nvPr>
        </p:nvSpPr>
        <p:spPr/>
        <p:txBody>
          <a:bodyPr/>
          <a:lstStyle/>
          <a:p>
            <a:r>
              <a:rPr lang="en-US" sz="2800" dirty="0" smtClean="0"/>
              <a:t>A production manager is concerned about the low output levels of his employee. The articles that he reads on job performance frequently mentioned three variables as important to job performance: skill required by job, rewards and satisfaction. In several of the articles it was also indicated that only if the rewards were attractive to the recipients, did  satisfaction, and job performance increase not otherwise.</a:t>
            </a:r>
            <a:endParaRPr lang="en-US"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Theoretical Framework</a:t>
            </a:r>
            <a:br>
              <a:rPr lang="en-US" sz="3200" b="1" dirty="0" smtClean="0"/>
            </a:br>
            <a:r>
              <a:rPr lang="en-US" sz="3200" b="1" dirty="0" smtClean="0"/>
              <a:t>( Description and Discussion of the Variables)</a:t>
            </a:r>
            <a:endParaRPr lang="en-US" sz="3200" b="1" dirty="0"/>
          </a:p>
        </p:txBody>
      </p:sp>
      <p:sp>
        <p:nvSpPr>
          <p:cNvPr id="3" name="Content Placeholder 2"/>
          <p:cNvSpPr>
            <a:spLocks noGrp="1"/>
          </p:cNvSpPr>
          <p:nvPr>
            <p:ph idx="1"/>
          </p:nvPr>
        </p:nvSpPr>
        <p:spPr/>
        <p:txBody>
          <a:bodyPr/>
          <a:lstStyle/>
          <a:p>
            <a:r>
              <a:rPr lang="en-US" sz="2800" dirty="0" smtClean="0"/>
              <a:t>In this section of theoretical framework we need to provide the description of the variables and their relationships with different variables. For example..</a:t>
            </a:r>
          </a:p>
          <a:p>
            <a:r>
              <a:rPr lang="en-US" sz="2800" dirty="0" smtClean="0"/>
              <a:t>Rewards are two types, intrinsic and extrinsic ….., where as job enrichment is making the job more challenging and utilizes all the skills of the employee…when the.. . …Rewards are known to enhance the satisfaction of employees which leads to higher organization performance ……… But for some employees the rewards are not attractive hence does not contribute to the satisfaction of employee ….etc</a:t>
            </a:r>
            <a:endParaRPr lang="en-US"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Theoretical Framework</a:t>
            </a:r>
            <a:br>
              <a:rPr lang="en-US" sz="3200" b="1" dirty="0" smtClean="0"/>
            </a:br>
            <a:r>
              <a:rPr lang="en-US" sz="3200" b="1" dirty="0" smtClean="0"/>
              <a:t>(Schematic Diagram) </a:t>
            </a:r>
            <a:endParaRPr lang="en-US" sz="3200" b="1" dirty="0"/>
          </a:p>
        </p:txBody>
      </p:sp>
      <p:sp>
        <p:nvSpPr>
          <p:cNvPr id="3" name="Content Placeholder 2"/>
          <p:cNvSpPr>
            <a:spLocks noGrp="1"/>
          </p:cNvSpPr>
          <p:nvPr>
            <p:ph idx="1"/>
          </p:nvPr>
        </p:nvSpPr>
        <p:spPr/>
        <p:txBody>
          <a:bodyPr/>
          <a:lstStyle/>
          <a:p>
            <a:endParaRPr lang="en-US" dirty="0"/>
          </a:p>
        </p:txBody>
      </p:sp>
      <p:sp>
        <p:nvSpPr>
          <p:cNvPr id="4" name="Rectangle 3"/>
          <p:cNvSpPr/>
          <p:nvPr/>
        </p:nvSpPr>
        <p:spPr>
          <a:xfrm>
            <a:off x="533400" y="2133600"/>
            <a:ext cx="19812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Job Enrichment</a:t>
            </a:r>
            <a:endParaRPr lang="en-US" dirty="0"/>
          </a:p>
        </p:txBody>
      </p:sp>
      <p:sp>
        <p:nvSpPr>
          <p:cNvPr id="5" name="Rectangle 4"/>
          <p:cNvSpPr/>
          <p:nvPr/>
        </p:nvSpPr>
        <p:spPr>
          <a:xfrm>
            <a:off x="533400" y="3733800"/>
            <a:ext cx="18288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Rewards</a:t>
            </a:r>
            <a:endParaRPr lang="en-US" dirty="0"/>
          </a:p>
        </p:txBody>
      </p:sp>
      <p:sp>
        <p:nvSpPr>
          <p:cNvPr id="8" name="Parallelogram 7"/>
          <p:cNvSpPr/>
          <p:nvPr/>
        </p:nvSpPr>
        <p:spPr>
          <a:xfrm>
            <a:off x="3657600" y="3048000"/>
            <a:ext cx="2133600" cy="685800"/>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Employee Satisfaction</a:t>
            </a:r>
            <a:endParaRPr lang="en-US" dirty="0"/>
          </a:p>
        </p:txBody>
      </p:sp>
      <p:sp>
        <p:nvSpPr>
          <p:cNvPr id="9" name="Rectangle 8"/>
          <p:cNvSpPr/>
          <p:nvPr/>
        </p:nvSpPr>
        <p:spPr>
          <a:xfrm>
            <a:off x="6553200" y="2971800"/>
            <a:ext cx="1981200"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Organization Performance</a:t>
            </a:r>
            <a:endParaRPr lang="en-US" dirty="0"/>
          </a:p>
        </p:txBody>
      </p:sp>
      <p:cxnSp>
        <p:nvCxnSpPr>
          <p:cNvPr id="12" name="Straight Arrow Connector 11"/>
          <p:cNvCxnSpPr>
            <a:stCxn id="4" idx="3"/>
            <a:endCxn id="8" idx="5"/>
          </p:cNvCxnSpPr>
          <p:nvPr/>
        </p:nvCxnSpPr>
        <p:spPr>
          <a:xfrm>
            <a:off x="2514600" y="2514600"/>
            <a:ext cx="1228725" cy="876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5" idx="3"/>
            <a:endCxn id="8" idx="5"/>
          </p:cNvCxnSpPr>
          <p:nvPr/>
        </p:nvCxnSpPr>
        <p:spPr>
          <a:xfrm flipV="1">
            <a:off x="2362200" y="3390900"/>
            <a:ext cx="1381125"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8" idx="2"/>
            <a:endCxn id="9" idx="1"/>
          </p:cNvCxnSpPr>
          <p:nvPr/>
        </p:nvCxnSpPr>
        <p:spPr>
          <a:xfrm flipV="1">
            <a:off x="5705475" y="3314700"/>
            <a:ext cx="847725"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Diamond 18"/>
          <p:cNvSpPr/>
          <p:nvPr/>
        </p:nvSpPr>
        <p:spPr>
          <a:xfrm>
            <a:off x="2514600" y="4419600"/>
            <a:ext cx="1524000" cy="1371600"/>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t>Attraction for rewards</a:t>
            </a:r>
            <a:endParaRPr lang="en-US" sz="1000" dirty="0"/>
          </a:p>
        </p:txBody>
      </p:sp>
      <p:cxnSp>
        <p:nvCxnSpPr>
          <p:cNvPr id="23" name="Straight Arrow Connector 22"/>
          <p:cNvCxnSpPr>
            <a:stCxn id="19" idx="0"/>
          </p:cNvCxnSpPr>
          <p:nvPr/>
        </p:nvCxnSpPr>
        <p:spPr>
          <a:xfrm rot="5400000" flipH="1" flipV="1">
            <a:off x="2895600" y="4038600"/>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Research Questions</a:t>
            </a:r>
            <a:endParaRPr lang="en-US" sz="3200" b="1" dirty="0"/>
          </a:p>
        </p:txBody>
      </p:sp>
      <p:sp>
        <p:nvSpPr>
          <p:cNvPr id="3" name="Content Placeholder 2"/>
          <p:cNvSpPr>
            <a:spLocks noGrp="1"/>
          </p:cNvSpPr>
          <p:nvPr>
            <p:ph idx="1"/>
          </p:nvPr>
        </p:nvSpPr>
        <p:spPr/>
        <p:txBody>
          <a:bodyPr/>
          <a:lstStyle/>
          <a:p>
            <a:r>
              <a:rPr lang="en-US" sz="2800" dirty="0" smtClean="0"/>
              <a:t>Does job enrichment and rewards influence the performance ?</a:t>
            </a:r>
          </a:p>
          <a:p>
            <a:r>
              <a:rPr lang="en-US" sz="2800" dirty="0" smtClean="0"/>
              <a:t>Does the satisfaction intervenes the relationship between rewards and performance?</a:t>
            </a:r>
          </a:p>
          <a:p>
            <a:r>
              <a:rPr lang="en-US" sz="2800" dirty="0" smtClean="0"/>
              <a:t> Does the satisfaction intervenes the relationship between job enrichment and performance?</a:t>
            </a:r>
          </a:p>
          <a:p>
            <a:r>
              <a:rPr lang="en-US" sz="2800" dirty="0" smtClean="0"/>
              <a:t>Does attractiveness of the rewards moderate the relationship between rewards and satisfaction.</a:t>
            </a:r>
          </a:p>
          <a:p>
            <a:endParaRPr lang="en-US"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Hypotheses Development</a:t>
            </a:r>
            <a:endParaRPr lang="en-US" sz="3200" b="1" dirty="0"/>
          </a:p>
        </p:txBody>
      </p:sp>
      <p:sp>
        <p:nvSpPr>
          <p:cNvPr id="3" name="Content Placeholder 2"/>
          <p:cNvSpPr>
            <a:spLocks noGrp="1"/>
          </p:cNvSpPr>
          <p:nvPr>
            <p:ph idx="1"/>
          </p:nvPr>
        </p:nvSpPr>
        <p:spPr/>
        <p:txBody>
          <a:bodyPr/>
          <a:lstStyle/>
          <a:p>
            <a:r>
              <a:rPr lang="en-US" sz="2800" dirty="0" smtClean="0"/>
              <a:t>The research problem could be better solved when we formulate the appropriate research questions. </a:t>
            </a:r>
          </a:p>
          <a:p>
            <a:r>
              <a:rPr lang="en-US" sz="2800" dirty="0" smtClean="0"/>
              <a:t>The logically placed relationships need to be tested. </a:t>
            </a:r>
          </a:p>
          <a:p>
            <a:r>
              <a:rPr lang="en-US" sz="2800" dirty="0" smtClean="0"/>
              <a:t>So we develop statements which would be easily testable</a:t>
            </a:r>
          </a:p>
          <a:p>
            <a:pPr eaLnBrk="1" hangingPunct="1">
              <a:lnSpc>
                <a:spcPct val="80000"/>
              </a:lnSpc>
              <a:defRPr/>
            </a:pPr>
            <a:r>
              <a:rPr lang="en-US" sz="2800" dirty="0" smtClean="0"/>
              <a:t>Formulating such testable statements is called hypothesis development.</a:t>
            </a:r>
          </a:p>
          <a:p>
            <a:pPr>
              <a:buNone/>
            </a:pPr>
            <a:r>
              <a:rPr lang="en-US" sz="2800" dirty="0" smtClean="0"/>
              <a:t>  </a:t>
            </a:r>
          </a:p>
          <a:p>
            <a:endParaRPr lang="en-US"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Hypothesis Statements</a:t>
            </a:r>
            <a:endParaRPr lang="en-US" sz="3200" b="1" dirty="0"/>
          </a:p>
        </p:txBody>
      </p:sp>
      <p:sp>
        <p:nvSpPr>
          <p:cNvPr id="3" name="Content Placeholder 2"/>
          <p:cNvSpPr>
            <a:spLocks noGrp="1"/>
          </p:cNvSpPr>
          <p:nvPr>
            <p:ph idx="1"/>
          </p:nvPr>
        </p:nvSpPr>
        <p:spPr>
          <a:xfrm>
            <a:off x="533400" y="1905000"/>
            <a:ext cx="8229600" cy="4525963"/>
          </a:xfrm>
        </p:spPr>
        <p:txBody>
          <a:bodyPr/>
          <a:lstStyle/>
          <a:p>
            <a:r>
              <a:rPr lang="en-US" sz="2800" dirty="0" smtClean="0"/>
              <a:t>A hypothesis can be defined as a logically speculated relationship between two or more variables expressed in the form of a test able statement.</a:t>
            </a:r>
          </a:p>
          <a:p>
            <a:r>
              <a:rPr lang="en-US" sz="2800" dirty="0" smtClean="0"/>
              <a:t>Different Hypotheses statements can be drawn from the theoretical framework developed earlier.</a:t>
            </a:r>
          </a:p>
          <a:p>
            <a:r>
              <a:rPr lang="en-US" sz="2800" dirty="0" smtClean="0"/>
              <a:t>E.g.</a:t>
            </a:r>
          </a:p>
          <a:p>
            <a:r>
              <a:rPr lang="en-US" sz="2400" b="1" dirty="0" smtClean="0"/>
              <a:t>Ha1</a:t>
            </a:r>
            <a:r>
              <a:rPr lang="en-US" sz="2800" dirty="0" smtClean="0"/>
              <a:t>: </a:t>
            </a:r>
            <a:r>
              <a:rPr lang="en-US" sz="2400" i="1" dirty="0" smtClean="0"/>
              <a:t>Job Enrichment leads to higher job satisfaction </a:t>
            </a:r>
          </a:p>
          <a:p>
            <a:r>
              <a:rPr lang="en-US" sz="2400" b="1" dirty="0" smtClean="0"/>
              <a:t>Ha2</a:t>
            </a:r>
            <a:r>
              <a:rPr lang="en-US" sz="2400" i="1" dirty="0" smtClean="0"/>
              <a:t>: If  rewards are offered the job satisfaction level be high</a:t>
            </a:r>
          </a:p>
          <a:p>
            <a:r>
              <a:rPr lang="en-US" sz="2400" b="1" dirty="0" smtClean="0"/>
              <a:t>Ha3</a:t>
            </a:r>
            <a:r>
              <a:rPr lang="en-US" sz="2400" i="1" dirty="0" smtClean="0"/>
              <a:t>: Organization performance is effected by job enrichment through satisfaction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The logical relationships have been now stated in a testable format.</a:t>
            </a:r>
          </a:p>
          <a:p>
            <a:r>
              <a:rPr lang="en-US" sz="2800" dirty="0" smtClean="0"/>
              <a:t>We need to statistically examine the relationship between the variables “ Rewards” and “satisfaction” or “Job Enrichment” and “Satisfaction”</a:t>
            </a:r>
          </a:p>
          <a:p>
            <a:endParaRPr lang="en-US" sz="2800" dirty="0" smtClean="0"/>
          </a:p>
          <a:p>
            <a:r>
              <a:rPr lang="en-US" sz="2800" dirty="0" smtClean="0"/>
              <a:t>We need to also statistically establish that the satisfaction mediates the relationship between rewards , job enrichment and organization performance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We need to statistically see if there is positive correlation between these variables is significant (large enough) then we would state that the hypotheses have been substantiated(proved)</a:t>
            </a:r>
          </a:p>
          <a:p>
            <a:r>
              <a:rPr lang="en-US" sz="2800" dirty="0" smtClean="0"/>
              <a:t>In social sciences we call a relationship statistically significant when we are confident that 95 times out of 100, the observed relationship will hold true.</a:t>
            </a:r>
          </a:p>
          <a:p>
            <a:endParaRPr lang="en-US" sz="2800" dirty="0" smtClean="0"/>
          </a:p>
          <a:p>
            <a:endParaRPr lang="en-US"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447800"/>
            <a:ext cx="8229600" cy="4678363"/>
          </a:xfrm>
        </p:spPr>
        <p:txBody>
          <a:bodyPr/>
          <a:lstStyle/>
          <a:p>
            <a:r>
              <a:rPr lang="en-US" sz="2800" dirty="0" smtClean="0"/>
              <a:t>It is through data analysis our logical relationships are tested. </a:t>
            </a:r>
          </a:p>
          <a:p>
            <a:r>
              <a:rPr lang="en-US" sz="2800" dirty="0" smtClean="0"/>
              <a:t>In case our hypothesis are not proved then we would search for possible reasons. May be some other variables which influence the relationship e.g. some moderating variables.</a:t>
            </a:r>
          </a:p>
          <a:p>
            <a:r>
              <a:rPr lang="en-US" sz="2800" dirty="0" smtClean="0"/>
              <a:t>It is again the literature which can provide us with the directions. Hence a good literature review is important.</a:t>
            </a:r>
            <a:endParaRPr lang="en-US" sz="2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Hypotheses Statement Formats</a:t>
            </a:r>
            <a:endParaRPr lang="en-US" sz="3200" b="1" dirty="0"/>
          </a:p>
        </p:txBody>
      </p:sp>
      <p:sp>
        <p:nvSpPr>
          <p:cNvPr id="3" name="Content Placeholder 2"/>
          <p:cNvSpPr>
            <a:spLocks noGrp="1"/>
          </p:cNvSpPr>
          <p:nvPr>
            <p:ph idx="1"/>
          </p:nvPr>
        </p:nvSpPr>
        <p:spPr/>
        <p:txBody>
          <a:bodyPr/>
          <a:lstStyle/>
          <a:p>
            <a:r>
              <a:rPr lang="en-US" dirty="0" smtClean="0"/>
              <a:t>Hypotheses statements could be to test</a:t>
            </a:r>
          </a:p>
          <a:p>
            <a:pPr lvl="1"/>
            <a:r>
              <a:rPr lang="en-US" dirty="0" smtClean="0"/>
              <a:t>Difference between groups</a:t>
            </a:r>
          </a:p>
          <a:p>
            <a:pPr lvl="1"/>
            <a:r>
              <a:rPr lang="en-US" dirty="0" smtClean="0"/>
              <a:t>Relationship between variables</a:t>
            </a:r>
          </a:p>
          <a:p>
            <a:r>
              <a:rPr lang="en-US" dirty="0" smtClean="0"/>
              <a:t>The statements could be in the shape of </a:t>
            </a:r>
          </a:p>
          <a:p>
            <a:pPr lvl="1"/>
            <a:r>
              <a:rPr lang="en-US" dirty="0" smtClean="0"/>
              <a:t>Proposition (suggestion)</a:t>
            </a:r>
          </a:p>
          <a:p>
            <a:pPr lvl="1"/>
            <a:r>
              <a:rPr lang="en-US" dirty="0" smtClean="0"/>
              <a:t>If-then Else statement</a:t>
            </a:r>
          </a:p>
          <a:p>
            <a:r>
              <a:rPr lang="en-US" dirty="0" smtClean="0"/>
              <a:t>Theses statements could be direction or non directional</a:t>
            </a:r>
          </a:p>
          <a:p>
            <a:pPr lvl="1"/>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Examples of different formats of Hypotheses statements</a:t>
            </a:r>
            <a:endParaRPr lang="en-US" sz="3200" b="1" dirty="0"/>
          </a:p>
        </p:txBody>
      </p:sp>
      <p:sp>
        <p:nvSpPr>
          <p:cNvPr id="3" name="Content Placeholder 2"/>
          <p:cNvSpPr>
            <a:spLocks noGrp="1"/>
          </p:cNvSpPr>
          <p:nvPr>
            <p:ph idx="1"/>
          </p:nvPr>
        </p:nvSpPr>
        <p:spPr/>
        <p:txBody>
          <a:bodyPr/>
          <a:lstStyle/>
          <a:p>
            <a:r>
              <a:rPr lang="en-US" sz="2800" dirty="0" smtClean="0"/>
              <a:t>Difference between groups</a:t>
            </a:r>
          </a:p>
          <a:p>
            <a:pPr lvl="1"/>
            <a:r>
              <a:rPr lang="en-US" sz="2400" dirty="0" smtClean="0"/>
              <a:t>There is difference between the motivation level of men and women</a:t>
            </a:r>
          </a:p>
          <a:p>
            <a:r>
              <a:rPr lang="en-US" sz="2800" dirty="0" smtClean="0"/>
              <a:t>Relationship between variables</a:t>
            </a:r>
          </a:p>
          <a:p>
            <a:pPr lvl="1"/>
            <a:r>
              <a:rPr lang="en-US" sz="2400" dirty="0" smtClean="0"/>
              <a:t>There is a relationship between age and job satisfaction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Proposition style</a:t>
            </a:r>
          </a:p>
          <a:p>
            <a:pPr lvl="1"/>
            <a:r>
              <a:rPr lang="en-US" sz="2400" dirty="0" smtClean="0"/>
              <a:t>Employees who are more healthy will take sick leaves less frequently</a:t>
            </a:r>
          </a:p>
          <a:p>
            <a:r>
              <a:rPr lang="en-US" sz="2800" dirty="0" smtClean="0"/>
              <a:t>If-then else style</a:t>
            </a:r>
          </a:p>
          <a:p>
            <a:pPr lvl="1"/>
            <a:r>
              <a:rPr lang="en-US" sz="2400" dirty="0" smtClean="0"/>
              <a:t>If employees are more healthy, then they will take sick leave less frequently</a:t>
            </a: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Directional</a:t>
            </a:r>
          </a:p>
          <a:p>
            <a:pPr lvl="1"/>
            <a:r>
              <a:rPr lang="en-US" sz="2400" dirty="0" smtClean="0"/>
              <a:t>The greater the stress experienced on the job , the lower the job satisfaction of the employees</a:t>
            </a:r>
          </a:p>
          <a:p>
            <a:pPr lvl="1"/>
            <a:r>
              <a:rPr lang="en-US" sz="2400" dirty="0" smtClean="0"/>
              <a:t>The motivation level of women is more then motivation level of men</a:t>
            </a:r>
          </a:p>
          <a:p>
            <a:pPr lvl="1"/>
            <a:r>
              <a:rPr lang="en-US" sz="2400" dirty="0" smtClean="0"/>
              <a:t>The age and job satisfaction are negatively rela</a:t>
            </a:r>
            <a:r>
              <a:rPr lang="en-US" dirty="0" smtClean="0"/>
              <a:t>ted</a:t>
            </a:r>
          </a:p>
          <a:p>
            <a:r>
              <a:rPr lang="en-US" sz="2800" dirty="0" smtClean="0"/>
              <a:t>Non Directional</a:t>
            </a:r>
          </a:p>
          <a:p>
            <a:pPr lvl="1"/>
            <a:r>
              <a:rPr lang="en-US" sz="2400" dirty="0" smtClean="0"/>
              <a:t>There is a relations between stress and job satisfaction</a:t>
            </a:r>
          </a:p>
          <a:p>
            <a:pPr lvl="1"/>
            <a:r>
              <a:rPr lang="en-US" sz="2400" dirty="0" smtClean="0"/>
              <a:t>There is a difference between motivation level of men and women.</a:t>
            </a:r>
            <a:endParaRPr lang="en-US"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The way the statements are formulated is dependent on the state of the research. </a:t>
            </a:r>
          </a:p>
          <a:p>
            <a:r>
              <a:rPr lang="en-US" sz="2800" dirty="0" smtClean="0"/>
              <a:t>When little support from the previous research is available then a more guarded approach is used to form the hypothesis statements.</a:t>
            </a:r>
          </a:p>
          <a:p>
            <a:r>
              <a:rPr lang="en-US" sz="2800" dirty="0" smtClean="0"/>
              <a:t>i.e. the direction of the relationship or the statement on the clear differences are avoided.</a:t>
            </a:r>
          </a:p>
          <a:p>
            <a:r>
              <a:rPr lang="en-US" sz="2800" dirty="0" smtClean="0"/>
              <a:t>But where ever direction is known from the previous literature it is better to state the directional hypotheses.  </a:t>
            </a:r>
            <a:endParaRPr lang="en-US" sz="2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Null and Alternative Hypotheses</a:t>
            </a:r>
            <a:endParaRPr lang="en-US" sz="3200" b="1" dirty="0"/>
          </a:p>
        </p:txBody>
      </p:sp>
      <p:sp>
        <p:nvSpPr>
          <p:cNvPr id="3" name="Content Placeholder 2"/>
          <p:cNvSpPr>
            <a:spLocks noGrp="1"/>
          </p:cNvSpPr>
          <p:nvPr>
            <p:ph idx="1"/>
          </p:nvPr>
        </p:nvSpPr>
        <p:spPr/>
        <p:txBody>
          <a:bodyPr/>
          <a:lstStyle/>
          <a:p>
            <a:r>
              <a:rPr lang="en-US" sz="2800" dirty="0" smtClean="0"/>
              <a:t>Null hypothesis is a proposition that states a definite, exact relationship between two variables. i.e. it states that the population correlation between two variables is equal to zero or some definite number or the difference between the two groups is zero</a:t>
            </a:r>
          </a:p>
          <a:p>
            <a:r>
              <a:rPr lang="en-US" sz="2800" dirty="0" smtClean="0"/>
              <a:t>The alternative hypothesis is the opposite of the null hypothesis. It is a statement expressing a relationship between two variables or indicating difference between groups.</a:t>
            </a:r>
          </a:p>
          <a:p>
            <a:pPr>
              <a:buNone/>
            </a:pPr>
            <a:endParaRPr lang="en-US" sz="2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Null is stated as no significant relationship between the variables  or no significant difference between the groups exists.</a:t>
            </a:r>
          </a:p>
          <a:p>
            <a:endParaRPr lang="en-US" sz="2800" dirty="0" smtClean="0"/>
          </a:p>
          <a:p>
            <a:r>
              <a:rPr lang="en-US" sz="2800" dirty="0" smtClean="0"/>
              <a:t>Alternate is stated as there is a significant relationship between variables or significant difference exists between the groups.</a:t>
            </a:r>
            <a:endParaRPr lang="en-US"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The null hypotheses are formed with the objective of rejection.</a:t>
            </a:r>
          </a:p>
          <a:p>
            <a:endParaRPr lang="en-US" sz="2800" dirty="0" smtClean="0"/>
          </a:p>
          <a:p>
            <a:r>
              <a:rPr lang="en-US" sz="2800" dirty="0" smtClean="0"/>
              <a:t>As when we reject the null hypothesis then all other alternate hypotheses can be supported</a:t>
            </a:r>
            <a:r>
              <a:rPr lang="en-US" dirty="0" smtClean="0"/>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800" dirty="0" smtClean="0"/>
              <a:t>It is the theory which gives us the faith that the alternative hypotheses are true.</a:t>
            </a:r>
          </a:p>
          <a:p>
            <a:endParaRPr lang="en-US" sz="2800" dirty="0" smtClean="0"/>
          </a:p>
          <a:p>
            <a:r>
              <a:rPr lang="en-US" sz="2800" dirty="0" smtClean="0"/>
              <a:t>Therefore we need to have strong literature support for developing our theory on which are alternate hypothesis are based</a:t>
            </a:r>
          </a:p>
          <a:p>
            <a:endParaRPr lang="en-US"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Exercise</a:t>
            </a:r>
            <a:r>
              <a:rPr lang="en-US" dirty="0" smtClean="0"/>
              <a:t> </a:t>
            </a:r>
            <a:endParaRPr lang="en-US" dirty="0"/>
          </a:p>
        </p:txBody>
      </p:sp>
      <p:pic>
        <p:nvPicPr>
          <p:cNvPr id="4" name="Content Placeholder 3"/>
          <p:cNvPicPr>
            <a:picLocks noGrp="1" noChangeAspect="1" noChangeArrowheads="1"/>
          </p:cNvPicPr>
          <p:nvPr>
            <p:ph idx="1"/>
          </p:nvPr>
        </p:nvPicPr>
        <p:blipFill>
          <a:blip r:embed="rId2"/>
          <a:srcRect/>
          <a:stretch>
            <a:fillRect/>
          </a:stretch>
        </p:blipFill>
        <p:spPr>
          <a:xfrm>
            <a:off x="381000" y="1447800"/>
            <a:ext cx="8229600" cy="2133600"/>
          </a:xfr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p:cNvPicPr>
            <a:picLocks noGrp="1" noChangeAspect="1" noChangeArrowheads="1"/>
          </p:cNvPicPr>
          <p:nvPr>
            <p:ph idx="1"/>
          </p:nvPr>
        </p:nvPicPr>
        <p:blipFill>
          <a:blip r:embed="rId2"/>
          <a:srcRect/>
          <a:stretch>
            <a:fillRect/>
          </a:stretch>
        </p:blipFill>
        <p:spPr>
          <a:xfrm>
            <a:off x="457200" y="1676400"/>
            <a:ext cx="8229600" cy="4343400"/>
          </a:xfr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4" descr="&#10;38-001.tif                                                     00004370&#10;CS1-Vol.04                     B95464D4:"/>
          <p:cNvPicPr>
            <a:picLocks noGrp="1" noChangeAspect="1" noChangeArrowheads="1"/>
          </p:cNvPicPr>
          <p:nvPr>
            <p:ph idx="1"/>
          </p:nvPr>
        </p:nvPicPr>
        <p:blipFill>
          <a:blip r:embed="rId2"/>
          <a:srcRect/>
          <a:stretch>
            <a:fillRect/>
          </a:stretch>
        </p:blipFill>
        <p:spPr bwMode="auto">
          <a:xfrm>
            <a:off x="667504" y="2802475"/>
            <a:ext cx="7808992" cy="2121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p:cNvPicPr>
            <a:picLocks noGrp="1" noChangeAspect="1" noChangeArrowheads="1"/>
          </p:cNvPicPr>
          <p:nvPr>
            <p:ph idx="1"/>
          </p:nvPr>
        </p:nvPicPr>
        <p:blipFill>
          <a:blip r:embed="rId2"/>
          <a:srcRect/>
          <a:stretch>
            <a:fillRect/>
          </a:stretch>
        </p:blipFill>
        <p:spPr>
          <a:xfrm>
            <a:off x="457200" y="1676401"/>
            <a:ext cx="8229600" cy="3047999"/>
          </a:xfrm>
          <a:noFill/>
        </p:spPr>
      </p:pic>
      <p:sp>
        <p:nvSpPr>
          <p:cNvPr id="5" name="TextBox 4"/>
          <p:cNvSpPr txBox="1"/>
          <p:nvPr/>
        </p:nvSpPr>
        <p:spPr>
          <a:xfrm>
            <a:off x="457200" y="5029200"/>
            <a:ext cx="8229600" cy="769441"/>
          </a:xfrm>
          <a:prstGeom prst="rect">
            <a:avLst/>
          </a:prstGeom>
          <a:noFill/>
        </p:spPr>
        <p:txBody>
          <a:bodyPr wrap="square" rtlCol="0">
            <a:spAutoFit/>
          </a:bodyPr>
          <a:lstStyle/>
          <a:p>
            <a:r>
              <a:rPr lang="en-US" sz="2000" dirty="0" smtClean="0"/>
              <a:t> </a:t>
            </a:r>
            <a:endParaRPr lang="en-US" dirty="0" smtClean="0"/>
          </a:p>
          <a:p>
            <a:r>
              <a:rPr lang="en-US" dirty="0" smtClean="0"/>
              <a:t> </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dirty="0" smtClean="0"/>
              <a:t>A fourth and fifth hypothesis can be developed that is </a:t>
            </a:r>
          </a:p>
          <a:p>
            <a:r>
              <a:rPr lang="en-US" sz="2400" dirty="0" smtClean="0"/>
              <a:t>H</a:t>
            </a:r>
            <a:r>
              <a:rPr lang="en-US" sz="1600" dirty="0" smtClean="0"/>
              <a:t>A4</a:t>
            </a:r>
            <a:r>
              <a:rPr lang="en-US" sz="2400" dirty="0" smtClean="0"/>
              <a:t>: Motivation mediates the relationship between  need for achievement and job involvement  </a:t>
            </a:r>
          </a:p>
          <a:p>
            <a:r>
              <a:rPr lang="en-US" sz="2400" dirty="0" smtClean="0"/>
              <a:t>H</a:t>
            </a:r>
            <a:r>
              <a:rPr lang="en-US" sz="1800" dirty="0" smtClean="0"/>
              <a:t>A5</a:t>
            </a:r>
            <a:r>
              <a:rPr lang="en-US" sz="2400" dirty="0" smtClean="0"/>
              <a:t>: Motivation mediates the relationship between  work ethic values and job involvement </a:t>
            </a:r>
            <a:endParaRPr lang="en-US" sz="2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RECAP</a:t>
            </a:r>
            <a:endParaRPr lang="en-US" sz="3200" b="1" dirty="0"/>
          </a:p>
        </p:txBody>
      </p:sp>
      <p:sp>
        <p:nvSpPr>
          <p:cNvPr id="3" name="Content Placeholder 2"/>
          <p:cNvSpPr>
            <a:spLocks noGrp="1"/>
          </p:cNvSpPr>
          <p:nvPr>
            <p:ph idx="1"/>
          </p:nvPr>
        </p:nvSpPr>
        <p:spPr>
          <a:xfrm>
            <a:off x="457200" y="1600200"/>
            <a:ext cx="8229600" cy="4953000"/>
          </a:xfrm>
        </p:spPr>
        <p:txBody>
          <a:bodyPr/>
          <a:lstStyle/>
          <a:p>
            <a:r>
              <a:rPr lang="en-US" sz="2800" dirty="0" smtClean="0"/>
              <a:t>Keeping in view the literature review we develop research questions to address the research problem.</a:t>
            </a:r>
          </a:p>
          <a:p>
            <a:r>
              <a:rPr lang="en-US" sz="2800" dirty="0" smtClean="0"/>
              <a:t>In order statistically respond to the research questions we develop the Hypotheses statements.</a:t>
            </a:r>
          </a:p>
          <a:p>
            <a:r>
              <a:rPr lang="en-US" sz="2800" dirty="0" smtClean="0"/>
              <a:t>These statements are stated in such way that they can be easily testable</a:t>
            </a:r>
          </a:p>
          <a:p>
            <a:r>
              <a:rPr lang="en-US" sz="2800" dirty="0" smtClean="0"/>
              <a:t>Hypotheses statement are written in directional, non directional formats for testing group differences, relationship between variables. </a:t>
            </a:r>
          </a:p>
          <a:p>
            <a:r>
              <a:rPr lang="en-US" sz="2800" dirty="0" smtClean="0"/>
              <a:t>We develop null and alternate hypotheses</a:t>
            </a:r>
            <a:endParaRPr lang="en-US"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1965</TotalTime>
  <Words>1088</Words>
  <Application>Microsoft PowerPoint</Application>
  <PresentationFormat>On-screen Show (4:3)</PresentationFormat>
  <Paragraphs>105</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Research Methodology  </vt:lpstr>
      <vt:lpstr>Recap</vt:lpstr>
      <vt:lpstr>Exercise</vt:lpstr>
      <vt:lpstr>Theoretical Framework ( Description and Discussion of the Variables)</vt:lpstr>
      <vt:lpstr>Theoretical Framework (Schematic Diagram) </vt:lpstr>
      <vt:lpstr>Research Questions</vt:lpstr>
      <vt:lpstr>Hypotheses Development</vt:lpstr>
      <vt:lpstr>Hypothesis Statements</vt:lpstr>
      <vt:lpstr>Slide 9</vt:lpstr>
      <vt:lpstr>Slide 10</vt:lpstr>
      <vt:lpstr>Slide 11</vt:lpstr>
      <vt:lpstr>Hypotheses Statement Formats</vt:lpstr>
      <vt:lpstr>Examples of different formats of Hypotheses statements</vt:lpstr>
      <vt:lpstr>Slide 14</vt:lpstr>
      <vt:lpstr>Slide 15</vt:lpstr>
      <vt:lpstr>Slide 16</vt:lpstr>
      <vt:lpstr>Null and Alternative Hypotheses</vt:lpstr>
      <vt:lpstr>Slide 18</vt:lpstr>
      <vt:lpstr>Slide 19</vt:lpstr>
      <vt:lpstr>Slide 20</vt:lpstr>
      <vt:lpstr>Exercise </vt:lpstr>
      <vt:lpstr>Slide 22</vt:lpstr>
      <vt:lpstr>Slide 23</vt:lpstr>
      <vt:lpstr>Slide 24</vt:lpstr>
      <vt:lpstr>Slide 25</vt:lpstr>
      <vt:lpstr>RECAP</vt:lpstr>
    </vt:vector>
  </TitlesOfParts>
  <Company>BIMCS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Research Process [1-3]</dc:title>
  <dc:creator>Imran Khan</dc:creator>
  <cp:lastModifiedBy>NTS</cp:lastModifiedBy>
  <cp:revision>48</cp:revision>
  <cp:lastPrinted>1601-01-01T00:00:00Z</cp:lastPrinted>
  <dcterms:created xsi:type="dcterms:W3CDTF">2005-09-12T06:41:10Z</dcterms:created>
  <dcterms:modified xsi:type="dcterms:W3CDTF">2013-06-03T05:01:18Z</dcterms:modified>
</cp:coreProperties>
</file>