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87" r:id="rId2"/>
    <p:sldId id="323" r:id="rId3"/>
    <p:sldId id="324" r:id="rId4"/>
    <p:sldId id="325" r:id="rId5"/>
    <p:sldId id="326" r:id="rId6"/>
    <p:sldId id="318" r:id="rId7"/>
    <p:sldId id="321" r:id="rId8"/>
    <p:sldId id="297" r:id="rId9"/>
    <p:sldId id="327" r:id="rId10"/>
    <p:sldId id="335" r:id="rId11"/>
    <p:sldId id="328" r:id="rId12"/>
    <p:sldId id="329" r:id="rId13"/>
    <p:sldId id="336" r:id="rId14"/>
    <p:sldId id="330" r:id="rId15"/>
    <p:sldId id="333" r:id="rId16"/>
    <p:sldId id="337" r:id="rId17"/>
    <p:sldId id="338" r:id="rId18"/>
    <p:sldId id="331" r:id="rId19"/>
    <p:sldId id="334" r:id="rId20"/>
    <p:sldId id="339" r:id="rId21"/>
    <p:sldId id="342" r:id="rId22"/>
    <p:sldId id="343" r:id="rId23"/>
    <p:sldId id="341" r:id="rId24"/>
    <p:sldId id="340" r:id="rId25"/>
    <p:sldId id="344" r:id="rId26"/>
    <p:sldId id="345" r:id="rId27"/>
    <p:sldId id="346" r:id="rId28"/>
    <p:sldId id="347" r:id="rId29"/>
    <p:sldId id="349" r:id="rId30"/>
    <p:sldId id="348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3" d="100"/>
          <a:sy n="63" d="100"/>
        </p:scale>
        <p:origin x="-127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181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87E60-9904-42A2-9DE4-8048E3886D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37DEB-8979-4DB2-9F5F-3B4BC5DE51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7B103-B146-46A8-99C8-1B9309618E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0985C-E42D-48EE-93A6-6143E71E21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17D8C-094F-410F-84B9-89D337BA16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DC0A2-C567-4C1D-BC2E-EA6040148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DF9D1-AF62-439F-A0DF-287A02218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0E399-6D55-4872-B979-1BB2C427B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B331B-5884-435F-90C0-D9B567282B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0D543-76DB-4999-BF32-6FF91EF134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99E7-591C-4532-8225-57A0CC8C9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4E5DA9-B2E0-46BA-95B5-88125908D2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b="1" smtClean="0">
                <a:latin typeface="Arial" charset="0"/>
                <a:cs typeface="Arial" charset="0"/>
              </a:rPr>
              <a:t>Research Methodology </a:t>
            </a:r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  <p:sp>
        <p:nvSpPr>
          <p:cNvPr id="20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 eaLnBrk="1" hangingPunct="1">
              <a:buFont typeface="Arial" charset="0"/>
              <a:buNone/>
            </a:pPr>
            <a:r>
              <a:rPr lang="en-US" dirty="0" smtClean="0"/>
              <a:t>				</a:t>
            </a:r>
          </a:p>
          <a:p>
            <a:pPr lvl="3" eaLnBrk="1" hangingPunct="1">
              <a:buFont typeface="Arial" charset="0"/>
              <a:buNone/>
            </a:pPr>
            <a:endParaRPr lang="en-US" dirty="0" smtClean="0"/>
          </a:p>
          <a:p>
            <a:pPr lvl="3" eaLnBrk="1" hangingPunct="1">
              <a:buFont typeface="Arial" charset="0"/>
              <a:buNone/>
            </a:pPr>
            <a:endParaRPr lang="en-US" dirty="0" smtClean="0"/>
          </a:p>
          <a:p>
            <a:pPr lvl="3" eaLnBrk="1" hangingPunct="1">
              <a:buFont typeface="Arial" charset="0"/>
              <a:buNone/>
            </a:pPr>
            <a:endParaRPr lang="en-US" dirty="0" smtClean="0"/>
          </a:p>
          <a:p>
            <a:pPr lvl="3" eaLnBrk="1" hangingPunct="1">
              <a:buFont typeface="Arial" charset="0"/>
              <a:buNone/>
            </a:pPr>
            <a:endParaRPr lang="en-US" dirty="0" smtClean="0"/>
          </a:p>
          <a:p>
            <a:pPr lvl="3" eaLnBrk="1" hangingPunct="1">
              <a:buFont typeface="Arial" charset="0"/>
              <a:buNone/>
            </a:pPr>
            <a:r>
              <a:rPr lang="en-US" dirty="0" smtClean="0"/>
              <a:t>			</a:t>
            </a:r>
            <a:r>
              <a:rPr lang="en-US" sz="2400" dirty="0" smtClean="0">
                <a:latin typeface="Arial" charset="0"/>
                <a:cs typeface="Arial" charset="0"/>
              </a:rPr>
              <a:t>Lecture No : 4</a:t>
            </a:r>
          </a:p>
          <a:p>
            <a:pPr lvl="3" eaLnBrk="1" hangingPunct="1">
              <a:buFont typeface="Arial" charset="0"/>
              <a:buNone/>
            </a:pPr>
            <a:r>
              <a:rPr lang="en-US" sz="2400" dirty="0" smtClean="0">
                <a:latin typeface="Arial" charset="0"/>
                <a:cs typeface="Arial" charset="0"/>
              </a:rPr>
              <a:t>		(Theoretical Framework)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Arial" charset="0"/>
                <a:cs typeface="Arial" charset="0"/>
              </a:rPr>
              <a:t>Recap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Arial" charset="0"/>
                <a:cs typeface="Arial" charset="0"/>
              </a:rPr>
              <a:t>Literature Review involves searching and documenting</a:t>
            </a:r>
          </a:p>
          <a:p>
            <a:r>
              <a:rPr lang="en-US" sz="2800" dirty="0" smtClean="0">
                <a:latin typeface="Arial" charset="0"/>
                <a:cs typeface="Arial" charset="0"/>
              </a:rPr>
              <a:t>There are different formats of Documenting (APA)</a:t>
            </a:r>
          </a:p>
          <a:p>
            <a:r>
              <a:rPr lang="en-US" sz="2800" dirty="0" smtClean="0">
                <a:latin typeface="Arial" charset="0"/>
                <a:cs typeface="Arial" charset="0"/>
              </a:rPr>
              <a:t>There is a structure of  review (importance, objectives, definitions, relationships identified, gaps)</a:t>
            </a:r>
          </a:p>
          <a:p>
            <a:r>
              <a:rPr lang="en-US" sz="2800" dirty="0" smtClean="0">
                <a:latin typeface="Arial" charset="0"/>
                <a:cs typeface="Arial" charset="0"/>
              </a:rPr>
              <a:t>Theoretical framework is representation of your belief on how variables related and why</a:t>
            </a:r>
          </a:p>
          <a:p>
            <a:r>
              <a:rPr lang="en-US" sz="2800" dirty="0" smtClean="0">
                <a:latin typeface="Arial" charset="0"/>
                <a:cs typeface="Arial" charset="0"/>
              </a:rPr>
              <a:t>Variables are of 4 different kinds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3200" b="1" dirty="0" smtClean="0"/>
              <a:t>Theoretical Framewor</a:t>
            </a:r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After conducting literature review, survey and defining the problem (research questions)</a:t>
            </a:r>
          </a:p>
          <a:p>
            <a:r>
              <a:rPr lang="en-US" sz="2800" dirty="0" smtClean="0"/>
              <a:t>We develop our theoretical framework</a:t>
            </a:r>
          </a:p>
          <a:p>
            <a:r>
              <a:rPr lang="en-US" sz="2800" dirty="0" smtClean="0"/>
              <a:t>Theoretical framework is a </a:t>
            </a:r>
            <a:r>
              <a:rPr lang="en-US" sz="2800" dirty="0" smtClean="0">
                <a:solidFill>
                  <a:srgbClr val="FF0000"/>
                </a:solidFill>
              </a:rPr>
              <a:t>conceptual model </a:t>
            </a:r>
            <a:r>
              <a:rPr lang="en-US" sz="2800" dirty="0" smtClean="0"/>
              <a:t>of how we </a:t>
            </a:r>
            <a:r>
              <a:rPr lang="en-US" sz="2800" dirty="0" err="1" smtClean="0">
                <a:solidFill>
                  <a:srgbClr val="FF0000"/>
                </a:solidFill>
              </a:rPr>
              <a:t>theorarize</a:t>
            </a:r>
            <a:r>
              <a:rPr lang="en-US" sz="2800" dirty="0" smtClean="0"/>
              <a:t> the </a:t>
            </a:r>
            <a:r>
              <a:rPr lang="en-US" sz="2800" dirty="0" smtClean="0">
                <a:solidFill>
                  <a:srgbClr val="FF0000"/>
                </a:solidFill>
              </a:rPr>
              <a:t>relationships</a:t>
            </a:r>
            <a:r>
              <a:rPr lang="en-US" sz="2800" dirty="0" smtClean="0"/>
              <a:t> among several </a:t>
            </a:r>
            <a:r>
              <a:rPr lang="en-US" sz="2800" dirty="0" smtClean="0">
                <a:solidFill>
                  <a:srgbClr val="FF0000"/>
                </a:solidFill>
              </a:rPr>
              <a:t>factors</a:t>
            </a:r>
            <a:r>
              <a:rPr lang="en-US" sz="2800" dirty="0" smtClean="0"/>
              <a:t> that have been identified to </a:t>
            </a:r>
            <a:r>
              <a:rPr lang="en-US" sz="2800" dirty="0" smtClean="0">
                <a:solidFill>
                  <a:srgbClr val="FF0000"/>
                </a:solidFill>
              </a:rPr>
              <a:t>the problem.</a:t>
            </a:r>
          </a:p>
          <a:p>
            <a:pPr lvl="1"/>
            <a:r>
              <a:rPr lang="en-US" sz="2400" dirty="0" smtClean="0">
                <a:solidFill>
                  <a:srgbClr val="FF0000"/>
                </a:solidFill>
              </a:rPr>
              <a:t>Problem is depleting sales </a:t>
            </a:r>
          </a:p>
          <a:p>
            <a:pPr lvl="1"/>
            <a:r>
              <a:rPr lang="en-US" sz="2400" dirty="0" smtClean="0">
                <a:solidFill>
                  <a:srgbClr val="FF0000"/>
                </a:solidFill>
              </a:rPr>
              <a:t>Factors influencing  are quality of products, price, competition etc ( based on the literature)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Based on the previous literature we discuss the </a:t>
            </a:r>
            <a:r>
              <a:rPr lang="en-US" sz="2800" dirty="0" smtClean="0">
                <a:solidFill>
                  <a:srgbClr val="FF0000"/>
                </a:solidFill>
              </a:rPr>
              <a:t>interrelationship</a:t>
            </a:r>
            <a:r>
              <a:rPr lang="en-US" sz="2800" dirty="0" smtClean="0"/>
              <a:t> between the different variables which are of interest to us and concerns the problem.</a:t>
            </a:r>
          </a:p>
          <a:p>
            <a:r>
              <a:rPr lang="en-US" sz="2800" dirty="0" smtClean="0"/>
              <a:t>By developing this kind of conceptual framework would help us </a:t>
            </a:r>
            <a:r>
              <a:rPr lang="en-US" sz="2800" dirty="0" smtClean="0">
                <a:solidFill>
                  <a:srgbClr val="FF0000"/>
                </a:solidFill>
              </a:rPr>
              <a:t>claim</a:t>
            </a:r>
            <a:r>
              <a:rPr lang="en-US" sz="2800" dirty="0" smtClean="0"/>
              <a:t> and test certain relationships.</a:t>
            </a:r>
          </a:p>
          <a:p>
            <a:r>
              <a:rPr lang="en-US" sz="2800" dirty="0" smtClean="0"/>
              <a:t> i.e. From this framework we develop </a:t>
            </a:r>
            <a:r>
              <a:rPr lang="en-US" sz="2800" dirty="0" smtClean="0">
                <a:solidFill>
                  <a:srgbClr val="FF0000"/>
                </a:solidFill>
              </a:rPr>
              <a:t>hypothesis </a:t>
            </a:r>
            <a:r>
              <a:rPr lang="en-US" sz="2800" dirty="0" smtClean="0"/>
              <a:t>statements which are then </a:t>
            </a:r>
            <a:r>
              <a:rPr lang="en-US" sz="2800" dirty="0" smtClean="0">
                <a:solidFill>
                  <a:srgbClr val="FF0000"/>
                </a:solidFill>
              </a:rPr>
              <a:t>tested </a:t>
            </a:r>
            <a:r>
              <a:rPr lang="en-US" sz="2800" dirty="0" smtClean="0"/>
              <a:t>to find out if our </a:t>
            </a:r>
            <a:r>
              <a:rPr lang="en-US" sz="2800" dirty="0" smtClean="0">
                <a:solidFill>
                  <a:srgbClr val="FF0000"/>
                </a:solidFill>
              </a:rPr>
              <a:t>theory</a:t>
            </a:r>
            <a:r>
              <a:rPr lang="en-US" sz="2800" dirty="0" smtClean="0"/>
              <a:t> was valid or not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0" y="3048000"/>
            <a:ext cx="16764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Sales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71600" y="2362200"/>
            <a:ext cx="1676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Quality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95400" y="3352800"/>
            <a:ext cx="1752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Price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95400" y="4572000"/>
            <a:ext cx="1752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Competition</a:t>
            </a:r>
            <a:endParaRPr lang="en-US" dirty="0"/>
          </a:p>
        </p:txBody>
      </p:sp>
      <p:cxnSp>
        <p:nvCxnSpPr>
          <p:cNvPr id="9" name="Straight Arrow Connector 8"/>
          <p:cNvCxnSpPr>
            <a:stCxn id="5" idx="3"/>
            <a:endCxn id="4" idx="1"/>
          </p:cNvCxnSpPr>
          <p:nvPr/>
        </p:nvCxnSpPr>
        <p:spPr>
          <a:xfrm>
            <a:off x="3048000" y="2667000"/>
            <a:ext cx="3048000" cy="876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</p:cNvCxnSpPr>
          <p:nvPr/>
        </p:nvCxnSpPr>
        <p:spPr>
          <a:xfrm flipV="1">
            <a:off x="3048000" y="3581400"/>
            <a:ext cx="2971800" cy="114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7" idx="3"/>
            <a:endCxn id="4" idx="1"/>
          </p:cNvCxnSpPr>
          <p:nvPr/>
        </p:nvCxnSpPr>
        <p:spPr>
          <a:xfrm flipV="1">
            <a:off x="3048000" y="3543300"/>
            <a:ext cx="30480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latin typeface="Arial" charset="0"/>
                <a:cs typeface="Arial" charset="0"/>
              </a:rPr>
              <a:t>Types of Variables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>
                <a:latin typeface="Arial" charset="0"/>
                <a:cs typeface="Arial" charset="0"/>
              </a:rPr>
              <a:t>Dependent 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(Criterion Variable) 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primary interest 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Describe or explain the variability or predict it.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We study what variables influence  dependent variable 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So by studying these we might able to find a solution of the problem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E.g. Sales are low , employee loyalty is dropping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5410200"/>
          </a:xfrm>
        </p:spPr>
        <p:txBody>
          <a:bodyPr/>
          <a:lstStyle/>
          <a:p>
            <a:r>
              <a:rPr lang="en-US" sz="2800" smtClean="0">
                <a:latin typeface="Arial" charset="0"/>
                <a:cs typeface="Arial" charset="0"/>
              </a:rPr>
              <a:t>Independent 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(Predictor variable)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Which influences the dependent variable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The influence might be positive or negative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When independent variable is present the dependent variable is also present.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With each unit of increase in independent variable there is an increase or decrease in the dependent variable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E.g. Advertising on sales,  recognition on loyalty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Arial" charset="0"/>
                <a:cs typeface="Arial" charset="0"/>
              </a:rPr>
              <a:t>Exercise : List the independent variable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latin typeface="Arial" charset="0"/>
                <a:cs typeface="Arial" charset="0"/>
              </a:rPr>
              <a:t>A manager believes that good supervision and training would increase the production level of the workers.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22.tif                                                         00004370&#10;CS1-Vol.04                     B95464D4: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905000"/>
            <a:ext cx="6705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Moderating Variables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Moderating Variables have strong contingent (conditional) effect on the independent – dependent variables relationship.</a:t>
            </a:r>
          </a:p>
          <a:p>
            <a:endParaRPr lang="en-US" sz="2800" dirty="0" smtClean="0"/>
          </a:p>
          <a:p>
            <a:r>
              <a:rPr lang="en-US" sz="2800" dirty="0" smtClean="0"/>
              <a:t>i.e. in the presences of the a third variable the relationship between the independent and dependent is modified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23.tif                                                         00004370&#10;CS1-Vol.04                     B95464D4: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05000"/>
            <a:ext cx="7543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24.tif                                                         00004370&#10;CS1-Vol.04                     B95464D4: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24574"/>
            <a:ext cx="8229600" cy="4477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Distinction between Independent and Moderating Variable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Some times one gets confused as to when a variable is to be treated as independent variable and when it becomes a moderating variable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Situation 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0" y="2971800"/>
            <a:ext cx="21336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Willingness to learn new ways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676400" y="2362200"/>
            <a:ext cx="1905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Quality of Training Programs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676400" y="3962400"/>
            <a:ext cx="1828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Growth Need of employee</a:t>
            </a:r>
            <a:endParaRPr lang="en-US" dirty="0"/>
          </a:p>
        </p:txBody>
      </p:sp>
      <p:cxnSp>
        <p:nvCxnSpPr>
          <p:cNvPr id="8" name="Straight Arrow Connector 7"/>
          <p:cNvCxnSpPr>
            <a:stCxn id="5" idx="3"/>
          </p:cNvCxnSpPr>
          <p:nvPr/>
        </p:nvCxnSpPr>
        <p:spPr>
          <a:xfrm>
            <a:off x="3581400" y="2857500"/>
            <a:ext cx="2514600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6" idx="3"/>
          </p:cNvCxnSpPr>
          <p:nvPr/>
        </p:nvCxnSpPr>
        <p:spPr>
          <a:xfrm flipV="1">
            <a:off x="3505200" y="3657600"/>
            <a:ext cx="25908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 flipH="1" flipV="1">
            <a:off x="3924300" y="25527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 flipH="1" flipV="1">
            <a:off x="3962400" y="46482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 flipH="1" flipV="1">
            <a:off x="5676900" y="30099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Situation B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0" y="2971800"/>
            <a:ext cx="1676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Willingness to learn new ways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71600" y="3200400"/>
            <a:ext cx="1905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Quality of Training </a:t>
            </a:r>
            <a:r>
              <a:rPr lang="en-US" dirty="0" err="1" smtClean="0"/>
              <a:t>Prog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038600" y="5105400"/>
            <a:ext cx="1828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Growth Need</a:t>
            </a:r>
            <a:endParaRPr lang="en-US" dirty="0"/>
          </a:p>
        </p:txBody>
      </p:sp>
      <p:cxnSp>
        <p:nvCxnSpPr>
          <p:cNvPr id="11" name="Straight Arrow Connector 10"/>
          <p:cNvCxnSpPr>
            <a:stCxn id="5" idx="3"/>
          </p:cNvCxnSpPr>
          <p:nvPr/>
        </p:nvCxnSpPr>
        <p:spPr>
          <a:xfrm>
            <a:off x="3276600" y="3581400"/>
            <a:ext cx="28194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 flipH="1" flipV="1">
            <a:off x="4115594" y="4342606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 flipH="1" flipV="1">
            <a:off x="3162300" y="27051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 flipH="1" flipV="1">
            <a:off x="5486400" y="26670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Decision 17"/>
          <p:cNvSpPr/>
          <p:nvPr/>
        </p:nvSpPr>
        <p:spPr>
          <a:xfrm>
            <a:off x="4114800" y="3962400"/>
            <a:ext cx="1447800" cy="8382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High/Low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Both the scenarios have 3 variables</a:t>
            </a:r>
          </a:p>
          <a:p>
            <a:r>
              <a:rPr lang="en-US" dirty="0" smtClean="0"/>
              <a:t>First scenario training programs and growth needs are independent variables that influence the dependent variable</a:t>
            </a:r>
          </a:p>
          <a:p>
            <a:r>
              <a:rPr lang="en-US" dirty="0" smtClean="0"/>
              <a:t>Second scenario dependent variable stays the same growth need becomes the moderating variables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i.e. only those who have high growth need will become more willing to learn new things when quality of the trainings is increased.</a:t>
            </a:r>
          </a:p>
          <a:p>
            <a:r>
              <a:rPr lang="en-US" dirty="0" smtClean="0"/>
              <a:t>Hence the relationship between dependent and independent variable become contingent (conditional) on the existence of the moderator.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 linear effect of training and growth need on willingness</a:t>
            </a:r>
            <a:endParaRPr lang="en-US" sz="3200" dirty="0"/>
          </a:p>
        </p:txBody>
      </p:sp>
      <p:pic>
        <p:nvPicPr>
          <p:cNvPr id="4" name="Picture 4" descr="25.tif                                                         00004370&#10;CS1-Vol.04                     B95464D4: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8305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The effect of training is contingent on high/low growth need (slope/intensity)</a:t>
            </a:r>
            <a:endParaRPr lang="en-US" sz="2800" dirty="0"/>
          </a:p>
        </p:txBody>
      </p:sp>
      <p:pic>
        <p:nvPicPr>
          <p:cNvPr id="4" name="Picture 4" descr="26.tif                                                         00004370&#10;CS1-Vol.04                     B95464D4: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Mediating/Intervening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variable which surfaces between the time the independent variable operates to influence the dependent variable.</a:t>
            </a:r>
          </a:p>
          <a:p>
            <a:endParaRPr lang="en-US" sz="2800" dirty="0" smtClean="0"/>
          </a:p>
          <a:p>
            <a:r>
              <a:rPr lang="en-US" sz="2800" dirty="0" smtClean="0"/>
              <a:t>Temporal /sequential quality</a:t>
            </a:r>
          </a:p>
          <a:p>
            <a:r>
              <a:rPr lang="en-US" sz="2800" dirty="0" smtClean="0"/>
              <a:t>Surfaces as a function of the independent variable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71600" y="2971800"/>
            <a:ext cx="1828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Exam diff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638800" y="30480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Exam Performance</a:t>
            </a:r>
            <a:endParaRPr lang="en-US" dirty="0"/>
          </a:p>
        </p:txBody>
      </p:sp>
      <p:cxnSp>
        <p:nvCxnSpPr>
          <p:cNvPr id="7" name="Straight Arrow Connector 6"/>
          <p:cNvCxnSpPr>
            <a:stCxn id="4" idx="3"/>
          </p:cNvCxnSpPr>
          <p:nvPr/>
        </p:nvCxnSpPr>
        <p:spPr>
          <a:xfrm>
            <a:off x="3200400" y="3429000"/>
            <a:ext cx="2362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447800" y="3276600"/>
            <a:ext cx="1371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Exam Difficulty</a:t>
            </a:r>
            <a:endParaRPr lang="en-US" dirty="0"/>
          </a:p>
        </p:txBody>
      </p:sp>
      <p:sp>
        <p:nvSpPr>
          <p:cNvPr id="6" name="Parallelogram 5"/>
          <p:cNvSpPr/>
          <p:nvPr/>
        </p:nvSpPr>
        <p:spPr>
          <a:xfrm>
            <a:off x="3657600" y="3200400"/>
            <a:ext cx="1371600" cy="6858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Stress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019800" y="3200400"/>
            <a:ext cx="1905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Exam Performance</a:t>
            </a:r>
            <a:endParaRPr lang="en-US" dirty="0"/>
          </a:p>
        </p:txBody>
      </p:sp>
      <p:cxnSp>
        <p:nvCxnSpPr>
          <p:cNvPr id="9" name="Straight Arrow Connector 8"/>
          <p:cNvCxnSpPr>
            <a:stCxn id="5" idx="3"/>
            <a:endCxn id="6" idx="5"/>
          </p:cNvCxnSpPr>
          <p:nvPr/>
        </p:nvCxnSpPr>
        <p:spPr>
          <a:xfrm flipV="1">
            <a:off x="2819400" y="3543300"/>
            <a:ext cx="923925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2"/>
            <a:endCxn id="7" idx="1"/>
          </p:cNvCxnSpPr>
          <p:nvPr/>
        </p:nvCxnSpPr>
        <p:spPr>
          <a:xfrm flipV="1">
            <a:off x="4943475" y="3505200"/>
            <a:ext cx="1076325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47800" y="2895600"/>
            <a:ext cx="1752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Workforce Diversity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715000" y="2819400"/>
            <a:ext cx="2286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Organization Effectiveness</a:t>
            </a:r>
            <a:endParaRPr lang="en-US" dirty="0"/>
          </a:p>
        </p:txBody>
      </p:sp>
      <p:cxnSp>
        <p:nvCxnSpPr>
          <p:cNvPr id="7" name="Straight Arrow Connector 6"/>
          <p:cNvCxnSpPr>
            <a:stCxn id="4" idx="3"/>
          </p:cNvCxnSpPr>
          <p:nvPr/>
        </p:nvCxnSpPr>
        <p:spPr>
          <a:xfrm flipV="1">
            <a:off x="3200400" y="3276600"/>
            <a:ext cx="24384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27.tif                                                         00004370&#10;CS1-Vol.04                     B95464D4: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81200"/>
            <a:ext cx="8229600" cy="3441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Integrating Moderating, Mediating Variables</a:t>
            </a:r>
            <a:endParaRPr lang="en-US" sz="3200" b="1" dirty="0"/>
          </a:p>
        </p:txBody>
      </p:sp>
      <p:pic>
        <p:nvPicPr>
          <p:cNvPr id="4" name="Picture 4" descr="28.tif                                                         00004370&#10;CS1-Vol.04                     B95464D4: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96122"/>
            <a:ext cx="8229600" cy="4134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7" descr="&#10;35-001.tif                                                     00004370&#10;CS1-Vol.04                     B95464D4: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1832" y="1600200"/>
            <a:ext cx="634033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&#10;39-001.tif                                                     00004370&#10;CS1-Vol.04                     B95464D4: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640" y="1761581"/>
            <a:ext cx="7918720" cy="420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Theoretical Framework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r>
              <a:rPr lang="en-US" sz="2800" dirty="0" smtClean="0"/>
              <a:t>Is a conceptual model</a:t>
            </a:r>
          </a:p>
          <a:p>
            <a:r>
              <a:rPr lang="en-US" sz="2800" dirty="0" smtClean="0"/>
              <a:t>Foundation of the research</a:t>
            </a:r>
          </a:p>
          <a:p>
            <a:r>
              <a:rPr lang="en-US" sz="2800" dirty="0" smtClean="0"/>
              <a:t>Logically developed, </a:t>
            </a:r>
            <a:r>
              <a:rPr lang="en-US" sz="2800" dirty="0" smtClean="0">
                <a:solidFill>
                  <a:srgbClr val="FF0000"/>
                </a:solidFill>
              </a:rPr>
              <a:t>described </a:t>
            </a:r>
            <a:r>
              <a:rPr lang="en-US" sz="2800" dirty="0" smtClean="0"/>
              <a:t>and </a:t>
            </a:r>
            <a:r>
              <a:rPr lang="en-US" sz="2800" dirty="0" smtClean="0">
                <a:solidFill>
                  <a:srgbClr val="FF0000"/>
                </a:solidFill>
              </a:rPr>
              <a:t>elaborated </a:t>
            </a:r>
            <a:r>
              <a:rPr lang="en-US" sz="2800" dirty="0" smtClean="0"/>
              <a:t>network of association as a result of interviews, observation and literature survey.</a:t>
            </a:r>
          </a:p>
          <a:p>
            <a:pPr lvl="1"/>
            <a:r>
              <a:rPr lang="en-US" sz="2400" dirty="0" smtClean="0"/>
              <a:t>So  we identify a problem</a:t>
            </a:r>
          </a:p>
          <a:p>
            <a:pPr lvl="1"/>
            <a:r>
              <a:rPr lang="en-US" sz="2400" dirty="0" smtClean="0"/>
              <a:t>Identify the important variables from literature etc.</a:t>
            </a:r>
          </a:p>
          <a:p>
            <a:pPr lvl="1"/>
            <a:r>
              <a:rPr lang="en-US" sz="2400" dirty="0" smtClean="0"/>
              <a:t>Logically developing network of associations and elaborate  </a:t>
            </a:r>
          </a:p>
          <a:p>
            <a:pPr lvl="1"/>
            <a:r>
              <a:rPr lang="en-US" sz="2400" dirty="0" smtClean="0"/>
              <a:t>Generate hypotheses and later tested</a:t>
            </a:r>
          </a:p>
          <a:p>
            <a:pPr lvl="1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Components of Theoretical Framework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Identification of  variables ( name and type)</a:t>
            </a:r>
          </a:p>
          <a:p>
            <a:r>
              <a:rPr lang="en-US" sz="2800" dirty="0" smtClean="0"/>
              <a:t>Discussion how and why these variables are related</a:t>
            </a:r>
          </a:p>
          <a:p>
            <a:r>
              <a:rPr lang="en-US" sz="2800" dirty="0" smtClean="0"/>
              <a:t>Direction of the relationship need to be theorized and discussed (positive/negative)</a:t>
            </a:r>
          </a:p>
          <a:p>
            <a:r>
              <a:rPr lang="en-US" sz="2800" dirty="0" smtClean="0"/>
              <a:t>Discussion on why these relationships exists, support from previous research.</a:t>
            </a:r>
          </a:p>
          <a:p>
            <a:r>
              <a:rPr lang="en-US" sz="2800" dirty="0" smtClean="0"/>
              <a:t>A schematic diagram</a:t>
            </a:r>
          </a:p>
          <a:p>
            <a:endParaRPr lang="en-US" sz="2800" dirty="0" smtClean="0"/>
          </a:p>
          <a:p>
            <a:r>
              <a:rPr lang="en-US" sz="2800" dirty="0" smtClean="0"/>
              <a:t>Note: Must read example on page 93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Recap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Types of Variables</a:t>
            </a:r>
          </a:p>
          <a:p>
            <a:pPr lvl="1"/>
            <a:r>
              <a:rPr lang="en-US" dirty="0" smtClean="0"/>
              <a:t>Independent, Dependent, Moderating, Mediating( Intervening)</a:t>
            </a:r>
          </a:p>
          <a:p>
            <a:r>
              <a:rPr lang="en-US" dirty="0" smtClean="0"/>
              <a:t>Examples of their relationships with each other</a:t>
            </a:r>
          </a:p>
          <a:p>
            <a:r>
              <a:rPr lang="en-US" dirty="0" smtClean="0"/>
              <a:t>Developing of Theoretical Framework</a:t>
            </a:r>
          </a:p>
          <a:p>
            <a:pPr lvl="1"/>
            <a:r>
              <a:rPr lang="en-US" dirty="0" smtClean="0"/>
              <a:t>Variables, logical Relationships, Directions, Explanations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</TotalTime>
  <Words>708</Words>
  <Application>Microsoft Office PowerPoint</Application>
  <PresentationFormat>On-screen Show (4:3)</PresentationFormat>
  <Paragraphs>103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Research Methodology  </vt:lpstr>
      <vt:lpstr>Recap</vt:lpstr>
      <vt:lpstr>Theoretical Framework</vt:lpstr>
      <vt:lpstr>Slide 4</vt:lpstr>
      <vt:lpstr>Slide 5</vt:lpstr>
      <vt:lpstr>Types of Variables</vt:lpstr>
      <vt:lpstr>Slide 7</vt:lpstr>
      <vt:lpstr>Exercise : List the independent variable</vt:lpstr>
      <vt:lpstr>Slide 9</vt:lpstr>
      <vt:lpstr>Moderating Variables </vt:lpstr>
      <vt:lpstr>Slide 11</vt:lpstr>
      <vt:lpstr>Slide 12</vt:lpstr>
      <vt:lpstr>Distinction between Independent and Moderating Variable</vt:lpstr>
      <vt:lpstr>Situation A</vt:lpstr>
      <vt:lpstr>Situation B</vt:lpstr>
      <vt:lpstr>Slide 16</vt:lpstr>
      <vt:lpstr>Slide 17</vt:lpstr>
      <vt:lpstr>The  linear effect of training and growth need on willingness</vt:lpstr>
      <vt:lpstr>The effect of training is contingent on high/low growth need (slope/intensity)</vt:lpstr>
      <vt:lpstr>Mediating/Intervening</vt:lpstr>
      <vt:lpstr>Slide 21</vt:lpstr>
      <vt:lpstr>Slide 22</vt:lpstr>
      <vt:lpstr>Slide 23</vt:lpstr>
      <vt:lpstr>Slide 24</vt:lpstr>
      <vt:lpstr>Integrating Moderating, Mediating Variables</vt:lpstr>
      <vt:lpstr>Slide 26</vt:lpstr>
      <vt:lpstr>Slide 27</vt:lpstr>
      <vt:lpstr>Theoretical Framework  </vt:lpstr>
      <vt:lpstr>Components of Theoretical Framework </vt:lpstr>
      <vt:lpstr>Recap</vt:lpstr>
    </vt:vector>
  </TitlesOfParts>
  <Company>BIMCS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Research Process [1-3]</dc:title>
  <dc:creator>Imran Khan</dc:creator>
  <cp:lastModifiedBy>Administrator</cp:lastModifiedBy>
  <cp:revision>38</cp:revision>
  <cp:lastPrinted>1601-01-01T00:00:00Z</cp:lastPrinted>
  <dcterms:created xsi:type="dcterms:W3CDTF">2005-09-12T06:41:10Z</dcterms:created>
  <dcterms:modified xsi:type="dcterms:W3CDTF">2013-06-01T06:58:13Z</dcterms:modified>
</cp:coreProperties>
</file>