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7" r:id="rId2"/>
    <p:sldId id="275"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8" r:id="rId20"/>
    <p:sldId id="273" r:id="rId21"/>
    <p:sldId id="274"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91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4C46E8-63BC-42EE-ACF7-D5E6BD4CDF00}" type="datetimeFigureOut">
              <a:rPr lang="en-US" smtClean="0"/>
              <a:pPr/>
              <a:t>7/2/2013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2ED121-CF6C-4DC6-8FB8-A582ED4AA2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622C59A-22ED-4044-8948-45793BA4DB7B}" type="slidenum">
              <a:rPr lang="en-US" smtClean="0"/>
              <a:pPr/>
              <a:t>7</a:t>
            </a:fld>
            <a:endParaRPr lang="en-US" smtClean="0"/>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269B7C-195A-473C-A7C0-DE477A44466B}" type="datetimeFigureOut">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69B7C-195A-473C-A7C0-DE477A44466B}" type="datetimeFigureOut">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269B7C-195A-473C-A7C0-DE477A44466B}" type="datetimeFigureOut">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269B7C-195A-473C-A7C0-DE477A44466B}" type="datetimeFigureOut">
              <a:rPr lang="en-US" smtClean="0"/>
              <a:pPr/>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269B7C-195A-473C-A7C0-DE477A44466B}" type="datetimeFigureOut">
              <a:rPr lang="en-US" smtClean="0"/>
              <a:pPr/>
              <a:t>7/2/2013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269B7C-195A-473C-A7C0-DE477A44466B}" type="datetimeFigureOut">
              <a:rPr lang="en-US" smtClean="0"/>
              <a:pPr/>
              <a:t>7/2/2013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69B7C-195A-473C-A7C0-DE477A44466B}" type="datetimeFigureOut">
              <a:rPr lang="en-US" smtClean="0"/>
              <a:pPr/>
              <a:t>7/2/2013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69B7C-195A-473C-A7C0-DE477A44466B}" type="datetimeFigureOut">
              <a:rPr lang="en-US" smtClean="0"/>
              <a:pPr/>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69B7C-195A-473C-A7C0-DE477A44466B}" type="datetimeFigureOut">
              <a:rPr lang="en-US" smtClean="0"/>
              <a:pPr/>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69B7C-195A-473C-A7C0-DE477A44466B}" type="datetimeFigureOut">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69B7C-195A-473C-A7C0-DE477A44466B}" type="datetimeFigureOut">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1C96DC-9C91-4005-8042-A372A3F764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69B7C-195A-473C-A7C0-DE477A44466B}" type="datetimeFigureOut">
              <a:rPr lang="en-US" smtClean="0"/>
              <a:pPr/>
              <a:t>7/2/2013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C96DC-9C91-4005-8042-A372A3F764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rtlCol="0">
            <a:normAutofit/>
          </a:bodyPr>
          <a:lstStyle/>
          <a:p>
            <a:pPr eaLnBrk="1" fontAlgn="auto" hangingPunct="1">
              <a:spcAft>
                <a:spcPts val="0"/>
              </a:spcAft>
              <a:defRPr/>
            </a:pPr>
            <a:r>
              <a:rPr lang="en-US" sz="3200" b="1" dirty="0" smtClean="0">
                <a:latin typeface="+mn-lt"/>
                <a:cs typeface="Arial" charset="0"/>
              </a:rPr>
              <a:t>Research Methodology </a:t>
            </a:r>
            <a:r>
              <a:rPr lang="en-US" sz="3200" b="1" dirty="0" smtClean="0">
                <a:latin typeface="+mn-lt"/>
              </a:rPr>
              <a:t/>
            </a:r>
            <a:br>
              <a:rPr lang="en-US" sz="3200" b="1" dirty="0" smtClean="0">
                <a:latin typeface="+mn-lt"/>
              </a:rPr>
            </a:br>
            <a:endParaRPr lang="en-US" sz="3200" b="1" dirty="0" smtClean="0">
              <a:latin typeface="+mn-lt"/>
            </a:endParaRPr>
          </a:p>
        </p:txBody>
      </p:sp>
      <p:sp>
        <p:nvSpPr>
          <p:cNvPr id="2051" name="Content Placeholder 2"/>
          <p:cNvSpPr>
            <a:spLocks noGrp="1"/>
          </p:cNvSpPr>
          <p:nvPr>
            <p:ph idx="1"/>
          </p:nvPr>
        </p:nvSpPr>
        <p:spPr/>
        <p:txBody>
          <a:bodyPr/>
          <a:lstStyle/>
          <a:p>
            <a:pPr lvl="3" eaLnBrk="1" hangingPunct="1">
              <a:buFont typeface="Arial" charset="0"/>
              <a:buNone/>
            </a:pPr>
            <a:r>
              <a:rPr lang="en-US" sz="2400" dirty="0" smtClean="0"/>
              <a:t>				</a:t>
            </a:r>
          </a:p>
          <a:p>
            <a:pPr lvl="3" eaLnBrk="1" hangingPunct="1">
              <a:buFont typeface="Arial" charset="0"/>
              <a:buNone/>
            </a:pPr>
            <a:endParaRPr lang="en-US" sz="2400" dirty="0" smtClean="0"/>
          </a:p>
          <a:p>
            <a:pPr lvl="3" eaLnBrk="1" hangingPunct="1">
              <a:buFont typeface="Arial" charset="0"/>
              <a:buNone/>
            </a:pPr>
            <a:endParaRPr lang="en-US" sz="2400" dirty="0" smtClean="0"/>
          </a:p>
          <a:p>
            <a:pPr lvl="3" eaLnBrk="1" hangingPunct="1">
              <a:buFont typeface="Arial" charset="0"/>
              <a:buNone/>
            </a:pPr>
            <a:endParaRPr lang="en-US" sz="2400" dirty="0" smtClean="0"/>
          </a:p>
          <a:p>
            <a:pPr lvl="3" eaLnBrk="1" hangingPunct="1">
              <a:buFont typeface="Arial" charset="0"/>
              <a:buNone/>
            </a:pPr>
            <a:endParaRPr lang="en-US" sz="2400" dirty="0" smtClean="0"/>
          </a:p>
          <a:p>
            <a:pPr lvl="3" eaLnBrk="1" hangingPunct="1">
              <a:buFont typeface="Arial" charset="0"/>
              <a:buNone/>
            </a:pPr>
            <a:r>
              <a:rPr lang="en-US" sz="2400" dirty="0" smtClean="0"/>
              <a:t>			</a:t>
            </a:r>
            <a:r>
              <a:rPr lang="en-US" sz="2800" dirty="0" smtClean="0">
                <a:cs typeface="Arial" charset="0"/>
              </a:rPr>
              <a:t>Lecture No</a:t>
            </a:r>
            <a:r>
              <a:rPr lang="en-US" sz="2400" dirty="0" smtClean="0">
                <a:cs typeface="Arial" charset="0"/>
              </a:rPr>
              <a:t> :32</a:t>
            </a:r>
          </a:p>
          <a:p>
            <a:pPr lvl="3" eaLnBrk="1" hangingPunct="1">
              <a:buFont typeface="Arial" charset="0"/>
              <a:buNone/>
            </a:pPr>
            <a:r>
              <a:rPr lang="en-US" sz="2400" dirty="0" smtClean="0">
                <a:cs typeface="Arial" charset="0"/>
              </a:rPr>
              <a:t>(Revision Chapters 8,9,10,11,SPSS)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z="3200" b="1" dirty="0" smtClean="0"/>
              <a:t>Data Collection</a:t>
            </a:r>
          </a:p>
        </p:txBody>
      </p:sp>
      <p:sp>
        <p:nvSpPr>
          <p:cNvPr id="22531" name="Content Placeholder 2"/>
          <p:cNvSpPr>
            <a:spLocks noGrp="1"/>
          </p:cNvSpPr>
          <p:nvPr>
            <p:ph idx="1"/>
          </p:nvPr>
        </p:nvSpPr>
        <p:spPr/>
        <p:txBody>
          <a:bodyPr/>
          <a:lstStyle/>
          <a:p>
            <a:r>
              <a:rPr lang="en-US" sz="2800" smtClean="0"/>
              <a:t>The Data is collected from primary and secondary sources</a:t>
            </a:r>
          </a:p>
          <a:p>
            <a:r>
              <a:rPr lang="en-US" sz="2800" smtClean="0"/>
              <a:t>The primary data collect via</a:t>
            </a:r>
          </a:p>
          <a:p>
            <a:r>
              <a:rPr lang="en-US" sz="2800" smtClean="0"/>
              <a:t>Observation, panels, interviews, questionnaires etc</a:t>
            </a:r>
          </a:p>
          <a:p>
            <a:r>
              <a:rPr lang="en-US" sz="2800" smtClean="0"/>
              <a:t>Interview are structure and unstructured</a:t>
            </a:r>
          </a:p>
          <a:p>
            <a:r>
              <a:rPr lang="en-US" sz="2800" smtClean="0"/>
              <a:t>While interviewing there are certain guidelines</a:t>
            </a:r>
          </a:p>
          <a:p>
            <a:r>
              <a:rPr lang="en-US" sz="2800" smtClean="0"/>
              <a:t>There are structured and unstructed interviews</a:t>
            </a:r>
          </a:p>
          <a:p>
            <a:r>
              <a:rPr lang="en-US" sz="2800" smtClean="0"/>
              <a:t>There are some advantages / disadvantages of face to face vs telephone interviews .</a:t>
            </a:r>
          </a:p>
        </p:txBody>
      </p:sp>
      <p:sp>
        <p:nvSpPr>
          <p:cNvPr id="4" name="Slide Number Placeholder 3"/>
          <p:cNvSpPr>
            <a:spLocks noGrp="1"/>
          </p:cNvSpPr>
          <p:nvPr>
            <p:ph type="sldNum" sz="quarter" idx="12"/>
          </p:nvPr>
        </p:nvSpPr>
        <p:spPr/>
        <p:txBody>
          <a:bodyPr/>
          <a:lstStyle/>
          <a:p>
            <a:pPr>
              <a:defRPr/>
            </a:pPr>
            <a:fld id="{45332CB6-694F-4DDD-AF61-01ABD42F0398}"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t>Questionnaire Design</a:t>
            </a:r>
            <a:endParaRPr lang="en-US" sz="3200" b="1" dirty="0"/>
          </a:p>
        </p:txBody>
      </p:sp>
      <p:sp>
        <p:nvSpPr>
          <p:cNvPr id="3" name="Content Placeholder 2"/>
          <p:cNvSpPr>
            <a:spLocks noGrp="1"/>
          </p:cNvSpPr>
          <p:nvPr>
            <p:ph idx="1"/>
          </p:nvPr>
        </p:nvSpPr>
        <p:spPr>
          <a:xfrm>
            <a:off x="457200" y="1143000"/>
            <a:ext cx="8229600" cy="5410200"/>
          </a:xfrm>
        </p:spPr>
        <p:txBody>
          <a:bodyPr>
            <a:noAutofit/>
          </a:bodyPr>
          <a:lstStyle/>
          <a:p>
            <a:r>
              <a:rPr lang="en-US" sz="2800" dirty="0" smtClean="0"/>
              <a:t>Questionnaires</a:t>
            </a:r>
          </a:p>
          <a:p>
            <a:r>
              <a:rPr lang="en-US" sz="2800" dirty="0" smtClean="0"/>
              <a:t>Personally Administered Questionnaires</a:t>
            </a:r>
          </a:p>
          <a:p>
            <a:r>
              <a:rPr lang="en-US" sz="2800" dirty="0" smtClean="0"/>
              <a:t>Mail questionnaires</a:t>
            </a:r>
          </a:p>
          <a:p>
            <a:r>
              <a:rPr lang="en-US" sz="2800" dirty="0" smtClean="0"/>
              <a:t>Guide line for wordings</a:t>
            </a:r>
          </a:p>
          <a:p>
            <a:pPr lvl="1"/>
            <a:r>
              <a:rPr lang="en-US" sz="2400" dirty="0" smtClean="0"/>
              <a:t>Content and purpose (Subjective </a:t>
            </a:r>
            <a:r>
              <a:rPr lang="en-US" sz="2400" dirty="0" err="1" smtClean="0"/>
              <a:t>vs</a:t>
            </a:r>
            <a:r>
              <a:rPr lang="en-US" sz="2400" dirty="0" smtClean="0"/>
              <a:t> Objective)</a:t>
            </a:r>
          </a:p>
          <a:p>
            <a:pPr lvl="1"/>
            <a:r>
              <a:rPr lang="en-US" sz="2400" dirty="0" smtClean="0"/>
              <a:t>Language and wording ( slang/technical)</a:t>
            </a:r>
          </a:p>
          <a:p>
            <a:pPr lvl="1"/>
            <a:r>
              <a:rPr lang="en-US" sz="2400" dirty="0" smtClean="0"/>
              <a:t>Types of formats (open / closed ended)</a:t>
            </a:r>
          </a:p>
          <a:p>
            <a:pPr lvl="1"/>
            <a:r>
              <a:rPr lang="en-US" sz="2400" dirty="0" smtClean="0"/>
              <a:t>Positively worded and Negatively worded</a:t>
            </a:r>
          </a:p>
          <a:p>
            <a:pPr lvl="1"/>
            <a:r>
              <a:rPr lang="en-US" sz="2400" dirty="0" smtClean="0"/>
              <a:t>Bias/ Favoritism(Leading, loaded, ambiguous, double barrel, socially desirable)</a:t>
            </a:r>
          </a:p>
          <a:p>
            <a:r>
              <a:rPr lang="en-US" sz="2800" dirty="0" smtClean="0"/>
              <a:t>Length of the question</a:t>
            </a:r>
          </a:p>
          <a:p>
            <a:r>
              <a:rPr lang="en-US" sz="2800" dirty="0" smtClean="0"/>
              <a:t>Funneling</a:t>
            </a: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z="3200" b="1" dirty="0" smtClean="0">
                <a:latin typeface="+mn-lt"/>
                <a:cs typeface="Arial" charset="0"/>
              </a:rPr>
              <a:t>Sampling</a:t>
            </a:r>
          </a:p>
        </p:txBody>
      </p:sp>
      <p:sp>
        <p:nvSpPr>
          <p:cNvPr id="28675" name="Content Placeholder 2"/>
          <p:cNvSpPr>
            <a:spLocks noGrp="1"/>
          </p:cNvSpPr>
          <p:nvPr>
            <p:ph idx="1"/>
          </p:nvPr>
        </p:nvSpPr>
        <p:spPr/>
        <p:txBody>
          <a:bodyPr/>
          <a:lstStyle/>
          <a:p>
            <a:pPr algn="just"/>
            <a:r>
              <a:rPr lang="en-US" sz="2800" dirty="0" smtClean="0">
                <a:cs typeface="Arial" charset="0"/>
              </a:rPr>
              <a:t>Sampling is the process of selecting the right individuals</a:t>
            </a:r>
          </a:p>
          <a:p>
            <a:pPr algn="just"/>
            <a:endParaRPr lang="en-US" sz="2800" dirty="0" smtClean="0">
              <a:cs typeface="Arial" charset="0"/>
            </a:endParaRPr>
          </a:p>
          <a:p>
            <a:pPr algn="just"/>
            <a:r>
              <a:rPr lang="en-US" sz="2800" dirty="0" smtClean="0">
                <a:cs typeface="Arial" charset="0"/>
              </a:rPr>
              <a:t>Sample is used to represent the whole data or population</a:t>
            </a:r>
          </a:p>
          <a:p>
            <a:pPr algn="just"/>
            <a:endParaRPr lang="en-US" sz="2800" dirty="0" smtClean="0">
              <a:cs typeface="Arial" charset="0"/>
            </a:endParaRPr>
          </a:p>
          <a:p>
            <a:pPr algn="just"/>
            <a:r>
              <a:rPr lang="en-US" sz="2800" dirty="0" smtClean="0">
                <a:cs typeface="Arial" charset="0"/>
              </a:rPr>
              <a:t>Sampling process include defining population, sample frame, sampling design, sample size and sampling process</a:t>
            </a:r>
          </a:p>
          <a:p>
            <a:pPr algn="just"/>
            <a:endParaRPr lang="en-US" sz="2800" dirty="0" smtClean="0">
              <a:latin typeface="Arial" charset="0"/>
              <a:cs typeface="Arial" charset="0"/>
            </a:endParaRPr>
          </a:p>
          <a:p>
            <a:pPr algn="just"/>
            <a:endParaRPr lang="en-US" sz="2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a:bodyPr>
          <a:lstStyle/>
          <a:p>
            <a:pPr eaLnBrk="1" hangingPunct="1"/>
            <a:r>
              <a:rPr lang="en-US" sz="3200" b="1" dirty="0" smtClean="0"/>
              <a:t>Sampling</a:t>
            </a:r>
          </a:p>
        </p:txBody>
      </p:sp>
      <p:sp>
        <p:nvSpPr>
          <p:cNvPr id="25603" name="Content Placeholder 2"/>
          <p:cNvSpPr>
            <a:spLocks noGrp="1"/>
          </p:cNvSpPr>
          <p:nvPr>
            <p:ph idx="1"/>
          </p:nvPr>
        </p:nvSpPr>
        <p:spPr/>
        <p:txBody>
          <a:bodyPr/>
          <a:lstStyle/>
          <a:p>
            <a:pPr algn="just" eaLnBrk="1" hangingPunct="1"/>
            <a:r>
              <a:rPr lang="en-US" sz="2800" dirty="0" smtClean="0">
                <a:latin typeface="+mj-lt"/>
                <a:cs typeface="Arial" charset="0"/>
              </a:rPr>
              <a:t>Simple random sampling and restricted sampling are two basic types of probability sampling.</a:t>
            </a:r>
          </a:p>
          <a:p>
            <a:pPr algn="just" eaLnBrk="1" hangingPunct="1"/>
            <a:endParaRPr lang="en-US" sz="2800" dirty="0" smtClean="0">
              <a:latin typeface="+mj-lt"/>
              <a:cs typeface="Arial" charset="0"/>
            </a:endParaRPr>
          </a:p>
          <a:p>
            <a:pPr algn="just" eaLnBrk="1" hangingPunct="1"/>
            <a:r>
              <a:rPr lang="en-US" sz="2800" dirty="0" smtClean="0">
                <a:latin typeface="+mj-lt"/>
                <a:cs typeface="Arial" charset="0"/>
              </a:rPr>
              <a:t>Probability: Probability of selection is known</a:t>
            </a:r>
          </a:p>
          <a:p>
            <a:pPr algn="just" eaLnBrk="1" hangingPunct="1"/>
            <a:endParaRPr lang="en-US" sz="2800" dirty="0" smtClean="0">
              <a:latin typeface="+mj-lt"/>
              <a:cs typeface="Arial" charset="0"/>
            </a:endParaRPr>
          </a:p>
          <a:p>
            <a:pPr algn="just" eaLnBrk="1" hangingPunct="1"/>
            <a:r>
              <a:rPr lang="en-US" sz="2800" dirty="0" smtClean="0">
                <a:latin typeface="+mj-lt"/>
                <a:cs typeface="Arial" charset="0"/>
              </a:rPr>
              <a:t>Non Probability : Probability is not known</a:t>
            </a:r>
            <a:endParaRPr lang="en-US" sz="2800" dirty="0" smtClean="0">
              <a:latin typeface="+mj-lt"/>
            </a:endParaRPr>
          </a:p>
          <a:p>
            <a:pPr algn="just" eaLnBrk="1" hangingPunct="1"/>
            <a:endParaRPr lang="en-US" sz="2800" dirty="0" smtClean="0">
              <a:latin typeface="Arial" charset="0"/>
              <a:cs typeface="Arial" charset="0"/>
            </a:endParaRPr>
          </a:p>
          <a:p>
            <a:pPr algn="just" eaLnBrk="1" hangingPunct="1"/>
            <a:endParaRPr lang="en-US" sz="2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pPr eaLnBrk="1" hangingPunct="1"/>
            <a:r>
              <a:rPr lang="en-US" sz="3200" b="1" dirty="0" smtClean="0"/>
              <a:t>Sampling</a:t>
            </a:r>
          </a:p>
        </p:txBody>
      </p:sp>
      <p:sp>
        <p:nvSpPr>
          <p:cNvPr id="26627" name="Content Placeholder 2"/>
          <p:cNvSpPr>
            <a:spLocks noGrp="1"/>
          </p:cNvSpPr>
          <p:nvPr>
            <p:ph idx="1"/>
          </p:nvPr>
        </p:nvSpPr>
        <p:spPr/>
        <p:txBody>
          <a:bodyPr>
            <a:normAutofit lnSpcReduction="10000"/>
          </a:bodyPr>
          <a:lstStyle/>
          <a:p>
            <a:pPr algn="just" eaLnBrk="1" hangingPunct="1"/>
            <a:r>
              <a:rPr lang="en-US" sz="3000" dirty="0" smtClean="0">
                <a:latin typeface="+mj-lt"/>
                <a:cs typeface="Arial" charset="0"/>
              </a:rPr>
              <a:t>Precision we estimate the population parameter to fall within a range, based on sample estimate.</a:t>
            </a:r>
          </a:p>
          <a:p>
            <a:pPr algn="just" eaLnBrk="1" hangingPunct="1"/>
            <a:r>
              <a:rPr lang="en-US" sz="3000" dirty="0" smtClean="0">
                <a:latin typeface="+mj-lt"/>
                <a:cs typeface="Arial" charset="0"/>
              </a:rPr>
              <a:t>Confidence is the certainty that our estimate will hold true for the population.</a:t>
            </a:r>
          </a:p>
          <a:p>
            <a:pPr algn="just" eaLnBrk="1" hangingPunct="1"/>
            <a:r>
              <a:rPr lang="en-US" sz="3000" dirty="0" smtClean="0">
                <a:latin typeface="+mj-lt"/>
                <a:cs typeface="Arial" charset="0"/>
              </a:rPr>
              <a:t>Sample size.</a:t>
            </a:r>
          </a:p>
          <a:p>
            <a:pPr algn="just" eaLnBrk="1" hangingPunct="1"/>
            <a:r>
              <a:rPr lang="en-US" sz="3000" dirty="0" smtClean="0">
                <a:latin typeface="+mj-lt"/>
                <a:cs typeface="Arial" charset="0"/>
              </a:rPr>
              <a:t>Some sampling designs are more efficient than the others.</a:t>
            </a:r>
          </a:p>
          <a:p>
            <a:pPr algn="just" eaLnBrk="1" hangingPunct="1"/>
            <a:r>
              <a:rPr lang="en-US" sz="3000" dirty="0" smtClean="0">
                <a:latin typeface="+mj-lt"/>
                <a:cs typeface="Arial" charset="0"/>
              </a:rPr>
              <a:t>The knowledge about sampling is used for different managerial implications.</a:t>
            </a:r>
          </a:p>
          <a:p>
            <a:pPr algn="just" eaLnBrk="1" hangingPunct="1"/>
            <a:endParaRPr lang="en-US" sz="2800" dirty="0" smtClean="0">
              <a:latin typeface="Arial" charset="0"/>
              <a:cs typeface="Arial" charset="0"/>
            </a:endParaRPr>
          </a:p>
          <a:p>
            <a:pPr algn="just" eaLnBrk="1" hangingPunct="1"/>
            <a:endParaRPr lang="en-US" sz="2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a:grpSpLocks/>
          </p:cNvGrpSpPr>
          <p:nvPr/>
        </p:nvGrpSpPr>
        <p:grpSpPr bwMode="auto">
          <a:xfrm>
            <a:off x="0" y="0"/>
            <a:ext cx="9144000" cy="1219200"/>
            <a:chOff x="0" y="0"/>
            <a:chExt cx="5760" cy="768"/>
          </a:xfrm>
        </p:grpSpPr>
        <p:sp>
          <p:nvSpPr>
            <p:cNvPr id="23609" name="Rectangle 37"/>
            <p:cNvSpPr>
              <a:spLocks noChangeArrowheads="1"/>
            </p:cNvSpPr>
            <p:nvPr/>
          </p:nvSpPr>
          <p:spPr bwMode="auto">
            <a:xfrm>
              <a:off x="0" y="624"/>
              <a:ext cx="5760" cy="144"/>
            </a:xfrm>
            <a:prstGeom prst="rect">
              <a:avLst/>
            </a:prstGeom>
            <a:gradFill rotWithShape="1">
              <a:gsLst>
                <a:gs pos="0">
                  <a:srgbClr val="00B2B2"/>
                </a:gs>
                <a:gs pos="50000">
                  <a:srgbClr val="00FFFF"/>
                </a:gs>
                <a:gs pos="100000">
                  <a:srgbClr val="00B2B2"/>
                </a:gs>
              </a:gsLst>
              <a:lin ang="5400000" scaled="1"/>
            </a:gradFill>
            <a:ln w="9525" algn="ctr">
              <a:solidFill>
                <a:schemeClr val="tx1"/>
              </a:solidFill>
              <a:miter lim="800000"/>
              <a:headEnd/>
              <a:tailEnd/>
            </a:ln>
          </p:spPr>
          <p:txBody>
            <a:bodyPr wrap="none" anchor="ctr"/>
            <a:lstStyle/>
            <a:p>
              <a:endParaRPr lang="en-US"/>
            </a:p>
          </p:txBody>
        </p:sp>
        <p:sp>
          <p:nvSpPr>
            <p:cNvPr id="23610" name="Rectangle 38"/>
            <p:cNvSpPr>
              <a:spLocks noChangeArrowheads="1"/>
            </p:cNvSpPr>
            <p:nvPr/>
          </p:nvSpPr>
          <p:spPr bwMode="auto">
            <a:xfrm>
              <a:off x="0" y="0"/>
              <a:ext cx="5760" cy="144"/>
            </a:xfrm>
            <a:prstGeom prst="rect">
              <a:avLst/>
            </a:prstGeom>
            <a:gradFill rotWithShape="1">
              <a:gsLst>
                <a:gs pos="0">
                  <a:srgbClr val="00B2B2"/>
                </a:gs>
                <a:gs pos="50000">
                  <a:srgbClr val="00FFFF"/>
                </a:gs>
                <a:gs pos="100000">
                  <a:srgbClr val="00B2B2"/>
                </a:gs>
              </a:gsLst>
              <a:lin ang="5400000" scaled="1"/>
            </a:gradFill>
            <a:ln w="9525" algn="ctr">
              <a:solidFill>
                <a:schemeClr val="tx1"/>
              </a:solidFill>
              <a:miter lim="800000"/>
              <a:headEnd/>
              <a:tailEnd/>
            </a:ln>
          </p:spPr>
          <p:txBody>
            <a:bodyPr wrap="none" anchor="ctr"/>
            <a:lstStyle/>
            <a:p>
              <a:endParaRPr lang="en-US"/>
            </a:p>
          </p:txBody>
        </p:sp>
        <p:sp>
          <p:nvSpPr>
            <p:cNvPr id="458791" name="Rectangle 39"/>
            <p:cNvSpPr>
              <a:spLocks noChangeArrowheads="1"/>
            </p:cNvSpPr>
            <p:nvPr/>
          </p:nvSpPr>
          <p:spPr bwMode="auto">
            <a:xfrm>
              <a:off x="0" y="192"/>
              <a:ext cx="5760" cy="384"/>
            </a:xfrm>
            <a:prstGeom prst="rect">
              <a:avLst/>
            </a:prstGeom>
            <a:gradFill rotWithShape="1">
              <a:gsLst>
                <a:gs pos="0">
                  <a:srgbClr val="00FFFF">
                    <a:gamma/>
                    <a:shade val="69804"/>
                    <a:invGamma/>
                  </a:srgbClr>
                </a:gs>
                <a:gs pos="50000">
                  <a:srgbClr val="00FFFF"/>
                </a:gs>
                <a:gs pos="100000">
                  <a:srgbClr val="00FFFF">
                    <a:gamma/>
                    <a:shade val="69804"/>
                    <a:invGamma/>
                  </a:srgbClr>
                </a:gs>
              </a:gsLst>
              <a:lin ang="5400000" scaled="1"/>
            </a:gradFill>
            <a:ln w="9525" algn="ctr">
              <a:solidFill>
                <a:schemeClr val="tx1"/>
              </a:solidFill>
              <a:miter lim="800000"/>
              <a:headEnd/>
              <a:tailEnd/>
            </a:ln>
            <a:effectLst/>
          </p:spPr>
          <p:txBody>
            <a:bodyPr wrap="none" anchor="ctr"/>
            <a:lstStyle/>
            <a:p>
              <a:pPr algn="ctr">
                <a:defRPr/>
              </a:pPr>
              <a:endParaRPr lang="en-US" sz="4000" b="1">
                <a:solidFill>
                  <a:schemeClr val="bg1"/>
                </a:solidFill>
                <a:effectLst>
                  <a:outerShdw blurRad="38100" dist="38100" dir="2700000" algn="tl">
                    <a:srgbClr val="000000"/>
                  </a:outerShdw>
                </a:effectLst>
              </a:endParaRPr>
            </a:p>
          </p:txBody>
        </p:sp>
      </p:grpSp>
      <p:sp>
        <p:nvSpPr>
          <p:cNvPr id="23555" name="Rectangle 40"/>
          <p:cNvSpPr>
            <a:spLocks noGrp="1" noChangeArrowheads="1"/>
          </p:cNvSpPr>
          <p:nvPr>
            <p:ph type="title"/>
          </p:nvPr>
        </p:nvSpPr>
        <p:spPr>
          <a:xfrm>
            <a:off x="0" y="0"/>
            <a:ext cx="9144000" cy="1143000"/>
          </a:xfrm>
          <a:solidFill>
            <a:schemeClr val="bg1"/>
          </a:solidFill>
        </p:spPr>
        <p:txBody>
          <a:bodyPr>
            <a:normAutofit/>
          </a:bodyPr>
          <a:lstStyle/>
          <a:p>
            <a:pPr eaLnBrk="1" hangingPunct="1"/>
            <a:r>
              <a:rPr lang="en-US" sz="3200" b="1" dirty="0" smtClean="0"/>
              <a:t>Types of Sampling Designs</a:t>
            </a:r>
          </a:p>
        </p:txBody>
      </p:sp>
      <p:grpSp>
        <p:nvGrpSpPr>
          <p:cNvPr id="3" name="Group 94"/>
          <p:cNvGrpSpPr>
            <a:grpSpLocks/>
          </p:cNvGrpSpPr>
          <p:nvPr/>
        </p:nvGrpSpPr>
        <p:grpSpPr bwMode="auto">
          <a:xfrm>
            <a:off x="298450" y="1752600"/>
            <a:ext cx="8845550" cy="4567238"/>
            <a:chOff x="144" y="1104"/>
            <a:chExt cx="5572" cy="2877"/>
          </a:xfrm>
        </p:grpSpPr>
        <p:grpSp>
          <p:nvGrpSpPr>
            <p:cNvPr id="4" name="Group 42"/>
            <p:cNvGrpSpPr>
              <a:grpSpLocks/>
            </p:cNvGrpSpPr>
            <p:nvPr/>
          </p:nvGrpSpPr>
          <p:grpSpPr bwMode="auto">
            <a:xfrm>
              <a:off x="1872" y="1104"/>
              <a:ext cx="1872" cy="568"/>
              <a:chOff x="1872" y="1251"/>
              <a:chExt cx="1872" cy="568"/>
            </a:xfrm>
          </p:grpSpPr>
          <p:grpSp>
            <p:nvGrpSpPr>
              <p:cNvPr id="5" name="Group 43"/>
              <p:cNvGrpSpPr>
                <a:grpSpLocks/>
              </p:cNvGrpSpPr>
              <p:nvPr/>
            </p:nvGrpSpPr>
            <p:grpSpPr bwMode="auto">
              <a:xfrm>
                <a:off x="1920" y="1251"/>
                <a:ext cx="1726" cy="280"/>
                <a:chOff x="1920" y="1251"/>
                <a:chExt cx="1726" cy="280"/>
              </a:xfrm>
            </p:grpSpPr>
            <p:sp>
              <p:nvSpPr>
                <p:cNvPr id="23607" name="Rectangle 44"/>
                <p:cNvSpPr>
                  <a:spLocks noChangeArrowheads="1"/>
                </p:cNvSpPr>
                <p:nvPr/>
              </p:nvSpPr>
              <p:spPr bwMode="auto">
                <a:xfrm>
                  <a:off x="1920" y="1251"/>
                  <a:ext cx="1720" cy="280"/>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608" name="Rectangle 45"/>
                <p:cNvSpPr>
                  <a:spLocks noChangeArrowheads="1"/>
                </p:cNvSpPr>
                <p:nvPr/>
              </p:nvSpPr>
              <p:spPr bwMode="auto">
                <a:xfrm>
                  <a:off x="1920" y="1267"/>
                  <a:ext cx="1726" cy="248"/>
                </a:xfrm>
                <a:prstGeom prst="rect">
                  <a:avLst/>
                </a:prstGeom>
                <a:noFill/>
                <a:ln w="12700">
                  <a:noFill/>
                  <a:miter lim="800000"/>
                  <a:headEnd/>
                  <a:tailEnd/>
                </a:ln>
              </p:spPr>
              <p:txBody>
                <a:bodyPr lIns="90487" tIns="44450" rIns="90487" bIns="44450">
                  <a:spAutoFit/>
                </a:bodyPr>
                <a:lstStyle/>
                <a:p>
                  <a:pPr algn="ctr" eaLnBrk="0" hangingPunct="0"/>
                  <a:r>
                    <a:rPr lang="en-US" sz="2000" b="1">
                      <a:solidFill>
                        <a:srgbClr val="000000"/>
                      </a:solidFill>
                      <a:cs typeface="Times New Roman" pitchFamily="18" charset="0"/>
                    </a:rPr>
                    <a:t>Sampling Designs</a:t>
                  </a:r>
                </a:p>
              </p:txBody>
            </p:sp>
          </p:grpSp>
          <p:grpSp>
            <p:nvGrpSpPr>
              <p:cNvPr id="6" name="Group 46"/>
              <p:cNvGrpSpPr>
                <a:grpSpLocks/>
              </p:cNvGrpSpPr>
              <p:nvPr/>
            </p:nvGrpSpPr>
            <p:grpSpPr bwMode="auto">
              <a:xfrm>
                <a:off x="1872" y="1631"/>
                <a:ext cx="1872" cy="188"/>
                <a:chOff x="1872" y="1631"/>
                <a:chExt cx="1872" cy="188"/>
              </a:xfrm>
            </p:grpSpPr>
            <p:sp>
              <p:nvSpPr>
                <p:cNvPr id="23604" name="Line 47"/>
                <p:cNvSpPr>
                  <a:spLocks noChangeShapeType="1"/>
                </p:cNvSpPr>
                <p:nvPr/>
              </p:nvSpPr>
              <p:spPr bwMode="auto">
                <a:xfrm>
                  <a:off x="1876" y="1631"/>
                  <a:ext cx="1864" cy="0"/>
                </a:xfrm>
                <a:prstGeom prst="line">
                  <a:avLst/>
                </a:prstGeom>
                <a:noFill/>
                <a:ln w="12700">
                  <a:solidFill>
                    <a:srgbClr val="000000"/>
                  </a:solidFill>
                  <a:round/>
                  <a:headEnd/>
                  <a:tailEnd/>
                </a:ln>
              </p:spPr>
              <p:txBody>
                <a:bodyPr wrap="none" anchor="ctr"/>
                <a:lstStyle/>
                <a:p>
                  <a:endParaRPr lang="en-US"/>
                </a:p>
              </p:txBody>
            </p:sp>
            <p:sp>
              <p:nvSpPr>
                <p:cNvPr id="23605" name="Line 48"/>
                <p:cNvSpPr>
                  <a:spLocks noChangeShapeType="1"/>
                </p:cNvSpPr>
                <p:nvPr/>
              </p:nvSpPr>
              <p:spPr bwMode="auto">
                <a:xfrm>
                  <a:off x="1872" y="1635"/>
                  <a:ext cx="0" cy="184"/>
                </a:xfrm>
                <a:prstGeom prst="line">
                  <a:avLst/>
                </a:prstGeom>
                <a:noFill/>
                <a:ln w="12700">
                  <a:solidFill>
                    <a:srgbClr val="000000"/>
                  </a:solidFill>
                  <a:round/>
                  <a:headEnd/>
                  <a:tailEnd type="triangle" w="med" len="med"/>
                </a:ln>
              </p:spPr>
              <p:txBody>
                <a:bodyPr wrap="none" anchor="ctr"/>
                <a:lstStyle/>
                <a:p>
                  <a:endParaRPr lang="en-US"/>
                </a:p>
              </p:txBody>
            </p:sp>
            <p:sp>
              <p:nvSpPr>
                <p:cNvPr id="23606" name="Line 49"/>
                <p:cNvSpPr>
                  <a:spLocks noChangeShapeType="1"/>
                </p:cNvSpPr>
                <p:nvPr/>
              </p:nvSpPr>
              <p:spPr bwMode="auto">
                <a:xfrm>
                  <a:off x="3744" y="1635"/>
                  <a:ext cx="0" cy="184"/>
                </a:xfrm>
                <a:prstGeom prst="line">
                  <a:avLst/>
                </a:prstGeom>
                <a:noFill/>
                <a:ln w="12700">
                  <a:solidFill>
                    <a:srgbClr val="000000"/>
                  </a:solidFill>
                  <a:round/>
                  <a:headEnd/>
                  <a:tailEnd type="triangle" w="med" len="med"/>
                </a:ln>
              </p:spPr>
              <p:txBody>
                <a:bodyPr wrap="none" anchor="ctr"/>
                <a:lstStyle/>
                <a:p>
                  <a:endParaRPr lang="en-US"/>
                </a:p>
              </p:txBody>
            </p:sp>
          </p:grpSp>
          <p:sp>
            <p:nvSpPr>
              <p:cNvPr id="23603" name="Line 50"/>
              <p:cNvSpPr>
                <a:spLocks noChangeShapeType="1"/>
              </p:cNvSpPr>
              <p:nvPr/>
            </p:nvSpPr>
            <p:spPr bwMode="auto">
              <a:xfrm>
                <a:off x="2784" y="1539"/>
                <a:ext cx="0" cy="88"/>
              </a:xfrm>
              <a:prstGeom prst="line">
                <a:avLst/>
              </a:prstGeom>
              <a:noFill/>
              <a:ln w="12700">
                <a:solidFill>
                  <a:srgbClr val="000000"/>
                </a:solidFill>
                <a:round/>
                <a:headEnd/>
                <a:tailEnd/>
              </a:ln>
            </p:spPr>
            <p:txBody>
              <a:bodyPr wrap="none" anchor="ctr"/>
              <a:lstStyle/>
              <a:p>
                <a:endParaRPr lang="en-US"/>
              </a:p>
            </p:txBody>
          </p:sp>
        </p:grpSp>
        <p:grpSp>
          <p:nvGrpSpPr>
            <p:cNvPr id="7" name="Group 51"/>
            <p:cNvGrpSpPr>
              <a:grpSpLocks/>
            </p:cNvGrpSpPr>
            <p:nvPr/>
          </p:nvGrpSpPr>
          <p:grpSpPr bwMode="auto">
            <a:xfrm>
              <a:off x="1104" y="1680"/>
              <a:ext cx="1726" cy="472"/>
              <a:chOff x="1107" y="1832"/>
              <a:chExt cx="1726" cy="472"/>
            </a:xfrm>
          </p:grpSpPr>
          <p:sp>
            <p:nvSpPr>
              <p:cNvPr id="23599" name="Rectangle 52"/>
              <p:cNvSpPr>
                <a:spLocks noChangeArrowheads="1"/>
              </p:cNvSpPr>
              <p:nvPr/>
            </p:nvSpPr>
            <p:spPr bwMode="auto">
              <a:xfrm>
                <a:off x="1206" y="1832"/>
                <a:ext cx="1542"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600" name="Rectangle 53"/>
              <p:cNvSpPr>
                <a:spLocks noChangeArrowheads="1"/>
              </p:cNvSpPr>
              <p:nvPr/>
            </p:nvSpPr>
            <p:spPr bwMode="auto">
              <a:xfrm>
                <a:off x="1107" y="1869"/>
                <a:ext cx="1726" cy="248"/>
              </a:xfrm>
              <a:prstGeom prst="rect">
                <a:avLst/>
              </a:prstGeom>
              <a:noFill/>
              <a:ln w="12700">
                <a:noFill/>
                <a:miter lim="800000"/>
                <a:headEnd/>
                <a:tailEnd/>
              </a:ln>
            </p:spPr>
            <p:txBody>
              <a:bodyPr lIns="90487" tIns="44450" rIns="90487" bIns="44450">
                <a:spAutoFit/>
              </a:bodyPr>
              <a:lstStyle/>
              <a:p>
                <a:pPr algn="ctr" eaLnBrk="0" hangingPunct="0"/>
                <a:r>
                  <a:rPr lang="en-US" sz="2000" b="1" i="1">
                    <a:solidFill>
                      <a:srgbClr val="000000"/>
                    </a:solidFill>
                    <a:cs typeface="Times New Roman" pitchFamily="18" charset="0"/>
                  </a:rPr>
                  <a:t>Non-probability</a:t>
                </a:r>
              </a:p>
            </p:txBody>
          </p:sp>
        </p:grpSp>
        <p:sp>
          <p:nvSpPr>
            <p:cNvPr id="23559" name="Line 54"/>
            <p:cNvSpPr>
              <a:spLocks noChangeShapeType="1"/>
            </p:cNvSpPr>
            <p:nvPr/>
          </p:nvSpPr>
          <p:spPr bwMode="auto">
            <a:xfrm flipV="1">
              <a:off x="2066" y="2165"/>
              <a:ext cx="0" cy="95"/>
            </a:xfrm>
            <a:prstGeom prst="line">
              <a:avLst/>
            </a:prstGeom>
            <a:noFill/>
            <a:ln w="12700">
              <a:solidFill>
                <a:srgbClr val="000000"/>
              </a:solidFill>
              <a:round/>
              <a:headEnd/>
              <a:tailEnd/>
            </a:ln>
          </p:spPr>
          <p:txBody>
            <a:bodyPr wrap="none" anchor="ctr"/>
            <a:lstStyle/>
            <a:p>
              <a:endParaRPr lang="en-US"/>
            </a:p>
          </p:txBody>
        </p:sp>
        <p:grpSp>
          <p:nvGrpSpPr>
            <p:cNvPr id="8" name="Group 55"/>
            <p:cNvGrpSpPr>
              <a:grpSpLocks/>
            </p:cNvGrpSpPr>
            <p:nvPr/>
          </p:nvGrpSpPr>
          <p:grpSpPr bwMode="auto">
            <a:xfrm>
              <a:off x="722" y="2260"/>
              <a:ext cx="3120" cy="236"/>
              <a:chOff x="722" y="2404"/>
              <a:chExt cx="3120" cy="236"/>
            </a:xfrm>
          </p:grpSpPr>
          <p:sp>
            <p:nvSpPr>
              <p:cNvPr id="23594" name="Line 56"/>
              <p:cNvSpPr>
                <a:spLocks noChangeShapeType="1"/>
              </p:cNvSpPr>
              <p:nvPr/>
            </p:nvSpPr>
            <p:spPr bwMode="auto">
              <a:xfrm>
                <a:off x="726" y="2404"/>
                <a:ext cx="3112" cy="0"/>
              </a:xfrm>
              <a:prstGeom prst="line">
                <a:avLst/>
              </a:prstGeom>
              <a:noFill/>
              <a:ln w="12700">
                <a:solidFill>
                  <a:srgbClr val="000000"/>
                </a:solidFill>
                <a:round/>
                <a:headEnd/>
                <a:tailEnd/>
              </a:ln>
            </p:spPr>
            <p:txBody>
              <a:bodyPr wrap="none" anchor="ctr"/>
              <a:lstStyle/>
              <a:p>
                <a:endParaRPr lang="en-US"/>
              </a:p>
            </p:txBody>
          </p:sp>
          <p:sp>
            <p:nvSpPr>
              <p:cNvPr id="23595" name="Line 57"/>
              <p:cNvSpPr>
                <a:spLocks noChangeShapeType="1"/>
              </p:cNvSpPr>
              <p:nvPr/>
            </p:nvSpPr>
            <p:spPr bwMode="auto">
              <a:xfrm>
                <a:off x="722" y="2408"/>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96" name="Line 58"/>
              <p:cNvSpPr>
                <a:spLocks noChangeShapeType="1"/>
              </p:cNvSpPr>
              <p:nvPr/>
            </p:nvSpPr>
            <p:spPr bwMode="auto">
              <a:xfrm>
                <a:off x="3842" y="2408"/>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97" name="Line 59"/>
              <p:cNvSpPr>
                <a:spLocks noChangeShapeType="1"/>
              </p:cNvSpPr>
              <p:nvPr/>
            </p:nvSpPr>
            <p:spPr bwMode="auto">
              <a:xfrm>
                <a:off x="1762" y="2408"/>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98" name="Line 60"/>
              <p:cNvSpPr>
                <a:spLocks noChangeShapeType="1"/>
              </p:cNvSpPr>
              <p:nvPr/>
            </p:nvSpPr>
            <p:spPr bwMode="auto">
              <a:xfrm>
                <a:off x="2802" y="2408"/>
                <a:ext cx="0" cy="232"/>
              </a:xfrm>
              <a:prstGeom prst="line">
                <a:avLst/>
              </a:prstGeom>
              <a:noFill/>
              <a:ln w="12700">
                <a:solidFill>
                  <a:srgbClr val="000000"/>
                </a:solidFill>
                <a:round/>
                <a:headEnd/>
                <a:tailEnd type="triangle" w="med" len="med"/>
              </a:ln>
            </p:spPr>
            <p:txBody>
              <a:bodyPr wrap="none" anchor="ctr"/>
              <a:lstStyle/>
              <a:p>
                <a:endParaRPr lang="en-US"/>
              </a:p>
            </p:txBody>
          </p:sp>
        </p:grpSp>
        <p:sp>
          <p:nvSpPr>
            <p:cNvPr id="23561" name="Rectangle 61"/>
            <p:cNvSpPr>
              <a:spLocks noChangeArrowheads="1"/>
            </p:cNvSpPr>
            <p:nvPr/>
          </p:nvSpPr>
          <p:spPr bwMode="auto">
            <a:xfrm>
              <a:off x="2834" y="1688"/>
              <a:ext cx="1726" cy="472"/>
            </a:xfrm>
            <a:prstGeom prst="rect">
              <a:avLst/>
            </a:prstGeom>
            <a:solidFill>
              <a:srgbClr val="CCECFF"/>
            </a:solidFill>
            <a:ln w="12700">
              <a:solidFill>
                <a:schemeClr val="tx1"/>
              </a:solidFill>
              <a:miter lim="800000"/>
              <a:headEnd/>
              <a:tailEnd/>
            </a:ln>
          </p:spPr>
          <p:txBody>
            <a:bodyPr lIns="90487" tIns="44450" rIns="90487" bIns="44450"/>
            <a:lstStyle/>
            <a:p>
              <a:pPr algn="ctr" eaLnBrk="0" hangingPunct="0"/>
              <a:r>
                <a:rPr lang="en-US" sz="2000" b="1" i="1">
                  <a:solidFill>
                    <a:srgbClr val="000000"/>
                  </a:solidFill>
                  <a:cs typeface="Times New Roman" pitchFamily="18" charset="0"/>
                </a:rPr>
                <a:t>Probability</a:t>
              </a:r>
            </a:p>
          </p:txBody>
        </p:sp>
        <p:grpSp>
          <p:nvGrpSpPr>
            <p:cNvPr id="9" name="Group 62"/>
            <p:cNvGrpSpPr>
              <a:grpSpLocks/>
            </p:cNvGrpSpPr>
            <p:nvPr/>
          </p:nvGrpSpPr>
          <p:grpSpPr bwMode="auto">
            <a:xfrm>
              <a:off x="152" y="2499"/>
              <a:ext cx="4168" cy="472"/>
              <a:chOff x="152" y="2643"/>
              <a:chExt cx="4168" cy="472"/>
            </a:xfrm>
          </p:grpSpPr>
          <p:grpSp>
            <p:nvGrpSpPr>
              <p:cNvPr id="10" name="Group 63"/>
              <p:cNvGrpSpPr>
                <a:grpSpLocks/>
              </p:cNvGrpSpPr>
              <p:nvPr/>
            </p:nvGrpSpPr>
            <p:grpSpPr bwMode="auto">
              <a:xfrm>
                <a:off x="152" y="2643"/>
                <a:ext cx="1000" cy="472"/>
                <a:chOff x="152" y="2643"/>
                <a:chExt cx="1000" cy="472"/>
              </a:xfrm>
            </p:grpSpPr>
            <p:sp>
              <p:nvSpPr>
                <p:cNvPr id="23592" name="Rectangle 64"/>
                <p:cNvSpPr>
                  <a:spLocks noChangeArrowheads="1"/>
                </p:cNvSpPr>
                <p:nvPr/>
              </p:nvSpPr>
              <p:spPr bwMode="auto">
                <a:xfrm>
                  <a:off x="152" y="2643"/>
                  <a:ext cx="1000"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93" name="Rectangle 65"/>
                <p:cNvSpPr>
                  <a:spLocks noChangeArrowheads="1"/>
                </p:cNvSpPr>
                <p:nvPr/>
              </p:nvSpPr>
              <p:spPr bwMode="auto">
                <a:xfrm>
                  <a:off x="173" y="2680"/>
                  <a:ext cx="949"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Convenience</a:t>
                  </a:r>
                </a:p>
              </p:txBody>
            </p:sp>
          </p:grpSp>
          <p:grpSp>
            <p:nvGrpSpPr>
              <p:cNvPr id="11" name="Group 66"/>
              <p:cNvGrpSpPr>
                <a:grpSpLocks/>
              </p:cNvGrpSpPr>
              <p:nvPr/>
            </p:nvGrpSpPr>
            <p:grpSpPr bwMode="auto">
              <a:xfrm>
                <a:off x="1208" y="2643"/>
                <a:ext cx="1000" cy="472"/>
                <a:chOff x="1208" y="2643"/>
                <a:chExt cx="1000" cy="472"/>
              </a:xfrm>
            </p:grpSpPr>
            <p:sp>
              <p:nvSpPr>
                <p:cNvPr id="23590" name="Rectangle 67"/>
                <p:cNvSpPr>
                  <a:spLocks noChangeArrowheads="1"/>
                </p:cNvSpPr>
                <p:nvPr/>
              </p:nvSpPr>
              <p:spPr bwMode="auto">
                <a:xfrm>
                  <a:off x="1208" y="2643"/>
                  <a:ext cx="1000"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91" name="Rectangle 68"/>
                <p:cNvSpPr>
                  <a:spLocks noChangeArrowheads="1"/>
                </p:cNvSpPr>
                <p:nvPr/>
              </p:nvSpPr>
              <p:spPr bwMode="auto">
                <a:xfrm>
                  <a:off x="1278" y="2680"/>
                  <a:ext cx="850"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Judgmental</a:t>
                  </a:r>
                </a:p>
              </p:txBody>
            </p:sp>
          </p:grpSp>
          <p:grpSp>
            <p:nvGrpSpPr>
              <p:cNvPr id="12" name="Group 69"/>
              <p:cNvGrpSpPr>
                <a:grpSpLocks/>
              </p:cNvGrpSpPr>
              <p:nvPr/>
            </p:nvGrpSpPr>
            <p:grpSpPr bwMode="auto">
              <a:xfrm>
                <a:off x="2264" y="2643"/>
                <a:ext cx="1000" cy="472"/>
                <a:chOff x="2264" y="2643"/>
                <a:chExt cx="1000" cy="472"/>
              </a:xfrm>
            </p:grpSpPr>
            <p:sp>
              <p:nvSpPr>
                <p:cNvPr id="23588" name="Rectangle 70"/>
                <p:cNvSpPr>
                  <a:spLocks noChangeArrowheads="1"/>
                </p:cNvSpPr>
                <p:nvPr/>
              </p:nvSpPr>
              <p:spPr bwMode="auto">
                <a:xfrm>
                  <a:off x="2264" y="2643"/>
                  <a:ext cx="1000"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89" name="Rectangle 71"/>
                <p:cNvSpPr>
                  <a:spLocks noChangeArrowheads="1"/>
                </p:cNvSpPr>
                <p:nvPr/>
              </p:nvSpPr>
              <p:spPr bwMode="auto">
                <a:xfrm>
                  <a:off x="2506" y="2680"/>
                  <a:ext cx="505"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Quota</a:t>
                  </a:r>
                </a:p>
              </p:txBody>
            </p:sp>
          </p:grpSp>
          <p:grpSp>
            <p:nvGrpSpPr>
              <p:cNvPr id="13" name="Group 72"/>
              <p:cNvGrpSpPr>
                <a:grpSpLocks/>
              </p:cNvGrpSpPr>
              <p:nvPr/>
            </p:nvGrpSpPr>
            <p:grpSpPr bwMode="auto">
              <a:xfrm>
                <a:off x="3320" y="2643"/>
                <a:ext cx="1000" cy="472"/>
                <a:chOff x="3320" y="2643"/>
                <a:chExt cx="1000" cy="472"/>
              </a:xfrm>
            </p:grpSpPr>
            <p:sp>
              <p:nvSpPr>
                <p:cNvPr id="23586" name="Rectangle 73"/>
                <p:cNvSpPr>
                  <a:spLocks noChangeArrowheads="1"/>
                </p:cNvSpPr>
                <p:nvPr/>
              </p:nvSpPr>
              <p:spPr bwMode="auto">
                <a:xfrm>
                  <a:off x="3320" y="2643"/>
                  <a:ext cx="1000"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87" name="Rectangle 74"/>
                <p:cNvSpPr>
                  <a:spLocks noChangeArrowheads="1"/>
                </p:cNvSpPr>
                <p:nvPr/>
              </p:nvSpPr>
              <p:spPr bwMode="auto">
                <a:xfrm>
                  <a:off x="3456" y="2680"/>
                  <a:ext cx="718"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Snowball</a:t>
                  </a:r>
                </a:p>
              </p:txBody>
            </p:sp>
          </p:grpSp>
        </p:grpSp>
        <p:grpSp>
          <p:nvGrpSpPr>
            <p:cNvPr id="14" name="Group 75"/>
            <p:cNvGrpSpPr>
              <a:grpSpLocks/>
            </p:cNvGrpSpPr>
            <p:nvPr/>
          </p:nvGrpSpPr>
          <p:grpSpPr bwMode="auto">
            <a:xfrm>
              <a:off x="960" y="1919"/>
              <a:ext cx="4192" cy="1580"/>
              <a:chOff x="960" y="2063"/>
              <a:chExt cx="4192" cy="1580"/>
            </a:xfrm>
          </p:grpSpPr>
          <p:sp>
            <p:nvSpPr>
              <p:cNvPr id="23574" name="Line 76"/>
              <p:cNvSpPr>
                <a:spLocks noChangeShapeType="1"/>
              </p:cNvSpPr>
              <p:nvPr/>
            </p:nvSpPr>
            <p:spPr bwMode="auto">
              <a:xfrm>
                <a:off x="964" y="3407"/>
                <a:ext cx="4184" cy="0"/>
              </a:xfrm>
              <a:prstGeom prst="line">
                <a:avLst/>
              </a:prstGeom>
              <a:noFill/>
              <a:ln w="12700">
                <a:solidFill>
                  <a:srgbClr val="000000"/>
                </a:solidFill>
                <a:round/>
                <a:headEnd/>
                <a:tailEnd/>
              </a:ln>
            </p:spPr>
            <p:txBody>
              <a:bodyPr wrap="none" anchor="ctr"/>
              <a:lstStyle/>
              <a:p>
                <a:endParaRPr lang="en-US"/>
              </a:p>
            </p:txBody>
          </p:sp>
          <p:sp>
            <p:nvSpPr>
              <p:cNvPr id="23575" name="Line 77"/>
              <p:cNvSpPr>
                <a:spLocks noChangeShapeType="1"/>
              </p:cNvSpPr>
              <p:nvPr/>
            </p:nvSpPr>
            <p:spPr bwMode="auto">
              <a:xfrm>
                <a:off x="960" y="3411"/>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76" name="Line 78"/>
              <p:cNvSpPr>
                <a:spLocks noChangeShapeType="1"/>
              </p:cNvSpPr>
              <p:nvPr/>
            </p:nvSpPr>
            <p:spPr bwMode="auto">
              <a:xfrm>
                <a:off x="4080" y="3411"/>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77" name="Line 79"/>
              <p:cNvSpPr>
                <a:spLocks noChangeShapeType="1"/>
              </p:cNvSpPr>
              <p:nvPr/>
            </p:nvSpPr>
            <p:spPr bwMode="auto">
              <a:xfrm>
                <a:off x="2000" y="3411"/>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78" name="Line 80"/>
              <p:cNvSpPr>
                <a:spLocks noChangeShapeType="1"/>
              </p:cNvSpPr>
              <p:nvPr/>
            </p:nvSpPr>
            <p:spPr bwMode="auto">
              <a:xfrm>
                <a:off x="3040" y="3411"/>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79" name="Line 81"/>
              <p:cNvSpPr>
                <a:spLocks noChangeShapeType="1"/>
              </p:cNvSpPr>
              <p:nvPr/>
            </p:nvSpPr>
            <p:spPr bwMode="auto">
              <a:xfrm>
                <a:off x="5152" y="3411"/>
                <a:ext cx="0" cy="232"/>
              </a:xfrm>
              <a:prstGeom prst="line">
                <a:avLst/>
              </a:prstGeom>
              <a:noFill/>
              <a:ln w="12700">
                <a:solidFill>
                  <a:srgbClr val="000000"/>
                </a:solidFill>
                <a:round/>
                <a:headEnd/>
                <a:tailEnd type="triangle" w="med" len="med"/>
              </a:ln>
            </p:spPr>
            <p:txBody>
              <a:bodyPr wrap="none" anchor="ctr"/>
              <a:lstStyle/>
              <a:p>
                <a:endParaRPr lang="en-US"/>
              </a:p>
            </p:txBody>
          </p:sp>
          <p:sp>
            <p:nvSpPr>
              <p:cNvPr id="23580" name="Line 82"/>
              <p:cNvSpPr>
                <a:spLocks noChangeShapeType="1"/>
              </p:cNvSpPr>
              <p:nvPr/>
            </p:nvSpPr>
            <p:spPr bwMode="auto">
              <a:xfrm>
                <a:off x="4592" y="2063"/>
                <a:ext cx="160" cy="0"/>
              </a:xfrm>
              <a:prstGeom prst="line">
                <a:avLst/>
              </a:prstGeom>
              <a:noFill/>
              <a:ln w="12700">
                <a:solidFill>
                  <a:srgbClr val="000000"/>
                </a:solidFill>
                <a:round/>
                <a:headEnd/>
                <a:tailEnd/>
              </a:ln>
            </p:spPr>
            <p:txBody>
              <a:bodyPr wrap="none" anchor="ctr"/>
              <a:lstStyle/>
              <a:p>
                <a:endParaRPr lang="en-US"/>
              </a:p>
            </p:txBody>
          </p:sp>
          <p:sp>
            <p:nvSpPr>
              <p:cNvPr id="23581" name="Line 83"/>
              <p:cNvSpPr>
                <a:spLocks noChangeShapeType="1"/>
              </p:cNvSpPr>
              <p:nvPr/>
            </p:nvSpPr>
            <p:spPr bwMode="auto">
              <a:xfrm>
                <a:off x="4752" y="2067"/>
                <a:ext cx="0" cy="1336"/>
              </a:xfrm>
              <a:prstGeom prst="line">
                <a:avLst/>
              </a:prstGeom>
              <a:noFill/>
              <a:ln w="12700">
                <a:solidFill>
                  <a:srgbClr val="000000"/>
                </a:solidFill>
                <a:round/>
                <a:headEnd/>
                <a:tailEnd/>
              </a:ln>
            </p:spPr>
            <p:txBody>
              <a:bodyPr wrap="none" anchor="ctr"/>
              <a:lstStyle/>
              <a:p>
                <a:endParaRPr lang="en-US"/>
              </a:p>
            </p:txBody>
          </p:sp>
        </p:grpSp>
        <p:sp>
          <p:nvSpPr>
            <p:cNvPr id="23564" name="Rectangle 84"/>
            <p:cNvSpPr>
              <a:spLocks noChangeArrowheads="1"/>
            </p:cNvSpPr>
            <p:nvPr/>
          </p:nvSpPr>
          <p:spPr bwMode="auto">
            <a:xfrm>
              <a:off x="4560" y="3504"/>
              <a:ext cx="1140" cy="475"/>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65" name="Rectangle 85"/>
            <p:cNvSpPr>
              <a:spLocks noChangeArrowheads="1"/>
            </p:cNvSpPr>
            <p:nvPr/>
          </p:nvSpPr>
          <p:spPr bwMode="auto">
            <a:xfrm>
              <a:off x="3559" y="3507"/>
              <a:ext cx="942"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66" name="Rectangle 86"/>
            <p:cNvSpPr>
              <a:spLocks noChangeArrowheads="1"/>
            </p:cNvSpPr>
            <p:nvPr/>
          </p:nvSpPr>
          <p:spPr bwMode="auto">
            <a:xfrm>
              <a:off x="2503" y="3507"/>
              <a:ext cx="1000"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67" name="Rectangle 87"/>
            <p:cNvSpPr>
              <a:spLocks noChangeArrowheads="1"/>
            </p:cNvSpPr>
            <p:nvPr/>
          </p:nvSpPr>
          <p:spPr bwMode="auto">
            <a:xfrm>
              <a:off x="195" y="3509"/>
              <a:ext cx="1197"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68" name="Rectangle 88"/>
            <p:cNvSpPr>
              <a:spLocks noChangeArrowheads="1"/>
            </p:cNvSpPr>
            <p:nvPr/>
          </p:nvSpPr>
          <p:spPr bwMode="auto">
            <a:xfrm>
              <a:off x="1444" y="3507"/>
              <a:ext cx="1000" cy="472"/>
            </a:xfrm>
            <a:prstGeom prst="rect">
              <a:avLst/>
            </a:prstGeom>
            <a:solidFill>
              <a:srgbClr val="CCECFF"/>
            </a:solidFill>
            <a:ln w="12700">
              <a:solidFill>
                <a:schemeClr val="tx1"/>
              </a:solidFill>
              <a:miter lim="800000"/>
              <a:headEnd/>
              <a:tailEnd/>
            </a:ln>
          </p:spPr>
          <p:txBody>
            <a:bodyPr wrap="none" anchor="ctr"/>
            <a:lstStyle/>
            <a:p>
              <a:endParaRPr lang="en-US"/>
            </a:p>
          </p:txBody>
        </p:sp>
        <p:sp>
          <p:nvSpPr>
            <p:cNvPr id="23569" name="Rectangle 89"/>
            <p:cNvSpPr>
              <a:spLocks noChangeArrowheads="1"/>
            </p:cNvSpPr>
            <p:nvPr/>
          </p:nvSpPr>
          <p:spPr bwMode="auto">
            <a:xfrm>
              <a:off x="1532" y="3544"/>
              <a:ext cx="814"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Systematic</a:t>
              </a:r>
            </a:p>
          </p:txBody>
        </p:sp>
        <p:sp>
          <p:nvSpPr>
            <p:cNvPr id="23570" name="Rectangle 90"/>
            <p:cNvSpPr>
              <a:spLocks noChangeArrowheads="1"/>
            </p:cNvSpPr>
            <p:nvPr/>
          </p:nvSpPr>
          <p:spPr bwMode="auto">
            <a:xfrm>
              <a:off x="2641" y="3544"/>
              <a:ext cx="707"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Stratified</a:t>
              </a:r>
            </a:p>
          </p:txBody>
        </p:sp>
        <p:sp>
          <p:nvSpPr>
            <p:cNvPr id="23571" name="Rectangle 91"/>
            <p:cNvSpPr>
              <a:spLocks noChangeArrowheads="1"/>
            </p:cNvSpPr>
            <p:nvPr/>
          </p:nvSpPr>
          <p:spPr bwMode="auto">
            <a:xfrm>
              <a:off x="3763" y="3544"/>
              <a:ext cx="575" cy="248"/>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Cluster</a:t>
              </a:r>
            </a:p>
          </p:txBody>
        </p:sp>
        <p:sp>
          <p:nvSpPr>
            <p:cNvPr id="23572" name="Rectangle 92"/>
            <p:cNvSpPr>
              <a:spLocks noChangeArrowheads="1"/>
            </p:cNvSpPr>
            <p:nvPr/>
          </p:nvSpPr>
          <p:spPr bwMode="auto">
            <a:xfrm>
              <a:off x="4546" y="3504"/>
              <a:ext cx="1170" cy="440"/>
            </a:xfrm>
            <a:prstGeom prst="rect">
              <a:avLst/>
            </a:prstGeom>
            <a:noFill/>
            <a:ln w="12700">
              <a:noFill/>
              <a:miter lim="800000"/>
              <a:headEnd/>
              <a:tailEnd/>
            </a:ln>
          </p:spPr>
          <p:txBody>
            <a:bodyPr wrap="none" lIns="90487" tIns="44450" rIns="90487" bIns="44450">
              <a:spAutoFit/>
            </a:bodyPr>
            <a:lstStyle/>
            <a:p>
              <a:pPr algn="ctr" eaLnBrk="0" hangingPunct="0"/>
              <a:r>
                <a:rPr lang="en-US" sz="2000">
                  <a:solidFill>
                    <a:srgbClr val="000000"/>
                  </a:solidFill>
                  <a:cs typeface="Times New Roman" pitchFamily="18" charset="0"/>
                </a:rPr>
                <a:t> Other Sampling</a:t>
              </a:r>
            </a:p>
            <a:p>
              <a:pPr algn="ctr" eaLnBrk="0" hangingPunct="0"/>
              <a:r>
                <a:rPr lang="en-US" sz="2000">
                  <a:solidFill>
                    <a:srgbClr val="000000"/>
                  </a:solidFill>
                  <a:cs typeface="Times New Roman" pitchFamily="18" charset="0"/>
                </a:rPr>
                <a:t>Techniques</a:t>
              </a:r>
            </a:p>
          </p:txBody>
        </p:sp>
        <p:sp>
          <p:nvSpPr>
            <p:cNvPr id="23573" name="Rectangle 93"/>
            <p:cNvSpPr>
              <a:spLocks noChangeArrowheads="1"/>
            </p:cNvSpPr>
            <p:nvPr/>
          </p:nvSpPr>
          <p:spPr bwMode="auto">
            <a:xfrm>
              <a:off x="144" y="3504"/>
              <a:ext cx="1296" cy="248"/>
            </a:xfrm>
            <a:prstGeom prst="rect">
              <a:avLst/>
            </a:prstGeom>
            <a:noFill/>
            <a:ln w="12700">
              <a:noFill/>
              <a:miter lim="800000"/>
              <a:headEnd/>
              <a:tailEnd/>
            </a:ln>
          </p:spPr>
          <p:txBody>
            <a:bodyPr lIns="90487" tIns="44450" rIns="90487" bIns="44450">
              <a:spAutoFit/>
            </a:bodyPr>
            <a:lstStyle/>
            <a:p>
              <a:pPr algn="ctr" eaLnBrk="0" hangingPunct="0"/>
              <a:r>
                <a:rPr lang="en-US" sz="2000">
                  <a:solidFill>
                    <a:srgbClr val="000000"/>
                  </a:solidFill>
                  <a:cs typeface="Times New Roman" pitchFamily="18" charset="0"/>
                </a:rPr>
                <a:t> Simple Random</a:t>
              </a:r>
            </a:p>
          </p:txBody>
        </p:sp>
      </p:grpSp>
    </p:spTree>
  </p:cSld>
  <p:clrMapOvr>
    <a:masterClrMapping/>
  </p:clrMapOvr>
  <p:transition>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normAutofit/>
          </a:bodyPr>
          <a:lstStyle/>
          <a:p>
            <a:r>
              <a:rPr lang="en-US" sz="3200" b="1" dirty="0" smtClean="0"/>
              <a:t>Experimental Design </a:t>
            </a:r>
          </a:p>
        </p:txBody>
      </p:sp>
      <p:sp>
        <p:nvSpPr>
          <p:cNvPr id="4099" name="Content Placeholder 2"/>
          <p:cNvSpPr>
            <a:spLocks noGrp="1"/>
          </p:cNvSpPr>
          <p:nvPr>
            <p:ph idx="1"/>
          </p:nvPr>
        </p:nvSpPr>
        <p:spPr/>
        <p:txBody>
          <a:bodyPr>
            <a:normAutofit/>
          </a:bodyPr>
          <a:lstStyle/>
          <a:p>
            <a:r>
              <a:rPr lang="en-US" sz="2800" dirty="0" smtClean="0"/>
              <a:t>Causal </a:t>
            </a:r>
            <a:r>
              <a:rPr lang="en-US" sz="2800" dirty="0" err="1" smtClean="0"/>
              <a:t>vs</a:t>
            </a:r>
            <a:r>
              <a:rPr lang="en-US" sz="2800" dirty="0" smtClean="0"/>
              <a:t> Correlations</a:t>
            </a:r>
          </a:p>
          <a:p>
            <a:r>
              <a:rPr lang="en-US" sz="2800" dirty="0" smtClean="0"/>
              <a:t>Experimental Design</a:t>
            </a:r>
          </a:p>
          <a:p>
            <a:r>
              <a:rPr lang="en-US" sz="2800" dirty="0" smtClean="0"/>
              <a:t>Field Experiment </a:t>
            </a:r>
            <a:r>
              <a:rPr lang="en-US" sz="2800" dirty="0" err="1" smtClean="0"/>
              <a:t>vs</a:t>
            </a:r>
            <a:r>
              <a:rPr lang="en-US" sz="2800" dirty="0" smtClean="0"/>
              <a:t> Lab Experiments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r>
              <a:rPr lang="en-US" sz="3200" b="1" dirty="0" smtClean="0"/>
              <a:t>Experimental Design</a:t>
            </a:r>
          </a:p>
        </p:txBody>
      </p:sp>
      <p:pic>
        <p:nvPicPr>
          <p:cNvPr id="13315" name="Picture 4" descr="&#10;52-001.tif                                                     00004370&#10;CS1-Vol.04                     B95464D4:"/>
          <p:cNvPicPr>
            <a:picLocks noGrp="1" noChangeAspect="1" noChangeArrowheads="1"/>
          </p:cNvPicPr>
          <p:nvPr>
            <p:ph idx="1"/>
          </p:nvPr>
        </p:nvPicPr>
        <p:blipFill>
          <a:blip r:embed="rId2"/>
          <a:srcRect/>
          <a:stretch>
            <a:fillRect/>
          </a:stretch>
        </p:blipFill>
        <p:spPr>
          <a:xfrm>
            <a:off x="533400" y="1789113"/>
            <a:ext cx="8229600" cy="4306887"/>
          </a:xfr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Experimental Designs</a:t>
            </a:r>
            <a:endParaRPr lang="en-US" sz="3200" b="1"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533400" y="1676400"/>
            <a:ext cx="8077200" cy="4401205"/>
          </a:xfrm>
          <a:prstGeom prst="rect">
            <a:avLst/>
          </a:prstGeom>
        </p:spPr>
        <p:txBody>
          <a:bodyPr wrap="square">
            <a:spAutoFit/>
          </a:bodyPr>
          <a:lstStyle/>
          <a:p>
            <a:pPr>
              <a:buFont typeface="Arial" pitchFamily="34" charset="0"/>
              <a:buChar char="•"/>
            </a:pPr>
            <a:r>
              <a:rPr lang="en-US" sz="2800" dirty="0" smtClean="0"/>
              <a:t>When to use experimental designs</a:t>
            </a:r>
          </a:p>
          <a:p>
            <a:pPr>
              <a:buFont typeface="Arial" pitchFamily="34" charset="0"/>
              <a:buChar char="•"/>
            </a:pPr>
            <a:endParaRPr lang="en-US" sz="2800" dirty="0" smtClean="0"/>
          </a:p>
          <a:p>
            <a:pPr>
              <a:buFont typeface="Arial" pitchFamily="34" charset="0"/>
              <a:buChar char="•"/>
            </a:pPr>
            <a:r>
              <a:rPr lang="en-US" sz="2800" dirty="0" smtClean="0"/>
              <a:t>Pretest and Posttest Experimental Group Design</a:t>
            </a:r>
          </a:p>
          <a:p>
            <a:pPr>
              <a:buFont typeface="Arial" pitchFamily="34" charset="0"/>
              <a:buChar char="•"/>
            </a:pPr>
            <a:endParaRPr lang="en-US" sz="2800" dirty="0" smtClean="0"/>
          </a:p>
          <a:p>
            <a:pPr>
              <a:buFont typeface="Arial" pitchFamily="34" charset="0"/>
              <a:buChar char="•"/>
            </a:pPr>
            <a:r>
              <a:rPr lang="en-US" sz="2800" dirty="0" smtClean="0"/>
              <a:t>Posttests only with Experimental and Control Group</a:t>
            </a:r>
          </a:p>
          <a:p>
            <a:pPr>
              <a:buFont typeface="Arial" pitchFamily="34" charset="0"/>
              <a:buChar char="•"/>
            </a:pPr>
            <a:endParaRPr lang="en-US" sz="2800" dirty="0" smtClean="0"/>
          </a:p>
          <a:p>
            <a:pPr>
              <a:buFont typeface="Arial" pitchFamily="34" charset="0"/>
              <a:buChar char="•"/>
            </a:pPr>
            <a:r>
              <a:rPr lang="en-US" sz="2800" dirty="0" smtClean="0"/>
              <a:t>Pretest and Posttest Experimental and Control Group Design</a:t>
            </a:r>
          </a:p>
          <a:p>
            <a:pPr>
              <a:buFont typeface="Arial" pitchFamily="34" charset="0"/>
              <a:buChar char="•"/>
            </a:pPr>
            <a:endParaRPr lang="en-US" sz="2800" dirty="0" smtClean="0"/>
          </a:p>
          <a:p>
            <a:pPr>
              <a:buFont typeface="Arial" pitchFamily="34" charset="0"/>
              <a:buChar char="•"/>
            </a:pPr>
            <a:r>
              <a:rPr lang="en-US" sz="2800" dirty="0" smtClean="0"/>
              <a:t>Solomon Four Group Design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sz="3200" b="1" dirty="0" smtClean="0">
                <a:latin typeface="Arial" charset="0"/>
                <a:cs typeface="Arial" charset="0"/>
              </a:rPr>
              <a:t>(Data Analysis)</a:t>
            </a:r>
            <a:br>
              <a:rPr lang="en-US" sz="3200" b="1" dirty="0" smtClean="0">
                <a:latin typeface="Arial" charset="0"/>
                <a:cs typeface="Arial" charset="0"/>
              </a:rPr>
            </a:br>
            <a:r>
              <a:rPr lang="en-US" sz="3200" b="1" dirty="0" smtClean="0">
                <a:latin typeface="Arial" charset="0"/>
                <a:cs typeface="Arial" charset="0"/>
              </a:rPr>
              <a:t>Getting Data Ready </a:t>
            </a:r>
            <a:endParaRPr lang="en-US" sz="3200" dirty="0" smtClean="0">
              <a:latin typeface="Arial" charset="0"/>
              <a:cs typeface="Arial" charset="0"/>
            </a:endParaRPr>
          </a:p>
        </p:txBody>
      </p:sp>
      <p:sp>
        <p:nvSpPr>
          <p:cNvPr id="36867" name="Content Placeholder 2"/>
          <p:cNvSpPr>
            <a:spLocks noGrp="1"/>
          </p:cNvSpPr>
          <p:nvPr>
            <p:ph idx="1"/>
          </p:nvPr>
        </p:nvSpPr>
        <p:spPr/>
        <p:txBody>
          <a:bodyPr>
            <a:normAutofit fontScale="77500" lnSpcReduction="20000"/>
          </a:bodyPr>
          <a:lstStyle/>
          <a:p>
            <a:pPr algn="just" eaLnBrk="1" hangingPunct="1"/>
            <a:r>
              <a:rPr lang="en-US" sz="2800" dirty="0" smtClean="0">
                <a:latin typeface="Arial" charset="0"/>
                <a:cs typeface="Arial" charset="0"/>
              </a:rPr>
              <a:t>Questionnaire checking involves eliminating unacceptable questionnaires. </a:t>
            </a:r>
          </a:p>
          <a:p>
            <a:pPr algn="just" eaLnBrk="1" hangingPunct="1"/>
            <a:endParaRPr lang="en-US" sz="2800" dirty="0" smtClean="0">
              <a:latin typeface="Arial" charset="0"/>
              <a:cs typeface="Arial" charset="0"/>
            </a:endParaRPr>
          </a:p>
          <a:p>
            <a:pPr algn="just" eaLnBrk="1" hangingPunct="1"/>
            <a:r>
              <a:rPr lang="en-US" sz="2800" dirty="0" smtClean="0">
                <a:latin typeface="Arial" charset="0"/>
                <a:cs typeface="Arial" charset="0"/>
              </a:rPr>
              <a:t>These questionnaires may be incomplete, instructions not followed, missing pages, past cutoff date or respondent not qualified.</a:t>
            </a:r>
          </a:p>
          <a:p>
            <a:pPr algn="just" eaLnBrk="1" hangingPunct="1"/>
            <a:endParaRPr lang="en-US" sz="2800" dirty="0" smtClean="0">
              <a:latin typeface="Arial" charset="0"/>
              <a:cs typeface="Arial" charset="0"/>
            </a:endParaRPr>
          </a:p>
          <a:p>
            <a:pPr algn="just" eaLnBrk="1" hangingPunct="1"/>
            <a:r>
              <a:rPr lang="en-US" sz="2800" dirty="0" smtClean="0">
                <a:latin typeface="Arial" charset="0"/>
                <a:cs typeface="Arial" charset="0"/>
              </a:rPr>
              <a:t>Editing looks to correct illegible, incomplete, inconsistent and ambiguous answers.</a:t>
            </a:r>
          </a:p>
          <a:p>
            <a:pPr algn="just" eaLnBrk="1" hangingPunct="1"/>
            <a:endParaRPr lang="en-US" sz="2800" dirty="0" smtClean="0">
              <a:latin typeface="Arial" charset="0"/>
              <a:cs typeface="Arial" charset="0"/>
            </a:endParaRPr>
          </a:p>
          <a:p>
            <a:pPr algn="just" eaLnBrk="1" hangingPunct="1"/>
            <a:r>
              <a:rPr lang="en-US" sz="2800" dirty="0" smtClean="0">
                <a:latin typeface="Arial" charset="0"/>
                <a:cs typeface="Arial" charset="0"/>
              </a:rPr>
              <a:t>Coding typically assigns alpha or numeric codes to answers that do not already have them so that statistical techniques can be applied.</a:t>
            </a:r>
            <a:br>
              <a:rPr lang="en-US" sz="2800" dirty="0" smtClean="0">
                <a:latin typeface="Arial" charset="0"/>
                <a:cs typeface="Arial" charset="0"/>
              </a:rPr>
            </a:br>
            <a:endParaRPr lang="en-US" sz="2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endParaRPr lang="en-US" sz="3200" dirty="0" smtClean="0"/>
          </a:p>
        </p:txBody>
      </p:sp>
      <p:sp>
        <p:nvSpPr>
          <p:cNvPr id="37891" name="Content Placeholder 2"/>
          <p:cNvSpPr>
            <a:spLocks noGrp="1"/>
          </p:cNvSpPr>
          <p:nvPr>
            <p:ph idx="1"/>
          </p:nvPr>
        </p:nvSpPr>
        <p:spPr/>
        <p:txBody>
          <a:bodyPr/>
          <a:lstStyle/>
          <a:p>
            <a:pPr algn="just" eaLnBrk="1" hangingPunct="1"/>
            <a:r>
              <a:rPr lang="en-US" sz="2800" dirty="0" smtClean="0">
                <a:cs typeface="Arial" charset="0"/>
              </a:rPr>
              <a:t>Cleaning  data for consistencies. Inconsistencies may arise from faulty logic, out of range or extreme values.</a:t>
            </a:r>
          </a:p>
          <a:p>
            <a:pPr algn="just" eaLnBrk="1" hangingPunct="1"/>
            <a:endParaRPr lang="en-US" sz="2800" dirty="0" smtClean="0">
              <a:cs typeface="Arial" charset="0"/>
            </a:endParaRPr>
          </a:p>
          <a:p>
            <a:pPr algn="just" eaLnBrk="1" hangingPunct="1"/>
            <a:r>
              <a:rPr lang="en-US" sz="2800" dirty="0" smtClean="0">
                <a:cs typeface="Arial" charset="0"/>
              </a:rPr>
              <a:t>Statistical adjustments applies to data that requires weighting and scale transformations.</a:t>
            </a:r>
            <a:br>
              <a:rPr lang="en-US" sz="2800" dirty="0" smtClean="0">
                <a:cs typeface="Arial" charset="0"/>
              </a:rPr>
            </a:br>
            <a:endParaRPr lang="en-US" sz="2800" dirty="0" smtClean="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r>
              <a:rPr lang="en-US" sz="3200" b="1" dirty="0" smtClean="0"/>
              <a:t>(DATA ANALYSIS)</a:t>
            </a:r>
            <a:br>
              <a:rPr lang="en-US" sz="3200" b="1" dirty="0" smtClean="0"/>
            </a:br>
            <a:r>
              <a:rPr lang="en-US" sz="3200" b="1" dirty="0" smtClean="0"/>
              <a:t>Hypotheses Testing using SPSS</a:t>
            </a:r>
          </a:p>
        </p:txBody>
      </p:sp>
      <p:sp>
        <p:nvSpPr>
          <p:cNvPr id="5123" name="Content Placeholder 2"/>
          <p:cNvSpPr>
            <a:spLocks noGrp="1"/>
          </p:cNvSpPr>
          <p:nvPr>
            <p:ph idx="1"/>
          </p:nvPr>
        </p:nvSpPr>
        <p:spPr/>
        <p:txBody>
          <a:bodyPr/>
          <a:lstStyle/>
          <a:p>
            <a:r>
              <a:rPr lang="en-US" dirty="0" smtClean="0"/>
              <a:t>How to use SPSS for Data entry</a:t>
            </a:r>
          </a:p>
          <a:p>
            <a:pPr lvl="1"/>
            <a:r>
              <a:rPr lang="en-US" dirty="0" smtClean="0"/>
              <a:t>Defining variables</a:t>
            </a:r>
          </a:p>
          <a:p>
            <a:pPr lvl="1"/>
            <a:r>
              <a:rPr lang="en-US" dirty="0" smtClean="0"/>
              <a:t>Assigning them values</a:t>
            </a:r>
          </a:p>
          <a:p>
            <a:pPr lvl="1"/>
            <a:r>
              <a:rPr lang="en-US" dirty="0" smtClean="0"/>
              <a:t>Assigning sizes and constraints</a:t>
            </a:r>
          </a:p>
          <a:p>
            <a:pPr lvl="1"/>
            <a:r>
              <a:rPr lang="en-US" dirty="0" smtClean="0"/>
              <a:t>Data entry using data from  coded Questionnaires</a:t>
            </a:r>
          </a:p>
          <a:p>
            <a:pPr lvl="1"/>
            <a:r>
              <a:rPr lang="en-US" dirty="0" smtClean="0"/>
              <a:t>Serial number the questionnaire</a:t>
            </a:r>
          </a:p>
          <a:p>
            <a:r>
              <a:rPr lang="en-US" dirty="0" smtClean="0"/>
              <a:t>How to generate simple descriptive summaries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z="3200" b="1" dirty="0" smtClean="0">
                <a:latin typeface="Arial" charset="0"/>
                <a:cs typeface="Arial" charset="0"/>
              </a:rPr>
              <a:t>SPSS</a:t>
            </a:r>
          </a:p>
        </p:txBody>
      </p:sp>
      <p:sp>
        <p:nvSpPr>
          <p:cNvPr id="32771" name="Content Placeholder 2"/>
          <p:cNvSpPr>
            <a:spLocks noGrp="1"/>
          </p:cNvSpPr>
          <p:nvPr>
            <p:ph idx="1"/>
          </p:nvPr>
        </p:nvSpPr>
        <p:spPr/>
        <p:txBody>
          <a:bodyPr/>
          <a:lstStyle/>
          <a:p>
            <a:pPr algn="just"/>
            <a:r>
              <a:rPr lang="en-US" sz="2800" dirty="0" smtClean="0">
                <a:solidFill>
                  <a:srgbClr val="000000"/>
                </a:solidFill>
                <a:latin typeface="+mj-lt"/>
                <a:cs typeface="Arial" charset="0"/>
              </a:rPr>
              <a:t>Frequency refers to number of times various sub categorizes occur in the same pattern.</a:t>
            </a:r>
          </a:p>
          <a:p>
            <a:pPr algn="just"/>
            <a:r>
              <a:rPr lang="en-US" sz="2800" dirty="0" smtClean="0">
                <a:solidFill>
                  <a:srgbClr val="000000"/>
                </a:solidFill>
                <a:latin typeface="+mj-lt"/>
                <a:cs typeface="Arial" charset="0"/>
              </a:rPr>
              <a:t>Frequencies can also be visually displayed as bar charts, histograms, or pie charts.</a:t>
            </a:r>
          </a:p>
          <a:p>
            <a:pPr algn="just"/>
            <a:r>
              <a:rPr lang="en-US" sz="2800" dirty="0" smtClean="0">
                <a:solidFill>
                  <a:srgbClr val="000000"/>
                </a:solidFill>
                <a:latin typeface="+mj-lt"/>
                <a:cs typeface="Arial" charset="0"/>
              </a:rPr>
              <a:t>Histogram is graphical bar chart.</a:t>
            </a:r>
          </a:p>
          <a:p>
            <a:pPr algn="just"/>
            <a:r>
              <a:rPr lang="en-US" sz="2800" dirty="0" smtClean="0">
                <a:solidFill>
                  <a:srgbClr val="000000"/>
                </a:solidFill>
                <a:latin typeface="+mj-lt"/>
                <a:cs typeface="Arial" charset="0"/>
              </a:rPr>
              <a:t>The stem-and-leaf presents actual data values that can be inspected directly.</a:t>
            </a:r>
          </a:p>
          <a:p>
            <a:pPr algn="just"/>
            <a:endParaRPr lang="en-US" sz="2800" dirty="0" smtClean="0">
              <a:solidFill>
                <a:srgbClr val="000000"/>
              </a:solidFill>
              <a:latin typeface="+mj-lt"/>
              <a:cs typeface="Arial" charset="0"/>
            </a:endParaRPr>
          </a:p>
          <a:p>
            <a:pPr algn="just"/>
            <a:endParaRPr lang="en-US" sz="2800" dirty="0" smtClean="0">
              <a:solidFill>
                <a:srgbClr val="000000"/>
              </a:solidFill>
              <a:latin typeface="+mj-lt"/>
              <a:cs typeface="Arial" charset="0"/>
            </a:endParaRPr>
          </a:p>
          <a:p>
            <a:pPr algn="just"/>
            <a:endParaRPr lang="en-US" sz="2800" dirty="0" smtClean="0">
              <a:solidFill>
                <a:srgbClr val="000000"/>
              </a:solidFill>
              <a:latin typeface="Arial" charset="0"/>
              <a:cs typeface="Arial" charset="0"/>
            </a:endParaRPr>
          </a:p>
          <a:p>
            <a:pPr algn="just"/>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z="3200" b="1" dirty="0" smtClean="0">
                <a:latin typeface="Arial" charset="0"/>
                <a:cs typeface="Arial" charset="0"/>
              </a:rPr>
              <a:t>SPSS</a:t>
            </a:r>
          </a:p>
        </p:txBody>
      </p:sp>
      <p:sp>
        <p:nvSpPr>
          <p:cNvPr id="33795" name="Content Placeholder 2"/>
          <p:cNvSpPr>
            <a:spLocks noGrp="1"/>
          </p:cNvSpPr>
          <p:nvPr>
            <p:ph idx="1"/>
          </p:nvPr>
        </p:nvSpPr>
        <p:spPr/>
        <p:txBody>
          <a:bodyPr/>
          <a:lstStyle/>
          <a:p>
            <a:pPr algn="just"/>
            <a:r>
              <a:rPr lang="en-US" sz="2800" dirty="0" smtClean="0">
                <a:latin typeface="+mj-lt"/>
                <a:cs typeface="Arial" charset="0"/>
              </a:rPr>
              <a:t>A </a:t>
            </a:r>
            <a:r>
              <a:rPr lang="en-US" sz="2800" dirty="0" err="1" smtClean="0">
                <a:latin typeface="+mj-lt"/>
                <a:cs typeface="Arial" charset="0"/>
              </a:rPr>
              <a:t>boxplot</a:t>
            </a:r>
            <a:r>
              <a:rPr lang="en-US" sz="2800" dirty="0" smtClean="0">
                <a:latin typeface="+mj-lt"/>
                <a:cs typeface="Arial" charset="0"/>
              </a:rPr>
              <a:t> reduces the detail of the stem-and-leaf display.</a:t>
            </a:r>
            <a:endParaRPr lang="en-US" sz="2800" dirty="0" smtClean="0">
              <a:solidFill>
                <a:srgbClr val="000000"/>
              </a:solidFill>
              <a:latin typeface="+mj-lt"/>
              <a:cs typeface="Arial" charset="0"/>
            </a:endParaRPr>
          </a:p>
          <a:p>
            <a:pPr algn="just"/>
            <a:r>
              <a:rPr lang="en-US" sz="2800" dirty="0" smtClean="0">
                <a:solidFill>
                  <a:srgbClr val="000000"/>
                </a:solidFill>
                <a:latin typeface="+mj-lt"/>
                <a:cs typeface="Arial" charset="0"/>
              </a:rPr>
              <a:t>Cross-tabulation is a technique for comparing data from two or more categorical variables.</a:t>
            </a:r>
          </a:p>
          <a:p>
            <a:pPr algn="just"/>
            <a:r>
              <a:rPr lang="en-US" sz="2800" dirty="0" smtClean="0">
                <a:solidFill>
                  <a:srgbClr val="000000"/>
                </a:solidFill>
                <a:latin typeface="+mj-lt"/>
                <a:cs typeface="Arial" charset="0"/>
              </a:rPr>
              <a:t>Percentages serve two purposes in data presentation. </a:t>
            </a:r>
          </a:p>
          <a:p>
            <a:pPr algn="just"/>
            <a:endParaRPr lang="en-US" dirty="0" smtClean="0">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z="3200" b="1" dirty="0" smtClean="0">
                <a:latin typeface="Arial" charset="0"/>
                <a:cs typeface="Arial" charset="0"/>
              </a:rPr>
              <a:t>SPSS </a:t>
            </a:r>
          </a:p>
        </p:txBody>
      </p:sp>
      <p:sp>
        <p:nvSpPr>
          <p:cNvPr id="3" name="Content Placeholder 2"/>
          <p:cNvSpPr>
            <a:spLocks noGrp="1"/>
          </p:cNvSpPr>
          <p:nvPr>
            <p:ph idx="1"/>
          </p:nvPr>
        </p:nvSpPr>
        <p:spPr/>
        <p:txBody>
          <a:bodyPr rtlCol="0">
            <a:normAutofit lnSpcReduction="10000"/>
          </a:bodyPr>
          <a:lstStyle/>
          <a:p>
            <a:pPr algn="just" eaLnBrk="1" fontAlgn="auto" hangingPunct="1">
              <a:spcAft>
                <a:spcPts val="0"/>
              </a:spcAft>
              <a:buFont typeface="Arial" pitchFamily="34" charset="0"/>
              <a:buChar char="•"/>
              <a:defRPr/>
            </a:pPr>
            <a:r>
              <a:rPr lang="en-US" sz="2800" dirty="0" smtClean="0">
                <a:solidFill>
                  <a:prstClr val="black"/>
                </a:solidFill>
                <a:latin typeface="+mj-lt"/>
                <a:cs typeface="Arial" pitchFamily="34" charset="0"/>
              </a:rPr>
              <a:t>Three </a:t>
            </a:r>
            <a:r>
              <a:rPr lang="en-US" sz="2800" dirty="0">
                <a:solidFill>
                  <a:prstClr val="black"/>
                </a:solidFill>
                <a:latin typeface="+mj-lt"/>
                <a:cs typeface="Arial" pitchFamily="34" charset="0"/>
              </a:rPr>
              <a:t>measures of central tendency: mean, median and mode.</a:t>
            </a:r>
          </a:p>
          <a:p>
            <a:pPr algn="just" eaLnBrk="1" fontAlgn="auto" hangingPunct="1">
              <a:spcAft>
                <a:spcPts val="0"/>
              </a:spcAft>
              <a:buFont typeface="Arial" pitchFamily="34" charset="0"/>
              <a:buChar char="•"/>
              <a:defRPr/>
            </a:pPr>
            <a:r>
              <a:rPr lang="en-US" sz="2800" dirty="0">
                <a:solidFill>
                  <a:prstClr val="black"/>
                </a:solidFill>
                <a:latin typeface="+mj-lt"/>
                <a:cs typeface="Arial" pitchFamily="34" charset="0"/>
              </a:rPr>
              <a:t>Dispersion is the variability.</a:t>
            </a:r>
          </a:p>
          <a:p>
            <a:pPr algn="just" eaLnBrk="1" fontAlgn="auto" hangingPunct="1">
              <a:spcAft>
                <a:spcPts val="0"/>
              </a:spcAft>
              <a:buFont typeface="Arial" pitchFamily="34" charset="0"/>
              <a:buChar char="•"/>
              <a:defRPr/>
            </a:pPr>
            <a:r>
              <a:rPr lang="en-US" sz="2800" dirty="0">
                <a:solidFill>
                  <a:prstClr val="black"/>
                </a:solidFill>
                <a:latin typeface="+mj-lt"/>
                <a:cs typeface="Arial" pitchFamily="34" charset="0"/>
              </a:rPr>
              <a:t>Three measures of dispersion are: range, variance and standard deviation.</a:t>
            </a:r>
          </a:p>
          <a:p>
            <a:pPr algn="just" eaLnBrk="1" fontAlgn="auto" hangingPunct="1">
              <a:spcAft>
                <a:spcPts val="0"/>
              </a:spcAft>
              <a:buFont typeface="Arial" pitchFamily="34" charset="0"/>
              <a:buChar char="•"/>
              <a:defRPr/>
            </a:pPr>
            <a:r>
              <a:rPr lang="en-US" sz="2800" dirty="0" smtClean="0">
                <a:solidFill>
                  <a:prstClr val="black"/>
                </a:solidFill>
                <a:latin typeface="+mj-lt"/>
                <a:cs typeface="Arial" pitchFamily="34" charset="0"/>
              </a:rPr>
              <a:t>Correlation</a:t>
            </a:r>
          </a:p>
          <a:p>
            <a:pPr algn="just">
              <a:defRPr/>
            </a:pPr>
            <a:r>
              <a:rPr lang="en-US" sz="2800" dirty="0" smtClean="0">
                <a:solidFill>
                  <a:prstClr val="black"/>
                </a:solidFill>
                <a:latin typeface="+mj-lt"/>
                <a:cs typeface="Arial" pitchFamily="34" charset="0"/>
              </a:rPr>
              <a:t>Goodness of data is measured by reliability and validity.</a:t>
            </a:r>
          </a:p>
          <a:p>
            <a:pPr algn="just" eaLnBrk="1" fontAlgn="auto" hangingPunct="1">
              <a:spcAft>
                <a:spcPts val="0"/>
              </a:spcAft>
              <a:buFont typeface="Arial" pitchFamily="34" charset="0"/>
              <a:buChar char="•"/>
              <a:defRPr/>
            </a:pPr>
            <a:r>
              <a:rPr lang="en-US" sz="2800" dirty="0" smtClean="0">
                <a:solidFill>
                  <a:prstClr val="black"/>
                </a:solidFill>
                <a:latin typeface="+mj-lt"/>
                <a:cs typeface="Arial" pitchFamily="34" charset="0"/>
              </a:rPr>
              <a:t>SPSS </a:t>
            </a:r>
            <a:r>
              <a:rPr lang="en-US" sz="2800" dirty="0" err="1" smtClean="0">
                <a:solidFill>
                  <a:prstClr val="black"/>
                </a:solidFill>
                <a:latin typeface="+mj-lt"/>
                <a:cs typeface="Arial" pitchFamily="34" charset="0"/>
              </a:rPr>
              <a:t>Cronbach</a:t>
            </a:r>
            <a:r>
              <a:rPr lang="en-US" sz="2800" dirty="0" smtClean="0">
                <a:solidFill>
                  <a:prstClr val="black"/>
                </a:solidFill>
                <a:latin typeface="+mj-lt"/>
                <a:cs typeface="Arial" pitchFamily="34" charset="0"/>
              </a:rPr>
              <a:t> Alpha (Reliability) Factor Analysis (Validity)</a:t>
            </a:r>
            <a:endParaRPr lang="en-US" sz="2800" dirty="0">
              <a:solidFill>
                <a:prstClr val="black"/>
              </a:solidFill>
              <a:latin typeface="+mj-lt"/>
              <a:cs typeface="Arial" pitchFamily="34" charset="0"/>
            </a:endParaRPr>
          </a:p>
          <a:p>
            <a:pPr algn="just"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SPSS-Hypotheses Testing</a:t>
            </a:r>
            <a:endParaRPr lang="en-US" sz="3200" b="1" dirty="0"/>
          </a:p>
        </p:txBody>
      </p:sp>
      <p:sp>
        <p:nvSpPr>
          <p:cNvPr id="3" name="Content Placeholder 2"/>
          <p:cNvSpPr>
            <a:spLocks noGrp="1"/>
          </p:cNvSpPr>
          <p:nvPr>
            <p:ph idx="1"/>
          </p:nvPr>
        </p:nvSpPr>
        <p:spPr/>
        <p:txBody>
          <a:bodyPr>
            <a:normAutofit lnSpcReduction="10000"/>
          </a:bodyPr>
          <a:lstStyle/>
          <a:p>
            <a:r>
              <a:rPr lang="en-US" dirty="0" smtClean="0"/>
              <a:t>Hypothesis testing(Difference between groups, Relationship)</a:t>
            </a:r>
          </a:p>
          <a:p>
            <a:r>
              <a:rPr lang="en-US" dirty="0" smtClean="0"/>
              <a:t>Null and Alternate Hypotheses</a:t>
            </a:r>
          </a:p>
          <a:p>
            <a:r>
              <a:rPr lang="en-US" dirty="0" smtClean="0"/>
              <a:t>Choose appropriate test </a:t>
            </a:r>
          </a:p>
          <a:p>
            <a:r>
              <a:rPr lang="en-US" dirty="0" smtClean="0"/>
              <a:t>Significance</a:t>
            </a:r>
          </a:p>
          <a:p>
            <a:pPr eaLnBrk="1" hangingPunct="1"/>
            <a:r>
              <a:rPr lang="en-US" sz="2800" dirty="0" smtClean="0"/>
              <a:t>Group difference </a:t>
            </a:r>
          </a:p>
          <a:p>
            <a:pPr lvl="1" eaLnBrk="1" hangingPunct="1"/>
            <a:r>
              <a:rPr lang="en-US" sz="1600" dirty="0" smtClean="0"/>
              <a:t>Testing single mean</a:t>
            </a:r>
          </a:p>
          <a:p>
            <a:pPr lvl="1" eaLnBrk="1" hangingPunct="1"/>
            <a:r>
              <a:rPr lang="en-US" sz="1600" dirty="0" smtClean="0"/>
              <a:t>Testing two related means (ratio)</a:t>
            </a:r>
          </a:p>
          <a:p>
            <a:pPr lvl="1" eaLnBrk="1" hangingPunct="1"/>
            <a:r>
              <a:rPr lang="en-US" sz="1600" dirty="0" smtClean="0"/>
              <a:t>Testing two related  samples when data is in ordinal / nominal</a:t>
            </a:r>
          </a:p>
          <a:p>
            <a:pPr lvl="1" eaLnBrk="1" hangingPunct="1"/>
            <a:r>
              <a:rPr lang="en-US" sz="1600" dirty="0" smtClean="0"/>
              <a:t>Testing two in unrelated means</a:t>
            </a:r>
          </a:p>
          <a:p>
            <a:pPr lvl="1" eaLnBrk="1" hangingPunct="1"/>
            <a:r>
              <a:rPr lang="en-US" sz="1600" dirty="0" smtClean="0"/>
              <a:t>Testing when more than two groups on their mean scores </a:t>
            </a:r>
          </a:p>
          <a:p>
            <a:endParaRPr lang="en-US"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normAutofit/>
          </a:bodyPr>
          <a:lstStyle/>
          <a:p>
            <a:r>
              <a:rPr lang="en-US" sz="3200" b="1" dirty="0" smtClean="0"/>
              <a:t>Hypothesis Testing </a:t>
            </a:r>
          </a:p>
        </p:txBody>
      </p:sp>
      <p:sp>
        <p:nvSpPr>
          <p:cNvPr id="4099" name="Content Placeholder 2"/>
          <p:cNvSpPr>
            <a:spLocks noGrp="1"/>
          </p:cNvSpPr>
          <p:nvPr>
            <p:ph idx="1"/>
          </p:nvPr>
        </p:nvSpPr>
        <p:spPr/>
        <p:txBody>
          <a:bodyPr/>
          <a:lstStyle/>
          <a:p>
            <a:r>
              <a:rPr lang="en-US" sz="2800" dirty="0" smtClean="0"/>
              <a:t>Hypothesis testing the relationship/Association</a:t>
            </a:r>
          </a:p>
          <a:p>
            <a:r>
              <a:rPr lang="en-US" sz="2800" dirty="0" smtClean="0"/>
              <a:t>Correlations</a:t>
            </a:r>
          </a:p>
          <a:p>
            <a:r>
              <a:rPr lang="en-US" sz="2800" dirty="0" smtClean="0"/>
              <a:t>Regression</a:t>
            </a:r>
          </a:p>
          <a:p>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mn-lt"/>
              </a:rPr>
              <a:t>Research Proposal</a:t>
            </a:r>
            <a:endParaRPr lang="en-US" sz="3200" b="1" dirty="0">
              <a:latin typeface="+mn-lt"/>
            </a:endParaRPr>
          </a:p>
        </p:txBody>
      </p:sp>
      <p:sp>
        <p:nvSpPr>
          <p:cNvPr id="3" name="Content Placeholder 2"/>
          <p:cNvSpPr>
            <a:spLocks noGrp="1"/>
          </p:cNvSpPr>
          <p:nvPr>
            <p:ph idx="1"/>
          </p:nvPr>
        </p:nvSpPr>
        <p:spPr/>
        <p:txBody>
          <a:bodyPr>
            <a:normAutofit lnSpcReduction="10000"/>
          </a:bodyPr>
          <a:lstStyle/>
          <a:p>
            <a:r>
              <a:rPr lang="en-US" sz="2800" dirty="0" smtClean="0"/>
              <a:t>The purpose of the study</a:t>
            </a:r>
          </a:p>
          <a:p>
            <a:r>
              <a:rPr lang="en-US" sz="2800" dirty="0" smtClean="0"/>
              <a:t>The specific problem to be investigated/problem statement/ Research Questions</a:t>
            </a:r>
          </a:p>
          <a:p>
            <a:r>
              <a:rPr lang="en-US" sz="2800" dirty="0" smtClean="0"/>
              <a:t>The scope of the study/what is covered and not covered.</a:t>
            </a:r>
          </a:p>
          <a:p>
            <a:r>
              <a:rPr lang="en-US" sz="2800" dirty="0" smtClean="0"/>
              <a:t>The relevance of the study/importance</a:t>
            </a:r>
          </a:p>
          <a:p>
            <a:r>
              <a:rPr lang="en-US" sz="2800" dirty="0" smtClean="0"/>
              <a:t>The research design offering detail on</a:t>
            </a:r>
          </a:p>
          <a:p>
            <a:pPr lvl="1"/>
            <a:r>
              <a:rPr lang="en-US" sz="2400" dirty="0" smtClean="0"/>
              <a:t>Sampling, data collection methods, data analysis, </a:t>
            </a:r>
          </a:p>
          <a:p>
            <a:r>
              <a:rPr lang="en-US" sz="2800" dirty="0" smtClean="0"/>
              <a:t>Time frame</a:t>
            </a:r>
          </a:p>
          <a:p>
            <a:r>
              <a:rPr lang="en-US" sz="2800" dirty="0" smtClean="0"/>
              <a:t>The budget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3200" b="1" smtClean="0"/>
              <a:t>Research Report Layout</a:t>
            </a:r>
          </a:p>
        </p:txBody>
      </p:sp>
      <p:sp>
        <p:nvSpPr>
          <p:cNvPr id="9219" name="Content Placeholder 2"/>
          <p:cNvSpPr>
            <a:spLocks noGrp="1"/>
          </p:cNvSpPr>
          <p:nvPr>
            <p:ph idx="1"/>
          </p:nvPr>
        </p:nvSpPr>
        <p:spPr/>
        <p:txBody>
          <a:bodyPr/>
          <a:lstStyle/>
          <a:p>
            <a:r>
              <a:rPr lang="en-US" sz="2800" dirty="0" smtClean="0"/>
              <a:t>Title</a:t>
            </a:r>
          </a:p>
          <a:p>
            <a:r>
              <a:rPr lang="en-US" sz="2800" dirty="0" smtClean="0"/>
              <a:t>Introduction</a:t>
            </a:r>
          </a:p>
          <a:p>
            <a:r>
              <a:rPr lang="en-US" sz="2800" dirty="0" smtClean="0"/>
              <a:t>A literature review</a:t>
            </a:r>
          </a:p>
          <a:p>
            <a:r>
              <a:rPr lang="en-US" sz="2800" dirty="0" smtClean="0"/>
              <a:t>Research Questions</a:t>
            </a:r>
          </a:p>
          <a:p>
            <a:r>
              <a:rPr lang="en-US" sz="2800" dirty="0" smtClean="0"/>
              <a:t>Theoretical Framework</a:t>
            </a:r>
          </a:p>
          <a:p>
            <a:r>
              <a:rPr lang="en-US" sz="2800" dirty="0" smtClean="0"/>
              <a:t>Hypothesis</a:t>
            </a:r>
          </a:p>
          <a:p>
            <a:r>
              <a:rPr lang="en-US" sz="2800" dirty="0" smtClean="0"/>
              <a:t>Method section</a:t>
            </a:r>
          </a:p>
          <a:p>
            <a:pPr lvl="1"/>
            <a:r>
              <a:rPr lang="en-US" sz="2400" dirty="0" smtClean="0"/>
              <a:t>Study Design (cross sectional , …)</a:t>
            </a:r>
          </a:p>
          <a:p>
            <a:pPr lvl="1"/>
            <a:r>
              <a:rPr lang="en-US" sz="2400" dirty="0" smtClean="0"/>
              <a:t>Population and Sample</a:t>
            </a:r>
          </a:p>
          <a:p>
            <a:pPr lvl="1">
              <a:buFont typeface="Arial" charset="0"/>
              <a:buNone/>
            </a:pPr>
            <a:endParaRPr lang="en-US" sz="24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smtClean="0"/>
          </a:p>
        </p:txBody>
      </p:sp>
      <p:sp>
        <p:nvSpPr>
          <p:cNvPr id="10243" name="Content Placeholder 2"/>
          <p:cNvSpPr>
            <a:spLocks noGrp="1"/>
          </p:cNvSpPr>
          <p:nvPr>
            <p:ph idx="1"/>
          </p:nvPr>
        </p:nvSpPr>
        <p:spPr/>
        <p:txBody>
          <a:bodyPr>
            <a:normAutofit/>
          </a:bodyPr>
          <a:lstStyle/>
          <a:p>
            <a:pPr lvl="1"/>
            <a:r>
              <a:rPr lang="en-US" dirty="0" smtClean="0"/>
              <a:t>Variables and measures</a:t>
            </a:r>
          </a:p>
          <a:p>
            <a:pPr lvl="1"/>
            <a:r>
              <a:rPr lang="en-US" dirty="0" smtClean="0"/>
              <a:t>Their reliability and Validity</a:t>
            </a:r>
          </a:p>
          <a:p>
            <a:r>
              <a:rPr lang="en-US" sz="2800" dirty="0" smtClean="0"/>
              <a:t>Data Collection</a:t>
            </a:r>
          </a:p>
          <a:p>
            <a:r>
              <a:rPr lang="en-US" sz="2800" dirty="0" smtClean="0"/>
              <a:t>Data Analysis </a:t>
            </a:r>
          </a:p>
          <a:p>
            <a:r>
              <a:rPr lang="en-US" sz="2800" dirty="0" smtClean="0"/>
              <a:t>Discussion of Results</a:t>
            </a:r>
          </a:p>
          <a:p>
            <a:r>
              <a:rPr lang="en-US" sz="2800" dirty="0" smtClean="0"/>
              <a:t>Recommendations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Final Words</a:t>
            </a:r>
            <a:endParaRPr lang="en-US" sz="3200" b="1" dirty="0"/>
          </a:p>
        </p:txBody>
      </p:sp>
      <p:sp>
        <p:nvSpPr>
          <p:cNvPr id="3" name="Content Placeholder 2"/>
          <p:cNvSpPr>
            <a:spLocks noGrp="1"/>
          </p:cNvSpPr>
          <p:nvPr>
            <p:ph idx="1"/>
          </p:nvPr>
        </p:nvSpPr>
        <p:spPr>
          <a:xfrm>
            <a:off x="457200" y="1524000"/>
            <a:ext cx="8229600" cy="4602163"/>
          </a:xfrm>
        </p:spPr>
        <p:txBody>
          <a:bodyPr>
            <a:normAutofit fontScale="85000" lnSpcReduction="20000"/>
          </a:bodyPr>
          <a:lstStyle/>
          <a:p>
            <a:r>
              <a:rPr lang="en-US" sz="3300" dirty="0" smtClean="0"/>
              <a:t>You have by now developed basic research skills not necessarily become an expert.</a:t>
            </a:r>
          </a:p>
          <a:p>
            <a:r>
              <a:rPr lang="en-US" sz="3300" dirty="0" smtClean="0"/>
              <a:t>But as a managers / students should be able  differentiate between good or bad research.</a:t>
            </a:r>
          </a:p>
          <a:p>
            <a:r>
              <a:rPr lang="en-US" sz="3300" dirty="0" smtClean="0"/>
              <a:t>You also by now recognized research is an integral part of the organization reality and can improve the organization.</a:t>
            </a:r>
          </a:p>
          <a:p>
            <a:r>
              <a:rPr lang="en-US" sz="3300" dirty="0" smtClean="0"/>
              <a:t>Should be able to appreciate that for any problem a scientific way to address is by identifying its factors and collecting data systematically on it so that the results would be have some credibility in the industry and academia as well </a:t>
            </a:r>
          </a:p>
          <a:p>
            <a:endParaRPr lang="en-US" sz="3300"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By now you should be able to logically conceptualize the relationships among variables</a:t>
            </a:r>
          </a:p>
          <a:p>
            <a:r>
              <a:rPr lang="en-US" dirty="0" smtClean="0"/>
              <a:t>And able to carry out a small research project</a:t>
            </a:r>
          </a:p>
          <a:p>
            <a:endParaRPr lang="en-US" dirty="0" smtClean="0"/>
          </a:p>
          <a:p>
            <a:r>
              <a:rPr lang="en-US" dirty="0" smtClean="0"/>
              <a:t>With this WISH </a:t>
            </a:r>
            <a:r>
              <a:rPr lang="en-US" smtClean="0"/>
              <a:t>YOU BEST OF LUCK</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796</Words>
  <Application>Microsoft Office PowerPoint</Application>
  <PresentationFormat>On-screen Show (4:3)</PresentationFormat>
  <Paragraphs>163</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Research Methodology  </vt:lpstr>
      <vt:lpstr>Data Collection</vt:lpstr>
      <vt:lpstr>Questionnaire Design</vt:lpstr>
      <vt:lpstr>Sampling</vt:lpstr>
      <vt:lpstr>Sampling</vt:lpstr>
      <vt:lpstr>Sampling</vt:lpstr>
      <vt:lpstr>Types of Sampling Designs</vt:lpstr>
      <vt:lpstr>Experimental Design </vt:lpstr>
      <vt:lpstr>Experimental Design</vt:lpstr>
      <vt:lpstr>Experimental Designs</vt:lpstr>
      <vt:lpstr>(Data Analysis) Getting Data Ready </vt:lpstr>
      <vt:lpstr>Slide 12</vt:lpstr>
      <vt:lpstr>(DATA ANALYSIS) Hypotheses Testing using SPSS</vt:lpstr>
      <vt:lpstr>SPSS</vt:lpstr>
      <vt:lpstr>SPSS</vt:lpstr>
      <vt:lpstr>SPSS </vt:lpstr>
      <vt:lpstr>SPSS-Hypotheses Testing</vt:lpstr>
      <vt:lpstr>Hypothesis Testing </vt:lpstr>
      <vt:lpstr>Research Proposal</vt:lpstr>
      <vt:lpstr>Research Report Layout</vt:lpstr>
      <vt:lpstr>Slide 21</vt:lpstr>
      <vt:lpstr>Final Words</vt:lpstr>
      <vt:lpstr>Slide 23</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Nudrat</dc:creator>
  <cp:lastModifiedBy>NTS</cp:lastModifiedBy>
  <cp:revision>13</cp:revision>
  <dcterms:created xsi:type="dcterms:W3CDTF">2013-06-30T02:44:55Z</dcterms:created>
  <dcterms:modified xsi:type="dcterms:W3CDTF">2013-07-02T07:11:17Z</dcterms:modified>
</cp:coreProperties>
</file>