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8" r:id="rId3"/>
    <p:sldId id="259" r:id="rId4"/>
    <p:sldId id="260" r:id="rId5"/>
    <p:sldId id="261" r:id="rId6"/>
    <p:sldId id="264" r:id="rId7"/>
    <p:sldId id="278" r:id="rId8"/>
    <p:sldId id="265" r:id="rId9"/>
    <p:sldId id="262" r:id="rId10"/>
    <p:sldId id="267" r:id="rId11"/>
    <p:sldId id="268" r:id="rId12"/>
    <p:sldId id="271" r:id="rId13"/>
    <p:sldId id="270" r:id="rId14"/>
    <p:sldId id="272" r:id="rId15"/>
    <p:sldId id="274" r:id="rId16"/>
    <p:sldId id="273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B459E-6629-431C-9596-0F73FCDC9FE4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53490-A6BB-4DB7-8910-7E8FF1C67D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Arial" charset="0"/>
              </a:rPr>
              <a:t>Research Methodology 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endParaRPr lang="en-US" sz="3200" b="1" dirty="0" smtClean="0">
              <a:latin typeface="+mn-lt"/>
            </a:endParaRP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eaLnBrk="1" hangingPunct="1">
              <a:buFont typeface="Arial" charset="0"/>
              <a:buNone/>
            </a:pPr>
            <a:r>
              <a:rPr lang="en-US" sz="2400" dirty="0" smtClean="0"/>
              <a:t>				</a:t>
            </a:r>
          </a:p>
          <a:p>
            <a:pPr lvl="3" eaLnBrk="1" hangingPunct="1">
              <a:buFont typeface="Arial" charset="0"/>
              <a:buNone/>
            </a:pPr>
            <a:endParaRPr lang="en-US" sz="2400" dirty="0" smtClean="0"/>
          </a:p>
          <a:p>
            <a:pPr lvl="3" eaLnBrk="1" hangingPunct="1">
              <a:buFont typeface="Arial" charset="0"/>
              <a:buNone/>
            </a:pPr>
            <a:endParaRPr lang="en-US" sz="2400" dirty="0" smtClean="0"/>
          </a:p>
          <a:p>
            <a:pPr lvl="3" eaLnBrk="1" hangingPunct="1">
              <a:buFont typeface="Arial" charset="0"/>
              <a:buNone/>
            </a:pPr>
            <a:endParaRPr lang="en-US" sz="2400" dirty="0" smtClean="0"/>
          </a:p>
          <a:p>
            <a:pPr lvl="3" eaLnBrk="1" hangingPunct="1">
              <a:buFont typeface="Arial" charset="0"/>
              <a:buNone/>
            </a:pPr>
            <a:endParaRPr lang="en-US" sz="2400" dirty="0" smtClean="0"/>
          </a:p>
          <a:p>
            <a:pPr lvl="3" eaLnBrk="1" hangingPunct="1">
              <a:buFont typeface="Arial" charset="0"/>
              <a:buNone/>
            </a:pPr>
            <a:r>
              <a:rPr lang="en-US" sz="2400" dirty="0" smtClean="0"/>
              <a:t>			</a:t>
            </a:r>
            <a:r>
              <a:rPr lang="en-US" sz="2800" dirty="0" smtClean="0">
                <a:cs typeface="Arial" charset="0"/>
              </a:rPr>
              <a:t>Lecture No</a:t>
            </a:r>
            <a:r>
              <a:rPr lang="en-US" sz="2400" dirty="0" smtClean="0">
                <a:cs typeface="Arial" charset="0"/>
              </a:rPr>
              <a:t> :31</a:t>
            </a:r>
          </a:p>
          <a:p>
            <a:pPr lvl="3" eaLnBrk="1" hangingPunct="1">
              <a:buFont typeface="Arial" charset="0"/>
              <a:buNone/>
            </a:pPr>
            <a:r>
              <a:rPr lang="en-US" sz="2400" dirty="0" smtClean="0">
                <a:cs typeface="Arial" charset="0"/>
              </a:rPr>
              <a:t>          (Revision Chapter 1,2,3,4,5,6,7)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1219200" y="152400"/>
            <a:ext cx="670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cs typeface="Arial" charset="0"/>
              </a:rPr>
              <a:t>Introduction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152400" y="931863"/>
            <a:ext cx="87630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 b="1" dirty="0">
              <a:cs typeface="Arial" charset="0"/>
            </a:endParaRPr>
          </a:p>
          <a:p>
            <a:pPr lvl="1">
              <a:buFont typeface="Arial" charset="0"/>
              <a:buChar char="•"/>
            </a:pPr>
            <a:endParaRPr lang="en-US" sz="2400" b="1" dirty="0">
              <a:cs typeface="Arial" charset="0"/>
            </a:endParaRPr>
          </a:p>
          <a:p>
            <a:pPr lvl="1">
              <a:buFont typeface="Arial" charset="0"/>
              <a:buChar char="•"/>
            </a:pPr>
            <a:r>
              <a:rPr lang="en-US" sz="2800" b="1" dirty="0">
                <a:cs typeface="Arial" charset="0"/>
              </a:rPr>
              <a:t>Overview  of the course : </a:t>
            </a:r>
          </a:p>
          <a:p>
            <a:pPr lvl="1">
              <a:buFont typeface="Arial" charset="0"/>
              <a:buChar char="•"/>
            </a:pPr>
            <a:endParaRPr lang="en-US" sz="2800" b="1" dirty="0">
              <a:cs typeface="Arial" charset="0"/>
            </a:endParaRPr>
          </a:p>
          <a:p>
            <a:pPr lvl="2">
              <a:buFont typeface="Arial" charset="0"/>
              <a:buChar char="•"/>
            </a:pPr>
            <a:r>
              <a:rPr lang="en-US" sz="2800" dirty="0">
                <a:cs typeface="Arial" charset="0"/>
              </a:rPr>
              <a:t>Business research is an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organized</a:t>
            </a:r>
            <a:r>
              <a:rPr lang="en-US" sz="2800" dirty="0">
                <a:cs typeface="Arial" charset="0"/>
              </a:rPr>
              <a:t> and deliberate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process</a:t>
            </a:r>
            <a:r>
              <a:rPr lang="en-US" sz="2800" dirty="0">
                <a:cs typeface="Arial" charset="0"/>
              </a:rPr>
              <a:t> through which organization effectively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learn new knowledge </a:t>
            </a:r>
            <a:r>
              <a:rPr lang="en-US" sz="2800" dirty="0">
                <a:cs typeface="Arial" charset="0"/>
              </a:rPr>
              <a:t>and help 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improve performance.</a:t>
            </a:r>
          </a:p>
          <a:p>
            <a:endParaRPr lang="en-US" sz="2800" dirty="0">
              <a:cs typeface="Arial" charset="0"/>
            </a:endParaRPr>
          </a:p>
          <a:p>
            <a:endParaRPr lang="en-US" sz="28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4"/>
          <p:cNvSpPr txBox="1">
            <a:spLocks noChangeArrowheads="1"/>
          </p:cNvSpPr>
          <p:nvPr/>
        </p:nvSpPr>
        <p:spPr bwMode="auto">
          <a:xfrm>
            <a:off x="1219200" y="152400"/>
            <a:ext cx="670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cs typeface="Arial" charset="0"/>
              </a:rPr>
              <a:t>Introduction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152400" y="931863"/>
            <a:ext cx="8763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 b="1" dirty="0">
              <a:cs typeface="Arial" charset="0"/>
            </a:endParaRPr>
          </a:p>
          <a:p>
            <a:pPr lvl="1">
              <a:buFont typeface="Arial" charset="0"/>
              <a:buChar char="•"/>
            </a:pPr>
            <a:endParaRPr lang="en-US" sz="2400" b="1" dirty="0">
              <a:cs typeface="Arial" charset="0"/>
            </a:endParaRPr>
          </a:p>
          <a:p>
            <a:pPr lvl="1">
              <a:buFont typeface="Arial" charset="0"/>
              <a:buChar char="•"/>
            </a:pPr>
            <a:r>
              <a:rPr lang="en-US" sz="3200" b="1" dirty="0">
                <a:cs typeface="Arial" charset="0"/>
              </a:rPr>
              <a:t>Overview  of the course : </a:t>
            </a:r>
          </a:p>
          <a:p>
            <a:pPr lvl="1">
              <a:buFont typeface="Arial" charset="0"/>
              <a:buChar char="•"/>
            </a:pPr>
            <a:endParaRPr lang="en-US" sz="3200" b="1" dirty="0">
              <a:cs typeface="Arial" charset="0"/>
            </a:endParaRPr>
          </a:p>
          <a:p>
            <a:pPr lvl="2"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Business research is an </a:t>
            </a:r>
            <a:r>
              <a:rPr lang="en-US" sz="3200" dirty="0">
                <a:solidFill>
                  <a:srgbClr val="FF0000"/>
                </a:solidFill>
                <a:cs typeface="Arial" charset="0"/>
              </a:rPr>
              <a:t>organized</a:t>
            </a:r>
            <a:r>
              <a:rPr lang="en-US" sz="3200" dirty="0">
                <a:cs typeface="Arial" charset="0"/>
              </a:rPr>
              <a:t> and deliberate </a:t>
            </a:r>
            <a:r>
              <a:rPr lang="en-US" sz="3200" dirty="0">
                <a:solidFill>
                  <a:srgbClr val="FF0000"/>
                </a:solidFill>
                <a:cs typeface="Arial" charset="0"/>
              </a:rPr>
              <a:t>process</a:t>
            </a:r>
            <a:r>
              <a:rPr lang="en-US" sz="3200" dirty="0">
                <a:cs typeface="Arial" charset="0"/>
              </a:rPr>
              <a:t> through which organization effectively </a:t>
            </a:r>
            <a:r>
              <a:rPr lang="en-US" sz="3200" dirty="0">
                <a:solidFill>
                  <a:srgbClr val="FF0000"/>
                </a:solidFill>
                <a:cs typeface="Arial" charset="0"/>
              </a:rPr>
              <a:t>learn new knowledge </a:t>
            </a:r>
            <a:r>
              <a:rPr lang="en-US" sz="3200" dirty="0">
                <a:cs typeface="Arial" charset="0"/>
              </a:rPr>
              <a:t>and help </a:t>
            </a:r>
            <a:r>
              <a:rPr lang="en-US" sz="3200" dirty="0">
                <a:solidFill>
                  <a:srgbClr val="FF0000"/>
                </a:solidFill>
                <a:cs typeface="Arial" charset="0"/>
              </a:rPr>
              <a:t>improve performance.</a:t>
            </a:r>
          </a:p>
          <a:p>
            <a:endParaRPr lang="en-US" sz="3200" dirty="0">
              <a:cs typeface="Arial" charset="0"/>
            </a:endParaRPr>
          </a:p>
          <a:p>
            <a:endParaRPr lang="en-US" sz="24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/>
              <a:t>Introduction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Arial" charset="0"/>
              <a:buNone/>
            </a:pPr>
            <a:endParaRPr lang="en-US" dirty="0" smtClean="0">
              <a:cs typeface="Arial" charset="0"/>
            </a:endParaRPr>
          </a:p>
          <a:p>
            <a:pPr lvl="1" eaLnBrk="1" hangingPunct="1">
              <a:buFont typeface="Arial" charset="0"/>
              <a:buChar char="•"/>
            </a:pPr>
            <a:r>
              <a:rPr lang="en-US" b="1" dirty="0" smtClean="0">
                <a:cs typeface="Arial" charset="0"/>
              </a:rPr>
              <a:t>Objectives  of the course :</a:t>
            </a:r>
            <a:r>
              <a:rPr lang="en-US" dirty="0" smtClean="0">
                <a:cs typeface="Arial" charset="0"/>
              </a:rPr>
              <a:t> </a:t>
            </a:r>
          </a:p>
          <a:p>
            <a:pPr lvl="2" eaLnBrk="1" hangingPunct="1"/>
            <a:r>
              <a:rPr lang="en-US" sz="2800" dirty="0" smtClean="0">
                <a:cs typeface="Arial" charset="0"/>
              </a:rPr>
              <a:t>To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understand</a:t>
            </a:r>
            <a:r>
              <a:rPr lang="en-US" sz="2800" dirty="0" smtClean="0">
                <a:cs typeface="Arial" charset="0"/>
              </a:rPr>
              <a:t> and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develop</a:t>
            </a:r>
            <a:r>
              <a:rPr lang="en-US" sz="2800" dirty="0" smtClean="0">
                <a:cs typeface="Arial" charset="0"/>
              </a:rPr>
              <a:t> a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systematic approach </a:t>
            </a:r>
            <a:r>
              <a:rPr lang="en-US" sz="2800" dirty="0" smtClean="0">
                <a:cs typeface="Arial" charset="0"/>
              </a:rPr>
              <a:t>to business research</a:t>
            </a:r>
          </a:p>
          <a:p>
            <a:pPr lvl="2" eaLnBrk="1" hangingPunct="1"/>
            <a:r>
              <a:rPr lang="en-US" sz="2800" dirty="0" smtClean="0">
                <a:cs typeface="Arial" charset="0"/>
              </a:rPr>
              <a:t>To emphasis on the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relationship</a:t>
            </a:r>
            <a:r>
              <a:rPr lang="en-US" sz="2800" dirty="0" smtClean="0">
                <a:cs typeface="Arial" charset="0"/>
              </a:rPr>
              <a:t> between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theory</a:t>
            </a:r>
            <a:r>
              <a:rPr lang="en-US" sz="2800" dirty="0" smtClean="0">
                <a:cs typeface="Arial" charset="0"/>
              </a:rPr>
              <a:t> ,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research</a:t>
            </a:r>
            <a:r>
              <a:rPr lang="en-US" sz="2800" dirty="0" smtClean="0">
                <a:cs typeface="Arial" charset="0"/>
              </a:rPr>
              <a:t> and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practice</a:t>
            </a:r>
          </a:p>
          <a:p>
            <a:pPr lvl="2" eaLnBrk="1" hangingPunct="1"/>
            <a:r>
              <a:rPr lang="en-US" sz="2800" dirty="0" smtClean="0">
                <a:cs typeface="Arial" charset="0"/>
              </a:rPr>
              <a:t>To Integrate different research </a:t>
            </a: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activities </a:t>
            </a:r>
            <a:r>
              <a:rPr lang="en-US" sz="2800" dirty="0" smtClean="0">
                <a:cs typeface="Arial" charset="0"/>
              </a:rPr>
              <a:t>in an orderly fashion</a:t>
            </a:r>
          </a:p>
          <a:p>
            <a:pPr lvl="2" eaLnBrk="1" hangingPunct="1"/>
            <a:endParaRPr lang="en-US" dirty="0" smtClean="0">
              <a:cs typeface="Arial" charset="0"/>
            </a:endParaRPr>
          </a:p>
          <a:p>
            <a:pPr eaLnBrk="1" hangingPunct="1"/>
            <a:endParaRPr lang="en-US" dirty="0" smtClean="0">
              <a:cs typeface="Arial" charset="0"/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 typeface="Arial" charset="0"/>
              <a:buChar char="•"/>
            </a:pPr>
            <a:r>
              <a:rPr lang="en-US" b="1" dirty="0" smtClean="0">
                <a:cs typeface="Arial" charset="0"/>
              </a:rPr>
              <a:t>Outcomes of the course are</a:t>
            </a:r>
            <a:r>
              <a:rPr lang="en-US" dirty="0" smtClean="0">
                <a:cs typeface="Arial" charset="0"/>
              </a:rPr>
              <a:t> :</a:t>
            </a:r>
          </a:p>
          <a:p>
            <a:pPr marL="1371600" lvl="2" indent="-457200" eaLnBrk="1" hangingPunct="1">
              <a:buFont typeface="+mj-lt"/>
              <a:buAutoNum type="arabicPeriod"/>
            </a:pPr>
            <a:r>
              <a:rPr lang="en-US" sz="2800" dirty="0" smtClean="0">
                <a:cs typeface="Arial" charset="0"/>
              </a:rPr>
              <a:t>To formulate research questions</a:t>
            </a:r>
          </a:p>
          <a:p>
            <a:pPr marL="1371600" lvl="2" indent="-457200" eaLnBrk="1" hangingPunct="1">
              <a:buFont typeface="+mj-lt"/>
              <a:buAutoNum type="arabicPeriod"/>
            </a:pPr>
            <a:r>
              <a:rPr lang="en-US" sz="2800" dirty="0" smtClean="0">
                <a:cs typeface="Arial" charset="0"/>
              </a:rPr>
              <a:t>Develop theoretical framework</a:t>
            </a:r>
          </a:p>
          <a:p>
            <a:pPr marL="1371600" lvl="2" indent="-457200" eaLnBrk="1" hangingPunct="1">
              <a:buFont typeface="+mj-lt"/>
              <a:buAutoNum type="arabicPeriod"/>
            </a:pPr>
            <a:r>
              <a:rPr lang="en-US" sz="2800" dirty="0" smtClean="0">
                <a:cs typeface="Arial" charset="0"/>
              </a:rPr>
              <a:t>Develop hypotheses</a:t>
            </a:r>
          </a:p>
          <a:p>
            <a:pPr marL="1371600" lvl="2" indent="-457200" eaLnBrk="1" hangingPunct="1">
              <a:buFont typeface="+mj-lt"/>
              <a:buAutoNum type="arabicPeriod"/>
            </a:pPr>
            <a:r>
              <a:rPr lang="en-US" sz="2800" dirty="0" smtClean="0">
                <a:cs typeface="Arial" charset="0"/>
              </a:rPr>
              <a:t>Learn to select from different research methodologies</a:t>
            </a:r>
          </a:p>
          <a:p>
            <a:pPr marL="1371600" lvl="2" indent="-457200" eaLnBrk="1" hangingPunct="1">
              <a:buFont typeface="+mj-lt"/>
              <a:buAutoNum type="arabicPeriod"/>
            </a:pPr>
            <a:r>
              <a:rPr lang="en-US" sz="2800" dirty="0" smtClean="0">
                <a:cs typeface="Arial" charset="0"/>
              </a:rPr>
              <a:t>Develop skills for data analysis and interpretation.</a:t>
            </a:r>
            <a:endParaRPr lang="en-US" sz="2800" b="1" dirty="0" smtClean="0">
              <a:cs typeface="Arial" charset="0"/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762000"/>
          </a:xfrm>
        </p:spPr>
        <p:txBody>
          <a:bodyPr/>
          <a:lstStyle/>
          <a:p>
            <a:pPr eaLnBrk="1" hangingPunct="1"/>
            <a:endParaRPr lang="en-US" sz="2800" b="1" dirty="0" smtClean="0"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80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j-lt"/>
                <a:cs typeface="Arial" pitchFamily="34" charset="0"/>
              </a:rPr>
              <a:t>Research is a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latin typeface="+mj-lt"/>
                <a:cs typeface="Arial" pitchFamily="34" charset="0"/>
              </a:rPr>
              <a:t>Systematic effort to investigate a problem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j-lt"/>
                <a:cs typeface="Arial" pitchFamily="34" charset="0"/>
              </a:rPr>
              <a:t>Types of research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latin typeface="+mj-lt"/>
                <a:cs typeface="Arial" pitchFamily="34" charset="0"/>
              </a:rPr>
              <a:t>Applied (solve a current problem of org)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latin typeface="+mj-lt"/>
                <a:cs typeface="Arial" pitchFamily="34" charset="0"/>
              </a:rPr>
              <a:t>Basic (improve understanding of a problem)</a:t>
            </a:r>
          </a:p>
          <a:p>
            <a:pPr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+mj-lt"/>
                <a:cs typeface="Arial" pitchFamily="34" charset="0"/>
              </a:rPr>
              <a:t>Research  Philosophical Choice</a:t>
            </a:r>
          </a:p>
          <a:p>
            <a:pPr lvl="1">
              <a:defRPr/>
            </a:pPr>
            <a:r>
              <a:rPr lang="en-US" sz="2400" dirty="0" smtClean="0">
                <a:latin typeface="+mj-lt"/>
                <a:cs typeface="Arial" pitchFamily="34" charset="0"/>
              </a:rPr>
              <a:t>Deduction / Induction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+mj-lt"/>
                <a:cs typeface="Arial" pitchFamily="34" charset="0"/>
              </a:rPr>
              <a:t>Why managers should know about research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>
                <a:latin typeface="+mj-lt"/>
                <a:cs typeface="Arial" pitchFamily="34" charset="0"/>
              </a:rPr>
              <a:t>Identify problems , discriminate b/w good and bad research, appreciate the multiple influences of different factors ,etc.</a:t>
            </a: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b="1" dirty="0" smtClean="0">
                <a:latin typeface="+mj-lt"/>
                <a:cs typeface="Arial" pitchFamily="34" charset="0"/>
              </a:rPr>
              <a:t>Hall Marks of Scientific Research.</a:t>
            </a:r>
          </a:p>
          <a:p>
            <a:pPr lvl="1">
              <a:defRPr/>
            </a:pPr>
            <a:r>
              <a:rPr lang="en-US" dirty="0" smtClean="0">
                <a:latin typeface="+mj-lt"/>
                <a:cs typeface="Arial" pitchFamily="34" charset="0"/>
              </a:rPr>
              <a:t>Purposive,  Rigor, Testability, Reliability, Precision/confidence, Objectivity, </a:t>
            </a:r>
            <a:r>
              <a:rPr lang="en-US" dirty="0" err="1" smtClean="0">
                <a:latin typeface="+mj-lt"/>
                <a:cs typeface="Arial" pitchFamily="34" charset="0"/>
              </a:rPr>
              <a:t>Generalizbility</a:t>
            </a:r>
            <a:r>
              <a:rPr lang="en-US" dirty="0" smtClean="0">
                <a:latin typeface="+mj-lt"/>
                <a:cs typeface="Arial" pitchFamily="34" charset="0"/>
              </a:rPr>
              <a:t>, Parsimony</a:t>
            </a:r>
          </a:p>
          <a:p>
            <a:pPr>
              <a:defRPr/>
            </a:pPr>
            <a:r>
              <a:rPr lang="en-US" sz="2800" b="1" dirty="0" smtClean="0">
                <a:latin typeface="+mj-lt"/>
                <a:cs typeface="Arial" pitchFamily="34" charset="0"/>
              </a:rPr>
              <a:t>Building Blocks of Scientific Research</a:t>
            </a:r>
          </a:p>
          <a:p>
            <a:pPr lvl="1">
              <a:defRPr/>
            </a:pPr>
            <a:r>
              <a:rPr lang="en-US" dirty="0" smtClean="0">
                <a:latin typeface="+mj-lt"/>
                <a:cs typeface="Arial" pitchFamily="34" charset="0"/>
              </a:rPr>
              <a:t>Observation, identification of problem area, Theoretical Framework, Hypothesis, Construct, Concepts operations definitions, Research Design, Data Collection , Analysis, Interpretation, implementation/refinement of theory</a:t>
            </a:r>
          </a:p>
          <a:p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latin typeface="Arial" charset="0"/>
                <a:cs typeface="Arial" charset="0"/>
              </a:rPr>
              <a:t>Problem/Literature/Question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838200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b="1" dirty="0" smtClean="0">
                <a:cs typeface="Arial" charset="0"/>
              </a:rPr>
              <a:t>Identification of the broad problem area </a:t>
            </a:r>
          </a:p>
          <a:p>
            <a:pPr lvl="1" eaLnBrk="1" hangingPunct="1"/>
            <a:r>
              <a:rPr lang="en-US" dirty="0" smtClean="0">
                <a:cs typeface="Arial" charset="0"/>
              </a:rPr>
              <a:t>Preliminary information gathering through interviews and literature survey</a:t>
            </a:r>
          </a:p>
          <a:p>
            <a:pPr lvl="1" eaLnBrk="1" hangingPunct="1"/>
            <a:r>
              <a:rPr lang="en-US" dirty="0" smtClean="0">
                <a:cs typeface="Arial" charset="0"/>
              </a:rPr>
              <a:t>Problem definition</a:t>
            </a:r>
          </a:p>
          <a:p>
            <a:r>
              <a:rPr lang="en-US" sz="2800" b="1" dirty="0" smtClean="0">
                <a:cs typeface="Arial" charset="0"/>
              </a:rPr>
              <a:t>Literature Review involves searching and documenting</a:t>
            </a:r>
          </a:p>
          <a:p>
            <a:pPr lvl="1"/>
            <a:r>
              <a:rPr lang="en-US" dirty="0" smtClean="0">
                <a:cs typeface="Arial" charset="0"/>
              </a:rPr>
              <a:t>There is a structure of  review (importance, objectives, definitions, relationships identified, gaps)</a:t>
            </a:r>
          </a:p>
          <a:p>
            <a:pPr lvl="1"/>
            <a:r>
              <a:rPr lang="en-US" dirty="0" smtClean="0">
                <a:cs typeface="Arial" charset="0"/>
              </a:rPr>
              <a:t>There are different formats of Documenting (APA)</a:t>
            </a:r>
          </a:p>
          <a:p>
            <a:r>
              <a:rPr lang="en-US" sz="2800" b="1" dirty="0" smtClean="0">
                <a:cs typeface="Arial" charset="0"/>
              </a:rPr>
              <a:t>Based on the gaps identify your research objectives/problem definition/research questions</a:t>
            </a:r>
          </a:p>
          <a:p>
            <a:pPr lvl="1"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Arial" charset="0"/>
                <a:cs typeface="Arial" charset="0"/>
              </a:rPr>
              <a:t>Theoretical Framework and Variables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cs typeface="Arial" charset="0"/>
              </a:rPr>
              <a:t>Theoretical framework is representation of your belief on how variables related and why</a:t>
            </a:r>
          </a:p>
          <a:p>
            <a:endParaRPr lang="en-US" sz="2800" b="1" dirty="0" smtClean="0">
              <a:cs typeface="Arial" charset="0"/>
            </a:endParaRPr>
          </a:p>
          <a:p>
            <a:r>
              <a:rPr lang="en-US" sz="2800" b="1" dirty="0" smtClean="0">
                <a:cs typeface="Arial" charset="0"/>
              </a:rPr>
              <a:t>Variables are of 4 different kinds</a:t>
            </a:r>
          </a:p>
          <a:p>
            <a:pPr lvl="1"/>
            <a:r>
              <a:rPr lang="en-US" dirty="0" smtClean="0"/>
              <a:t>Independent, Dependent, Moderating, Mediating( Intervening)</a:t>
            </a:r>
          </a:p>
          <a:p>
            <a:endParaRPr lang="en-US" sz="24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Hypotheses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sz="2800" dirty="0" smtClean="0"/>
              <a:t>In order statistically respond to the research questions we develop the Hypotheses statements.</a:t>
            </a:r>
          </a:p>
          <a:p>
            <a:r>
              <a:rPr lang="en-US" sz="2800" dirty="0" smtClean="0"/>
              <a:t>These statements are stated in such way that they can be easily testable</a:t>
            </a:r>
          </a:p>
          <a:p>
            <a:r>
              <a:rPr lang="en-US" sz="2800" dirty="0" smtClean="0"/>
              <a:t>Hypotheses statement are written in directional, non directional formats for testing group differences, relationship between variables. </a:t>
            </a:r>
          </a:p>
          <a:p>
            <a:r>
              <a:rPr lang="en-US" sz="2800" dirty="0" smtClean="0"/>
              <a:t>We develop null and alternate hypotheses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/>
              <a:t>Summarized Table of Statistical Notations for Hypotheses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981200"/>
          <a:ext cx="8610600" cy="3611562"/>
        </p:xfrm>
        <a:graphic>
          <a:graphicData uri="http://schemas.openxmlformats.org/drawingml/2006/table">
            <a:tbl>
              <a:tblPr/>
              <a:tblGrid>
                <a:gridCol w="2110676"/>
                <a:gridCol w="1149972"/>
                <a:gridCol w="1463752"/>
                <a:gridCol w="1975502"/>
                <a:gridCol w="1910698"/>
              </a:tblGrid>
              <a:tr h="387530">
                <a:tc rowSpan="2">
                  <a:txBody>
                    <a:bodyPr/>
                    <a:lstStyle/>
                    <a:p>
                      <a:r>
                        <a:rPr lang="en-US" dirty="0"/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b="1" dirty="0" smtClean="0"/>
                        <a:t>Relationship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b="1"/>
                        <a:t>Group Difference</a:t>
                      </a:r>
                      <a:endParaRPr lang="en-US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75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Ho: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Ha: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Ho: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Ha: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25178">
                <a:tc>
                  <a:txBody>
                    <a:bodyPr/>
                    <a:lstStyle/>
                    <a:p>
                      <a:r>
                        <a:rPr lang="en-US" b="1"/>
                        <a:t>Directional</a:t>
                      </a:r>
                      <a:endParaRPr lang="en-US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ρ</a:t>
                      </a:r>
                      <a:r>
                        <a:rPr lang="en-US" dirty="0" smtClean="0"/>
                        <a:t>=0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 smtClean="0"/>
                        <a:t>ρ</a:t>
                      </a:r>
                      <a:r>
                        <a:rPr lang="it-IT" dirty="0" smtClean="0"/>
                        <a:t>&gt;0</a:t>
                      </a:r>
                      <a:r>
                        <a:rPr lang="it-IT" dirty="0"/>
                        <a:t>                     OR                      </a:t>
                      </a:r>
                      <a:r>
                        <a:rPr lang="el-GR" dirty="0" smtClean="0"/>
                        <a:t>ρ</a:t>
                      </a:r>
                      <a:r>
                        <a:rPr lang="it-IT" dirty="0" smtClean="0"/>
                        <a:t>&lt;0</a:t>
                      </a:r>
                      <a:endParaRPr lang="it-IT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µa=µb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µa&gt;µb</a:t>
                      </a:r>
                      <a:r>
                        <a:rPr lang="it-IT" dirty="0"/>
                        <a:t>                         </a:t>
                      </a:r>
                      <a:r>
                        <a:rPr lang="it-IT" dirty="0" smtClean="0"/>
                        <a:t>OR</a:t>
                      </a:r>
                      <a:r>
                        <a:rPr lang="it-IT" dirty="0"/>
                        <a:t> </a:t>
                      </a:r>
                    </a:p>
                    <a:p>
                      <a:r>
                        <a:rPr lang="it-IT" dirty="0" smtClean="0"/>
                        <a:t>µa&lt;µb</a:t>
                      </a:r>
                      <a:endParaRPr lang="it-IT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324">
                <a:tc>
                  <a:txBody>
                    <a:bodyPr/>
                    <a:lstStyle/>
                    <a:p>
                      <a:r>
                        <a:rPr lang="en-US" b="1" dirty="0"/>
                        <a:t>Non-Directional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ρ</a:t>
                      </a:r>
                      <a:r>
                        <a:rPr lang="en-US" dirty="0" smtClean="0"/>
                        <a:t>=0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ρ</a:t>
                      </a:r>
                      <a:r>
                        <a:rPr lang="en-US" dirty="0" smtClean="0"/>
                        <a:t>#0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µa=µb</a:t>
                      </a:r>
                      <a:endParaRPr lang="en-US"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µa </a:t>
                      </a:r>
                      <a:r>
                        <a:rPr lang="en-US" dirty="0"/>
                        <a:t># µb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8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eaLnBrk="0" hangingPunct="0"/>
            <a:r>
              <a:rPr lang="en-US" sz="900">
                <a:solidFill>
                  <a:srgbClr val="333333"/>
                </a:solidFill>
                <a:latin typeface="Verdana" pitchFamily="34" charset="0"/>
                <a:cs typeface="Times New Roman" pitchFamily="18" charset="0"/>
              </a:rPr>
              <a:t/>
            </a:r>
            <a:br>
              <a:rPr lang="en-US" sz="900">
                <a:solidFill>
                  <a:srgbClr val="333333"/>
                </a:solidFill>
                <a:latin typeface="Verdana" pitchFamily="34" charset="0"/>
                <a:cs typeface="Times New Roman" pitchFamily="18" charset="0"/>
              </a:rPr>
            </a:br>
            <a:r>
              <a:rPr lang="en-US" sz="900">
                <a:solidFill>
                  <a:srgbClr val="333333"/>
                </a:solidFill>
                <a:cs typeface="Times New Roman" pitchFamily="18" charset="0"/>
              </a:rPr>
              <a:t> </a:t>
            </a:r>
            <a:endParaRPr lang="en-US" sz="900">
              <a:solidFill>
                <a:srgbClr val="333333"/>
              </a:solidFill>
              <a:latin typeface="Verdana" pitchFamily="34" charset="0"/>
              <a:cs typeface="Times New Roman" pitchFamily="18" charset="0"/>
            </a:endParaRPr>
          </a:p>
          <a:p>
            <a:pPr eaLnBrk="0" hangingPunct="0"/>
            <a:r>
              <a:rPr lang="en-US" sz="900">
                <a:solidFill>
                  <a:srgbClr val="333333"/>
                </a:solidFill>
                <a:cs typeface="Times New Roman" pitchFamily="18" charset="0"/>
              </a:rPr>
              <a:t> </a:t>
            </a:r>
            <a:r>
              <a:rPr lang="en-US" sz="1100"/>
              <a:t>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Research Design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 covered some of the research design elements</a:t>
            </a:r>
          </a:p>
          <a:p>
            <a:r>
              <a:rPr lang="en-US" sz="2800" dirty="0" smtClean="0"/>
              <a:t>We talked about the research purpose</a:t>
            </a:r>
          </a:p>
          <a:p>
            <a:pPr lvl="1"/>
            <a:r>
              <a:rPr lang="en-US" dirty="0" smtClean="0"/>
              <a:t>(exploratory, descriptive, hypothesis testing)</a:t>
            </a:r>
          </a:p>
          <a:p>
            <a:r>
              <a:rPr lang="en-US" sz="2800" dirty="0" smtClean="0"/>
              <a:t>Type of investigation</a:t>
            </a:r>
          </a:p>
          <a:p>
            <a:pPr lvl="1"/>
            <a:r>
              <a:rPr lang="en-US" dirty="0" smtClean="0"/>
              <a:t>(causal, correlations)</a:t>
            </a:r>
          </a:p>
          <a:p>
            <a:r>
              <a:rPr lang="en-US" sz="2800" dirty="0" smtClean="0"/>
              <a:t>Extent of researcher's interference</a:t>
            </a:r>
          </a:p>
          <a:p>
            <a:pPr lvl="1"/>
            <a:r>
              <a:rPr lang="en-US" dirty="0" smtClean="0"/>
              <a:t>(High, moderate, low)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2971800" y="117475"/>
            <a:ext cx="335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/>
              <a:t>The Research Design</a:t>
            </a:r>
          </a:p>
          <a:p>
            <a:pPr algn="ctr"/>
            <a:endParaRPr lang="en-US" b="1" dirty="0"/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2057400" y="685800"/>
            <a:ext cx="1143000" cy="281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dirty="0"/>
              <a:t>Types of </a:t>
            </a:r>
          </a:p>
          <a:p>
            <a:r>
              <a:rPr lang="en-US" sz="1400" dirty="0"/>
              <a:t>Investigation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Establishing:</a:t>
            </a:r>
          </a:p>
          <a:p>
            <a:r>
              <a:rPr lang="en-US" sz="1400" dirty="0"/>
              <a:t>-Casual </a:t>
            </a:r>
          </a:p>
          <a:p>
            <a:r>
              <a:rPr lang="en-US" sz="1400" dirty="0"/>
              <a:t>relationship</a:t>
            </a:r>
          </a:p>
          <a:p>
            <a:r>
              <a:rPr lang="en-US" sz="1400" dirty="0"/>
              <a:t>- Correlation's</a:t>
            </a:r>
          </a:p>
          <a:p>
            <a:r>
              <a:rPr lang="en-US" sz="1400" dirty="0"/>
              <a:t>- Group</a:t>
            </a:r>
          </a:p>
          <a:p>
            <a:r>
              <a:rPr lang="en-US" sz="1400" dirty="0"/>
              <a:t>difference</a:t>
            </a:r>
          </a:p>
          <a:p>
            <a:r>
              <a:rPr lang="en-US" sz="1400" dirty="0"/>
              <a:t>ranks, etc.</a:t>
            </a:r>
            <a:endParaRPr lang="en-US" sz="1800" dirty="0"/>
          </a:p>
        </p:txBody>
      </p:sp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685800" y="685800"/>
            <a:ext cx="12192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/>
              <a:t>Purpose of the </a:t>
            </a:r>
          </a:p>
          <a:p>
            <a:pPr algn="ctr"/>
            <a:r>
              <a:rPr lang="en-US" sz="1400" dirty="0"/>
              <a:t>study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Exploratory</a:t>
            </a:r>
          </a:p>
          <a:p>
            <a:pPr algn="ctr"/>
            <a:r>
              <a:rPr lang="en-US" sz="1400" dirty="0"/>
              <a:t>Description</a:t>
            </a:r>
          </a:p>
          <a:p>
            <a:pPr algn="ctr"/>
            <a:r>
              <a:rPr lang="en-US" sz="1400" dirty="0"/>
              <a:t>Hypotheses</a:t>
            </a:r>
          </a:p>
          <a:p>
            <a:pPr algn="ctr"/>
            <a:r>
              <a:rPr lang="en-US" sz="1400" dirty="0"/>
              <a:t>Testing</a:t>
            </a:r>
            <a:endParaRPr lang="en-US" sz="1800" dirty="0"/>
          </a:p>
        </p:txBody>
      </p:sp>
      <p:sp>
        <p:nvSpPr>
          <p:cNvPr id="10246" name="Rectangle 10"/>
          <p:cNvSpPr>
            <a:spLocks noChangeArrowheads="1"/>
          </p:cNvSpPr>
          <p:nvPr/>
        </p:nvSpPr>
        <p:spPr bwMode="auto">
          <a:xfrm>
            <a:off x="3352800" y="685800"/>
            <a:ext cx="1371600" cy="2209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dirty="0"/>
              <a:t>Extent of </a:t>
            </a:r>
          </a:p>
          <a:p>
            <a:r>
              <a:rPr lang="en-US" sz="1400" dirty="0"/>
              <a:t>Researcher</a:t>
            </a:r>
          </a:p>
          <a:p>
            <a:r>
              <a:rPr lang="en-US" sz="1400" dirty="0"/>
              <a:t> interference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Minimal: studying</a:t>
            </a:r>
          </a:p>
          <a:p>
            <a:r>
              <a:rPr lang="en-US" sz="1400" dirty="0"/>
              <a:t>events as they</a:t>
            </a:r>
          </a:p>
          <a:p>
            <a:r>
              <a:rPr lang="en-US" sz="1400" dirty="0"/>
              <a:t>normally occur</a:t>
            </a:r>
          </a:p>
          <a:p>
            <a:r>
              <a:rPr lang="en-US" sz="1400" dirty="0"/>
              <a:t>Manipulation</a:t>
            </a:r>
          </a:p>
        </p:txBody>
      </p:sp>
      <p:sp>
        <p:nvSpPr>
          <p:cNvPr id="10247" name="Rectangle 12"/>
          <p:cNvSpPr>
            <a:spLocks noChangeArrowheads="1"/>
          </p:cNvSpPr>
          <p:nvPr/>
        </p:nvSpPr>
        <p:spPr bwMode="auto">
          <a:xfrm>
            <a:off x="4953000" y="685800"/>
            <a:ext cx="1295400" cy="2209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 dirty="0"/>
              <a:t>Study setting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contrived</a:t>
            </a:r>
          </a:p>
          <a:p>
            <a:endParaRPr lang="en-US" sz="1400" dirty="0"/>
          </a:p>
          <a:p>
            <a:r>
              <a:rPr lang="en-US" sz="1400" dirty="0"/>
              <a:t>non-contrived</a:t>
            </a:r>
          </a:p>
        </p:txBody>
      </p:sp>
      <p:sp>
        <p:nvSpPr>
          <p:cNvPr id="10248" name="Rectangle 13"/>
          <p:cNvSpPr>
            <a:spLocks noChangeArrowheads="1"/>
          </p:cNvSpPr>
          <p:nvPr/>
        </p:nvSpPr>
        <p:spPr bwMode="auto">
          <a:xfrm flipH="1">
            <a:off x="8153400" y="1371600"/>
            <a:ext cx="914400" cy="388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/>
              <a:t>1. Feel for</a:t>
            </a:r>
          </a:p>
          <a:p>
            <a:pPr algn="ctr"/>
            <a:r>
              <a:rPr lang="en-US" sz="1400" dirty="0"/>
              <a:t>data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2.Goofiness </a:t>
            </a:r>
          </a:p>
          <a:p>
            <a:pPr algn="ctr"/>
            <a:r>
              <a:rPr lang="en-US" sz="1400" dirty="0"/>
              <a:t>of data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3. Hypothesis</a:t>
            </a:r>
          </a:p>
          <a:p>
            <a:pPr algn="ctr"/>
            <a:r>
              <a:rPr lang="en-US" sz="1400" dirty="0"/>
              <a:t>Testing</a:t>
            </a:r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609600" y="4191000"/>
            <a:ext cx="12954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Units of analysis</a:t>
            </a:r>
          </a:p>
          <a:p>
            <a:pPr algn="ctr"/>
            <a:r>
              <a:rPr lang="en-US" sz="1400" dirty="0"/>
              <a:t>(population to be</a:t>
            </a:r>
          </a:p>
          <a:p>
            <a:pPr algn="ctr"/>
            <a:r>
              <a:rPr lang="en-US" sz="1400" dirty="0"/>
              <a:t>studied)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individuals</a:t>
            </a:r>
          </a:p>
          <a:p>
            <a:pPr algn="ctr"/>
            <a:r>
              <a:rPr lang="en-US" sz="1400" dirty="0"/>
              <a:t>dyads</a:t>
            </a:r>
          </a:p>
          <a:p>
            <a:pPr algn="ctr"/>
            <a:r>
              <a:rPr lang="en-US" sz="1400" dirty="0"/>
              <a:t>groups</a:t>
            </a:r>
          </a:p>
          <a:p>
            <a:pPr algn="ctr"/>
            <a:r>
              <a:rPr lang="en-US" sz="1400" dirty="0"/>
              <a:t>organizations</a:t>
            </a:r>
          </a:p>
          <a:p>
            <a:pPr algn="ctr"/>
            <a:r>
              <a:rPr lang="en-US" sz="1400" dirty="0"/>
              <a:t>\machines</a:t>
            </a:r>
          </a:p>
          <a:p>
            <a:pPr algn="ctr"/>
            <a:r>
              <a:rPr lang="en-US" sz="1400" dirty="0"/>
              <a:t>etc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0250" name="Rectangle 15"/>
          <p:cNvSpPr>
            <a:spLocks noChangeArrowheads="1"/>
          </p:cNvSpPr>
          <p:nvPr/>
        </p:nvSpPr>
        <p:spPr bwMode="auto">
          <a:xfrm>
            <a:off x="2133600" y="4191000"/>
            <a:ext cx="12192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/>
              <a:t>Sampling</a:t>
            </a:r>
          </a:p>
          <a:p>
            <a:pPr algn="ctr"/>
            <a:r>
              <a:rPr lang="en-US" sz="1400" dirty="0"/>
              <a:t>design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Probability/</a:t>
            </a:r>
          </a:p>
          <a:p>
            <a:pPr algn="ctr"/>
            <a:r>
              <a:rPr lang="en-US" sz="1400" dirty="0"/>
              <a:t>Non-probability</a:t>
            </a:r>
          </a:p>
          <a:p>
            <a:pPr algn="ctr"/>
            <a:r>
              <a:rPr lang="en-US" sz="1400" dirty="0"/>
              <a:t>Sample size (n)</a:t>
            </a:r>
          </a:p>
        </p:txBody>
      </p:sp>
      <p:sp>
        <p:nvSpPr>
          <p:cNvPr id="10251" name="Rectangle 16"/>
          <p:cNvSpPr>
            <a:spLocks noChangeArrowheads="1"/>
          </p:cNvSpPr>
          <p:nvPr/>
        </p:nvSpPr>
        <p:spPr bwMode="auto">
          <a:xfrm>
            <a:off x="3657600" y="4191000"/>
            <a:ext cx="12192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/>
              <a:t>Time horizon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one-shot</a:t>
            </a:r>
          </a:p>
          <a:p>
            <a:pPr algn="ctr"/>
            <a:r>
              <a:rPr lang="en-US" sz="1400" dirty="0"/>
              <a:t>(cross-sectional)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Longitudinal</a:t>
            </a:r>
          </a:p>
        </p:txBody>
      </p:sp>
      <p:sp>
        <p:nvSpPr>
          <p:cNvPr id="10252" name="Rectangle 17"/>
          <p:cNvSpPr>
            <a:spLocks noChangeArrowheads="1"/>
          </p:cNvSpPr>
          <p:nvPr/>
        </p:nvSpPr>
        <p:spPr bwMode="auto">
          <a:xfrm>
            <a:off x="6705600" y="4114800"/>
            <a:ext cx="1143000" cy="2514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Data collection</a:t>
            </a:r>
          </a:p>
          <a:p>
            <a:pPr algn="ctr"/>
            <a:r>
              <a:rPr lang="en-US" sz="1400" dirty="0"/>
              <a:t>method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Observation</a:t>
            </a:r>
          </a:p>
          <a:p>
            <a:pPr algn="ctr"/>
            <a:r>
              <a:rPr lang="en-US" sz="1400" dirty="0"/>
              <a:t>Interview</a:t>
            </a:r>
          </a:p>
          <a:p>
            <a:pPr algn="ctr"/>
            <a:r>
              <a:rPr lang="en-US" sz="1400" dirty="0"/>
              <a:t>Questionnaire</a:t>
            </a:r>
          </a:p>
          <a:p>
            <a:pPr algn="ctr"/>
            <a:r>
              <a:rPr lang="en-US" sz="1400" dirty="0"/>
              <a:t>Physical </a:t>
            </a:r>
          </a:p>
          <a:p>
            <a:pPr algn="ctr"/>
            <a:r>
              <a:rPr lang="en-US" sz="1400" dirty="0"/>
              <a:t>measurement</a:t>
            </a:r>
          </a:p>
          <a:p>
            <a:pPr algn="ctr"/>
            <a:r>
              <a:rPr lang="en-US" sz="1400" dirty="0"/>
              <a:t>Un-obstructive</a:t>
            </a:r>
          </a:p>
          <a:p>
            <a:pPr algn="ctr"/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0253" name="Rectangle 29"/>
          <p:cNvSpPr>
            <a:spLocks noChangeArrowheads="1"/>
          </p:cNvSpPr>
          <p:nvPr/>
        </p:nvSpPr>
        <p:spPr bwMode="auto">
          <a:xfrm>
            <a:off x="6400800" y="685800"/>
            <a:ext cx="12192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400" dirty="0"/>
          </a:p>
        </p:txBody>
      </p:sp>
      <p:sp>
        <p:nvSpPr>
          <p:cNvPr id="10254" name="Text Box 31"/>
          <p:cNvSpPr txBox="1">
            <a:spLocks noChangeArrowheads="1"/>
          </p:cNvSpPr>
          <p:nvPr/>
        </p:nvSpPr>
        <p:spPr bwMode="auto">
          <a:xfrm>
            <a:off x="6542088" y="685800"/>
            <a:ext cx="1154112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Measurement</a:t>
            </a:r>
          </a:p>
          <a:p>
            <a:r>
              <a:rPr lang="en-US" sz="1400" dirty="0"/>
              <a:t>&amp; Measures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Operational Definition</a:t>
            </a:r>
          </a:p>
          <a:p>
            <a:r>
              <a:rPr lang="en-US" sz="1400" dirty="0"/>
              <a:t>scaling </a:t>
            </a:r>
          </a:p>
          <a:p>
            <a:r>
              <a:rPr lang="en-US" sz="1400" dirty="0"/>
              <a:t>categorizing</a:t>
            </a:r>
          </a:p>
          <a:p>
            <a:r>
              <a:rPr lang="en-US" sz="1400" dirty="0"/>
              <a:t>coding</a:t>
            </a:r>
          </a:p>
          <a:p>
            <a:endParaRPr lang="en-US" sz="1400" dirty="0"/>
          </a:p>
        </p:txBody>
      </p:sp>
      <p:sp>
        <p:nvSpPr>
          <p:cNvPr id="10255" name="Line 36"/>
          <p:cNvSpPr>
            <a:spLocks noChangeShapeType="1"/>
          </p:cNvSpPr>
          <p:nvPr/>
        </p:nvSpPr>
        <p:spPr bwMode="auto">
          <a:xfrm>
            <a:off x="685800" y="1447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56" name="Line 37"/>
          <p:cNvSpPr>
            <a:spLocks noChangeShapeType="1"/>
          </p:cNvSpPr>
          <p:nvPr/>
        </p:nvSpPr>
        <p:spPr bwMode="auto">
          <a:xfrm>
            <a:off x="2057400" y="1447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57" name="Line 38"/>
          <p:cNvSpPr>
            <a:spLocks noChangeShapeType="1"/>
          </p:cNvSpPr>
          <p:nvPr/>
        </p:nvSpPr>
        <p:spPr bwMode="auto">
          <a:xfrm>
            <a:off x="3352800" y="144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58" name="Line 39"/>
          <p:cNvSpPr>
            <a:spLocks noChangeShapeType="1"/>
          </p:cNvSpPr>
          <p:nvPr/>
        </p:nvSpPr>
        <p:spPr bwMode="auto">
          <a:xfrm>
            <a:off x="4953000" y="1447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59" name="Line 40"/>
          <p:cNvSpPr>
            <a:spLocks noChangeShapeType="1"/>
          </p:cNvSpPr>
          <p:nvPr/>
        </p:nvSpPr>
        <p:spPr bwMode="auto">
          <a:xfrm>
            <a:off x="6400800" y="1447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0" name="Line 42"/>
          <p:cNvSpPr>
            <a:spLocks noChangeShapeType="1"/>
          </p:cNvSpPr>
          <p:nvPr/>
        </p:nvSpPr>
        <p:spPr bwMode="auto">
          <a:xfrm>
            <a:off x="2133600" y="4876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1" name="Line 44"/>
          <p:cNvSpPr>
            <a:spLocks noChangeShapeType="1"/>
          </p:cNvSpPr>
          <p:nvPr/>
        </p:nvSpPr>
        <p:spPr bwMode="auto">
          <a:xfrm>
            <a:off x="3657600" y="4876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2" name="Line 45"/>
          <p:cNvSpPr>
            <a:spLocks noChangeShapeType="1"/>
          </p:cNvSpPr>
          <p:nvPr/>
        </p:nvSpPr>
        <p:spPr bwMode="auto">
          <a:xfrm>
            <a:off x="6705600" y="4876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3" name="Text Box 50"/>
          <p:cNvSpPr txBox="1">
            <a:spLocks noChangeArrowheads="1"/>
          </p:cNvSpPr>
          <p:nvPr/>
        </p:nvSpPr>
        <p:spPr bwMode="auto">
          <a:xfrm>
            <a:off x="1279525" y="545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0264" name="Line 51"/>
          <p:cNvSpPr>
            <a:spLocks noChangeShapeType="1"/>
          </p:cNvSpPr>
          <p:nvPr/>
        </p:nvSpPr>
        <p:spPr bwMode="auto">
          <a:xfrm flipH="1">
            <a:off x="609600" y="4876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5" name="Line 53"/>
          <p:cNvSpPr>
            <a:spLocks noChangeShapeType="1"/>
          </p:cNvSpPr>
          <p:nvPr/>
        </p:nvSpPr>
        <p:spPr bwMode="auto">
          <a:xfrm>
            <a:off x="457200" y="3733800"/>
            <a:ext cx="769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6" name="Line 54"/>
          <p:cNvSpPr>
            <a:spLocks noChangeShapeType="1"/>
          </p:cNvSpPr>
          <p:nvPr/>
        </p:nvSpPr>
        <p:spPr bwMode="auto">
          <a:xfrm>
            <a:off x="1219200" y="2971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7" name="Line 56"/>
          <p:cNvSpPr>
            <a:spLocks noChangeShapeType="1"/>
          </p:cNvSpPr>
          <p:nvPr/>
        </p:nvSpPr>
        <p:spPr bwMode="auto">
          <a:xfrm>
            <a:off x="2590800" y="3505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8" name="Line 57"/>
          <p:cNvSpPr>
            <a:spLocks noChangeShapeType="1"/>
          </p:cNvSpPr>
          <p:nvPr/>
        </p:nvSpPr>
        <p:spPr bwMode="auto">
          <a:xfrm>
            <a:off x="4114800" y="28956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9" name="Line 58"/>
          <p:cNvSpPr>
            <a:spLocks noChangeShapeType="1"/>
          </p:cNvSpPr>
          <p:nvPr/>
        </p:nvSpPr>
        <p:spPr bwMode="auto">
          <a:xfrm>
            <a:off x="5562600" y="2895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70" name="Line 59"/>
          <p:cNvSpPr>
            <a:spLocks noChangeShapeType="1"/>
          </p:cNvSpPr>
          <p:nvPr/>
        </p:nvSpPr>
        <p:spPr bwMode="auto">
          <a:xfrm>
            <a:off x="7162800" y="29718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71" name="Text Box 61"/>
          <p:cNvSpPr txBox="1">
            <a:spLocks noChangeArrowheads="1"/>
          </p:cNvSpPr>
          <p:nvPr/>
        </p:nvSpPr>
        <p:spPr bwMode="auto">
          <a:xfrm>
            <a:off x="0" y="33528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0272" name="Text Box 62"/>
          <p:cNvSpPr txBox="1">
            <a:spLocks noChangeArrowheads="1"/>
          </p:cNvSpPr>
          <p:nvPr/>
        </p:nvSpPr>
        <p:spPr bwMode="auto">
          <a:xfrm>
            <a:off x="-9207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0273" name="Rectangle 64"/>
          <p:cNvSpPr>
            <a:spLocks noChangeArrowheads="1"/>
          </p:cNvSpPr>
          <p:nvPr/>
        </p:nvSpPr>
        <p:spPr bwMode="auto">
          <a:xfrm rot="-5387461">
            <a:off x="-800100" y="3619500"/>
            <a:ext cx="2133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/>
              <a:t>Problem Statement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 smtClean="0"/>
              <a:t>Opertionalization</a:t>
            </a:r>
            <a:endParaRPr lang="en-US" sz="3200" b="1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Measurement is necessary to give answers or  to the research question , or to test our hypotheses.</a:t>
            </a:r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opeationalizing</a:t>
            </a:r>
            <a:r>
              <a:rPr lang="en-US" sz="2800" dirty="0" smtClean="0"/>
              <a:t> of certain subjective variables are necessary for measurement.</a:t>
            </a:r>
          </a:p>
          <a:p>
            <a:r>
              <a:rPr lang="en-US" sz="2800" dirty="0" smtClean="0"/>
              <a:t>The abstract concepts are broken down to dimensions and its elements.</a:t>
            </a:r>
          </a:p>
          <a:p>
            <a:r>
              <a:rPr lang="en-US" sz="2800" dirty="0" smtClean="0"/>
              <a:t>Questions are formulated on them</a:t>
            </a:r>
          </a:p>
          <a:p>
            <a:r>
              <a:rPr lang="en-US" sz="2800" dirty="0" smtClean="0"/>
              <a:t>Not to confuse dimensions with antecedents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32CDC4-F4C6-4322-BEDC-47594E3627A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7688" y="1600200"/>
            <a:ext cx="8048625" cy="4525963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34086-C578-4D00-9EB0-C74C1F406A6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Research Question/Items</a:t>
            </a:r>
            <a:br>
              <a:rPr lang="en-US" sz="3200" b="1" dirty="0" smtClean="0"/>
            </a:br>
            <a:r>
              <a:rPr lang="en-US" sz="3200" b="1" dirty="0" smtClean="0"/>
              <a:t>for the five Dimensions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781175"/>
            <a:ext cx="8229600" cy="4164013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475EA5-27A4-4277-8E24-FDB21D02E31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Scales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Measurement means that scales are used. 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 Scales are a set of symbols or numbers, assigned by rule to individuals, their behaviors, or attributes associated with them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Nominal , Ordinal, Interval, Ratio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E9F95D-F51E-4428-868D-22E84A3129A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Goodness of Data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Four </a:t>
            </a:r>
            <a:r>
              <a:rPr lang="en-US" sz="2800" smtClean="0">
                <a:solidFill>
                  <a:srgbClr val="FF0000"/>
                </a:solidFill>
              </a:rPr>
              <a:t>types</a:t>
            </a:r>
            <a:r>
              <a:rPr lang="en-US" sz="2800" smtClean="0"/>
              <a:t> of scales are used in research, each with specific applications and properties.  The scales are</a:t>
            </a:r>
          </a:p>
          <a:p>
            <a:r>
              <a:rPr lang="en-US" sz="2800" smtClean="0"/>
              <a:t>Nominal</a:t>
            </a:r>
          </a:p>
          <a:p>
            <a:r>
              <a:rPr lang="en-US" sz="2800" smtClean="0"/>
              <a:t>Ordinal</a:t>
            </a:r>
          </a:p>
          <a:p>
            <a:r>
              <a:rPr lang="en-US" sz="2800" smtClean="0"/>
              <a:t>Interval</a:t>
            </a:r>
          </a:p>
          <a:p>
            <a:r>
              <a:rPr lang="en-US" sz="2800" smtClean="0"/>
              <a:t>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22CC5F-E814-4E55-9BFD-5B220D219CA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Content Placeholder 4" descr="&#10;79-001.tif                                                     00004370&#10;CS1-Vol.04                     B95464D4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81000" y="1600200"/>
            <a:ext cx="845820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697</Words>
  <Application>Microsoft Office PowerPoint</Application>
  <PresentationFormat>On-screen Show (4:3)</PresentationFormat>
  <Paragraphs>241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Research Methodology  </vt:lpstr>
      <vt:lpstr>Slide 2</vt:lpstr>
      <vt:lpstr>Slide 3</vt:lpstr>
      <vt:lpstr>Introduction</vt:lpstr>
      <vt:lpstr>Slide 5</vt:lpstr>
      <vt:lpstr>Slide 6</vt:lpstr>
      <vt:lpstr>Slide 7</vt:lpstr>
      <vt:lpstr>Problem/Literature/Question</vt:lpstr>
      <vt:lpstr>Theoretical Framework and Variables</vt:lpstr>
      <vt:lpstr>Hypotheses</vt:lpstr>
      <vt:lpstr>Summarized Table of Statistical Notations for Hypotheses</vt:lpstr>
      <vt:lpstr>Research Design</vt:lpstr>
      <vt:lpstr>         </vt:lpstr>
      <vt:lpstr>Opertionalization</vt:lpstr>
      <vt:lpstr>Slide 15</vt:lpstr>
      <vt:lpstr>Research Question/Items for the five Dimensions</vt:lpstr>
      <vt:lpstr>Scales</vt:lpstr>
      <vt:lpstr>Goodness of Data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Nudrat</dc:creator>
  <cp:lastModifiedBy>NTS</cp:lastModifiedBy>
  <cp:revision>16</cp:revision>
  <dcterms:created xsi:type="dcterms:W3CDTF">2013-06-30T01:49:21Z</dcterms:created>
  <dcterms:modified xsi:type="dcterms:W3CDTF">2013-07-02T05:50:30Z</dcterms:modified>
</cp:coreProperties>
</file>