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7" r:id="rId3"/>
    <p:sldId id="257" r:id="rId4"/>
    <p:sldId id="271" r:id="rId5"/>
    <p:sldId id="272" r:id="rId6"/>
    <p:sldId id="258" r:id="rId7"/>
    <p:sldId id="259" r:id="rId8"/>
    <p:sldId id="273" r:id="rId9"/>
    <p:sldId id="260" r:id="rId10"/>
    <p:sldId id="274" r:id="rId11"/>
    <p:sldId id="275" r:id="rId12"/>
    <p:sldId id="261" r:id="rId13"/>
    <p:sldId id="262" r:id="rId14"/>
    <p:sldId id="263" r:id="rId15"/>
    <p:sldId id="264" r:id="rId16"/>
    <p:sldId id="280" r:id="rId17"/>
    <p:sldId id="265" r:id="rId18"/>
    <p:sldId id="276" r:id="rId19"/>
    <p:sldId id="266" r:id="rId20"/>
    <p:sldId id="281" r:id="rId21"/>
    <p:sldId id="282" r:id="rId22"/>
    <p:sldId id="283" r:id="rId23"/>
    <p:sldId id="284" r:id="rId24"/>
    <p:sldId id="285" r:id="rId25"/>
    <p:sldId id="286" r:id="rId26"/>
    <p:sldId id="269" r:id="rId27"/>
    <p:sldId id="28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2800" b="1" smtClean="0">
                <a:latin typeface="Arial" charset="0"/>
                <a:cs typeface="Arial" charset="0"/>
              </a:rPr>
              <a:t>Research Methodology 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 eaLnBrk="1" hangingPunct="1">
              <a:buFont typeface="Arial" charset="0"/>
              <a:buNone/>
            </a:pPr>
            <a:r>
              <a:rPr lang="en-US" dirty="0" smtClean="0"/>
              <a:t>				</a:t>
            </a:r>
          </a:p>
          <a:p>
            <a:pPr lvl="3" eaLnBrk="1" hangingPunct="1">
              <a:buFont typeface="Arial" charset="0"/>
              <a:buNone/>
            </a:pPr>
            <a:endParaRPr lang="en-US" dirty="0" smtClean="0"/>
          </a:p>
          <a:p>
            <a:pPr lvl="3" eaLnBrk="1" hangingPunct="1">
              <a:buFont typeface="Arial" charset="0"/>
              <a:buNone/>
            </a:pPr>
            <a:endParaRPr lang="en-US" dirty="0" smtClean="0"/>
          </a:p>
          <a:p>
            <a:pPr lvl="3" eaLnBrk="1" hangingPunct="1">
              <a:buFont typeface="Arial" charset="0"/>
              <a:buNone/>
            </a:pPr>
            <a:endParaRPr lang="en-US" dirty="0" smtClean="0"/>
          </a:p>
          <a:p>
            <a:pPr lvl="3" eaLnBrk="1" hangingPunct="1">
              <a:buFont typeface="Arial" charset="0"/>
              <a:buNone/>
            </a:pPr>
            <a:endParaRPr lang="en-US" dirty="0" smtClean="0"/>
          </a:p>
          <a:p>
            <a:pPr lvl="3" eaLnBrk="1" hangingPunct="1">
              <a:buFont typeface="Arial" charset="0"/>
              <a:buNone/>
            </a:pPr>
            <a:r>
              <a:rPr lang="en-US" dirty="0" smtClean="0"/>
              <a:t>		                   </a:t>
            </a:r>
            <a:r>
              <a:rPr lang="en-US" sz="2400" dirty="0" smtClean="0">
                <a:latin typeface="Arial" charset="0"/>
                <a:cs typeface="Arial" charset="0"/>
              </a:rPr>
              <a:t>Lecture No : 13</a:t>
            </a:r>
          </a:p>
          <a:p>
            <a:pPr lvl="3" eaLnBrk="1" hangingPunct="1">
              <a:buFont typeface="Arial" charset="0"/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             (Data Collection-Questionnaire)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A3597-72D8-4999-BC3A-2ABFD607A82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/>
              <a:t>Recap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The Data is collected from primary and secondary sources</a:t>
            </a:r>
          </a:p>
          <a:p>
            <a:r>
              <a:rPr lang="en-US" sz="2800" smtClean="0"/>
              <a:t>The primary data collect via</a:t>
            </a:r>
          </a:p>
          <a:p>
            <a:r>
              <a:rPr lang="en-US" sz="2800" smtClean="0"/>
              <a:t>Observation, panels, interviews, questionnaires etc</a:t>
            </a:r>
          </a:p>
          <a:p>
            <a:r>
              <a:rPr lang="en-US" sz="2800" smtClean="0"/>
              <a:t>Interview are structure and unstructured</a:t>
            </a:r>
          </a:p>
          <a:p>
            <a:r>
              <a:rPr lang="en-US" sz="2800" smtClean="0"/>
              <a:t>While interviewing there are certain guidelines</a:t>
            </a:r>
          </a:p>
          <a:p>
            <a:r>
              <a:rPr lang="en-US" sz="2800" smtClean="0"/>
              <a:t>There are structured and unstructed interviews</a:t>
            </a:r>
          </a:p>
          <a:p>
            <a:r>
              <a:rPr lang="en-US" sz="2800" smtClean="0"/>
              <a:t>There are some advantages / disadvantages of face to face vs telephone interviews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2A39C8-BAAC-45DF-ACAF-557D80CDF5A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 smtClean="0"/>
              <a:t>Questionnaires	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Data Collection is </a:t>
            </a:r>
            <a:r>
              <a:rPr lang="en-US" sz="2800" dirty="0" smtClean="0">
                <a:solidFill>
                  <a:srgbClr val="FF0000"/>
                </a:solidFill>
              </a:rPr>
              <a:t>mechanism</a:t>
            </a:r>
            <a:r>
              <a:rPr lang="en-US" sz="2800" dirty="0" smtClean="0"/>
              <a:t> when the researcher </a:t>
            </a:r>
            <a:r>
              <a:rPr lang="en-US" sz="2800" dirty="0" smtClean="0">
                <a:solidFill>
                  <a:srgbClr val="FF0000"/>
                </a:solidFill>
              </a:rPr>
              <a:t>knows exactly </a:t>
            </a:r>
            <a:r>
              <a:rPr lang="en-US" sz="2800" dirty="0" smtClean="0"/>
              <a:t>what is </a:t>
            </a:r>
            <a:r>
              <a:rPr lang="en-US" sz="2800" dirty="0" smtClean="0">
                <a:solidFill>
                  <a:srgbClr val="FF0000"/>
                </a:solidFill>
              </a:rPr>
              <a:t>required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0000"/>
                </a:solidFill>
              </a:rPr>
              <a:t>how </a:t>
            </a:r>
            <a:r>
              <a:rPr lang="en-US" sz="2800" dirty="0" smtClean="0"/>
              <a:t>to </a:t>
            </a:r>
            <a:r>
              <a:rPr lang="en-US" sz="2800" dirty="0" smtClean="0">
                <a:solidFill>
                  <a:srgbClr val="FF0000"/>
                </a:solidFill>
              </a:rPr>
              <a:t>measure</a:t>
            </a:r>
            <a:r>
              <a:rPr lang="en-US" sz="2800" dirty="0" smtClean="0"/>
              <a:t> the </a:t>
            </a:r>
            <a:r>
              <a:rPr lang="en-US" sz="2800" dirty="0" smtClean="0">
                <a:solidFill>
                  <a:srgbClr val="FF0000"/>
                </a:solidFill>
              </a:rPr>
              <a:t>variables</a:t>
            </a:r>
            <a:r>
              <a:rPr lang="en-US" sz="2800" dirty="0" smtClean="0"/>
              <a:t> of interest.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Types of Questionnaire: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Personally administered questionnaire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Mail Questionnaire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2800" b="1" dirty="0" smtClean="0"/>
              <a:t>Personally Administered Questionnaires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Mostly </a:t>
            </a:r>
            <a:r>
              <a:rPr lang="en-US" sz="2800" dirty="0" smtClean="0">
                <a:solidFill>
                  <a:srgbClr val="FF0000"/>
                </a:solidFill>
              </a:rPr>
              <a:t>local </a:t>
            </a:r>
            <a:r>
              <a:rPr lang="en-US" sz="2800" dirty="0" smtClean="0"/>
              <a:t>area based, org is willing to have a group of employee respond to it. 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It is </a:t>
            </a:r>
            <a:r>
              <a:rPr lang="en-US" sz="2800" dirty="0" smtClean="0">
                <a:solidFill>
                  <a:srgbClr val="FF0000"/>
                </a:solidFill>
              </a:rPr>
              <a:t>Cheape</a:t>
            </a:r>
            <a:r>
              <a:rPr lang="en-US" sz="2800" dirty="0" smtClean="0"/>
              <a:t>r then interviews, helps remove doubts, motivating respondents 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   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2800" b="1" dirty="0" smtClean="0"/>
              <a:t>Mail Questionnaires:</a:t>
            </a:r>
          </a:p>
          <a:p>
            <a:pPr>
              <a:lnSpc>
                <a:spcPct val="80000"/>
              </a:lnSpc>
              <a:buNone/>
            </a:pPr>
            <a:endParaRPr lang="en-US" sz="2800" b="1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Wide </a:t>
            </a:r>
            <a:r>
              <a:rPr lang="en-US" sz="2800" dirty="0" smtClean="0">
                <a:solidFill>
                  <a:srgbClr val="FF0000"/>
                </a:solidFill>
              </a:rPr>
              <a:t>geographica</a:t>
            </a:r>
            <a:r>
              <a:rPr lang="en-US" sz="2800" dirty="0" smtClean="0"/>
              <a:t>l area can be reached, respondents have flexibility of time , It is more </a:t>
            </a:r>
            <a:r>
              <a:rPr lang="en-US" sz="2800" dirty="0" smtClean="0">
                <a:solidFill>
                  <a:srgbClr val="FF0000"/>
                </a:solidFill>
              </a:rPr>
              <a:t>cost effective  </a:t>
            </a:r>
            <a:r>
              <a:rPr lang="en-US" sz="2800" dirty="0" smtClean="0"/>
              <a:t>but the response rate is low, 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Can improve by giving some </a:t>
            </a:r>
            <a:r>
              <a:rPr lang="en-US" sz="2800" dirty="0" smtClean="0">
                <a:solidFill>
                  <a:srgbClr val="FF0000"/>
                </a:solidFill>
              </a:rPr>
              <a:t>incentives</a:t>
            </a:r>
            <a:r>
              <a:rPr lang="en-US" sz="2800" dirty="0" smtClean="0"/>
              <a:t> and doubts cannot be clarified. 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 smtClean="0"/>
              <a:t>Guidelines for Principles 	 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Content and purpose of question </a:t>
            </a:r>
            <a:r>
              <a:rPr lang="en-US" sz="2400" dirty="0" smtClean="0"/>
              <a:t>(Subjective/Objective)</a:t>
            </a:r>
          </a:p>
          <a:p>
            <a:pPr eaLnBrk="1" hangingPunct="1"/>
            <a:r>
              <a:rPr lang="en-US" sz="2800" dirty="0" smtClean="0"/>
              <a:t>Language and wording( Jargon/ Technical)</a:t>
            </a:r>
          </a:p>
          <a:p>
            <a:pPr eaLnBrk="1" hangingPunct="1"/>
            <a:r>
              <a:rPr lang="en-US" sz="2800" dirty="0" smtClean="0"/>
              <a:t>Type and Form (open ended, closed ended)</a:t>
            </a:r>
          </a:p>
          <a:p>
            <a:pPr eaLnBrk="1" hangingPunct="1"/>
            <a:r>
              <a:rPr lang="en-US" sz="2800" dirty="0" smtClean="0"/>
              <a:t>Positively and Negatively Worded</a:t>
            </a:r>
          </a:p>
          <a:p>
            <a:pPr eaLnBrk="1" hangingPunct="1"/>
            <a:r>
              <a:rPr lang="en-US" sz="2800" dirty="0" smtClean="0"/>
              <a:t>Biases </a:t>
            </a:r>
            <a:r>
              <a:rPr lang="en-US" sz="2400" dirty="0" smtClean="0"/>
              <a:t>( loaded, leading, social desirable, double barreled)</a:t>
            </a:r>
          </a:p>
          <a:p>
            <a:pPr eaLnBrk="1" hangingPunct="1"/>
            <a:r>
              <a:rPr lang="en-US" sz="2800" dirty="0" smtClean="0"/>
              <a:t>Sequencing of Questions</a:t>
            </a:r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066800"/>
          </a:xfrm>
        </p:spPr>
        <p:txBody>
          <a:bodyPr>
            <a:normAutofit/>
          </a:bodyPr>
          <a:lstStyle/>
          <a:p>
            <a:pPr>
              <a:defRPr/>
            </a:pPr>
            <a:endParaRPr lang="en-US" sz="320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7772400" cy="5410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800" b="1" dirty="0" smtClean="0"/>
              <a:t>Content and purpose of Question:</a:t>
            </a:r>
            <a:br>
              <a:rPr lang="en-US" sz="2800" b="1" dirty="0" smtClean="0"/>
            </a:b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If the variables tapped are </a:t>
            </a:r>
            <a:r>
              <a:rPr lang="en-US" sz="2800" dirty="0" smtClean="0">
                <a:solidFill>
                  <a:srgbClr val="FF0000"/>
                </a:solidFill>
              </a:rPr>
              <a:t>subjectiv</a:t>
            </a:r>
            <a:r>
              <a:rPr lang="en-US" sz="2800" dirty="0" smtClean="0"/>
              <a:t>e feeling we need to measure the dimension and elements .. Use interval scales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 If the variables are  </a:t>
            </a:r>
            <a:r>
              <a:rPr lang="en-US" sz="2800" dirty="0" smtClean="0">
                <a:solidFill>
                  <a:srgbClr val="FF0000"/>
                </a:solidFill>
              </a:rPr>
              <a:t>objectives</a:t>
            </a:r>
            <a:r>
              <a:rPr lang="en-US" sz="2800" dirty="0" smtClean="0"/>
              <a:t>/ facts a single direct question may be asked.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800" b="1" dirty="0" smtClean="0"/>
              <a:t>Language and Wording of question:</a:t>
            </a:r>
          </a:p>
          <a:p>
            <a:pPr>
              <a:lnSpc>
                <a:spcPct val="9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The level of respondents have to be considered. </a:t>
            </a:r>
            <a:r>
              <a:rPr lang="en-US" sz="2800" dirty="0" smtClean="0">
                <a:solidFill>
                  <a:srgbClr val="FF0000"/>
                </a:solidFill>
              </a:rPr>
              <a:t>Slang </a:t>
            </a:r>
            <a:r>
              <a:rPr lang="en-US" sz="2800" dirty="0" smtClean="0"/>
              <a:t>and </a:t>
            </a:r>
            <a:r>
              <a:rPr lang="en-US" sz="2800" dirty="0" smtClean="0">
                <a:solidFill>
                  <a:srgbClr val="FF0000"/>
                </a:solidFill>
              </a:rPr>
              <a:t>Technical jargon </a:t>
            </a:r>
            <a:r>
              <a:rPr lang="en-US" sz="2800" dirty="0" smtClean="0"/>
              <a:t>has to be avoided 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e.g. Work is a </a:t>
            </a:r>
            <a:r>
              <a:rPr lang="en-US" sz="2800" dirty="0" smtClean="0">
                <a:solidFill>
                  <a:srgbClr val="FF0000"/>
                </a:solidFill>
              </a:rPr>
              <a:t>drag</a:t>
            </a:r>
            <a:r>
              <a:rPr lang="en-US" sz="2800" dirty="0" smtClean="0"/>
              <a:t>, she is a compulsive worker. Tech Jargon like organizational structure , </a:t>
            </a:r>
            <a:r>
              <a:rPr lang="en-US" sz="2800" dirty="0" smtClean="0">
                <a:solidFill>
                  <a:srgbClr val="FF0000"/>
                </a:solidFill>
              </a:rPr>
              <a:t>360 </a:t>
            </a:r>
            <a:r>
              <a:rPr lang="en-US" sz="2800" dirty="0" smtClean="0"/>
              <a:t>degree appraisal 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 rot="10800000" flipV="1">
            <a:off x="457200" y="533400"/>
            <a:ext cx="77724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endParaRPr lang="en-US" sz="4000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6962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800" b="1" dirty="0" smtClean="0"/>
              <a:t>Type and Form of Questions: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Open ended </a:t>
            </a:r>
            <a:r>
              <a:rPr lang="en-US" sz="2400" dirty="0" err="1" smtClean="0"/>
              <a:t>vs</a:t>
            </a:r>
            <a:r>
              <a:rPr lang="en-US" sz="2400" dirty="0" smtClean="0"/>
              <a:t> Closed Ended</a:t>
            </a:r>
          </a:p>
          <a:p>
            <a:pPr lvl="1">
              <a:lnSpc>
                <a:spcPct val="80000"/>
              </a:lnSpc>
            </a:pP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Positively </a:t>
            </a:r>
            <a:r>
              <a:rPr lang="en-US" sz="2400" dirty="0" err="1" smtClean="0"/>
              <a:t>vs</a:t>
            </a:r>
            <a:r>
              <a:rPr lang="en-US" sz="2400" dirty="0" smtClean="0"/>
              <a:t> Negatively Worded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2800" b="1" dirty="0" smtClean="0"/>
              <a:t>Open ended </a:t>
            </a:r>
            <a:r>
              <a:rPr lang="en-US" sz="2800" b="1" dirty="0" err="1" smtClean="0"/>
              <a:t>vs</a:t>
            </a:r>
            <a:r>
              <a:rPr lang="en-US" sz="2800" b="1" dirty="0" smtClean="0"/>
              <a:t> Closed Ended</a:t>
            </a:r>
          </a:p>
          <a:p>
            <a:pPr>
              <a:lnSpc>
                <a:spcPct val="80000"/>
              </a:lnSpc>
              <a:buNone/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In open ended the respondent chooses </a:t>
            </a:r>
            <a:r>
              <a:rPr lang="en-US" sz="2800" dirty="0" smtClean="0">
                <a:solidFill>
                  <a:srgbClr val="FF0000"/>
                </a:solidFill>
              </a:rPr>
              <a:t>any way </a:t>
            </a:r>
            <a:r>
              <a:rPr lang="en-US" sz="2800" dirty="0" smtClean="0"/>
              <a:t>they like. E.g. any five things which interest him at his job.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 In close ended the respondent have to </a:t>
            </a:r>
            <a:r>
              <a:rPr lang="en-US" sz="2800" dirty="0" smtClean="0">
                <a:solidFill>
                  <a:srgbClr val="FF0000"/>
                </a:solidFill>
              </a:rPr>
              <a:t>make a choice </a:t>
            </a:r>
            <a:r>
              <a:rPr lang="en-US" sz="2800" dirty="0" smtClean="0"/>
              <a:t>among the given alternatives e.g. out of the list of 10 job characteristics rank  any 5</a:t>
            </a:r>
          </a:p>
          <a:p>
            <a:pPr>
              <a:lnSpc>
                <a:spcPct val="80000"/>
              </a:lnSpc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800" b="1" dirty="0" smtClean="0"/>
              <a:t>Positively </a:t>
            </a:r>
            <a:r>
              <a:rPr lang="en-US" sz="2800" b="1" dirty="0" err="1" smtClean="0"/>
              <a:t>vs</a:t>
            </a:r>
            <a:r>
              <a:rPr lang="en-US" sz="2800" b="1" dirty="0" smtClean="0"/>
              <a:t> Negatively Worded : </a:t>
            </a:r>
          </a:p>
          <a:p>
            <a:pPr>
              <a:lnSpc>
                <a:spcPct val="80000"/>
              </a:lnSpc>
              <a:buNone/>
            </a:pPr>
            <a:r>
              <a:rPr lang="en-US" dirty="0" smtClean="0"/>
              <a:t>  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Have some </a:t>
            </a:r>
            <a:r>
              <a:rPr lang="en-US" sz="2800" dirty="0" smtClean="0">
                <a:solidFill>
                  <a:srgbClr val="FF0000"/>
                </a:solidFill>
              </a:rPr>
              <a:t>positive</a:t>
            </a:r>
            <a:r>
              <a:rPr lang="en-US" sz="2800" dirty="0" smtClean="0"/>
              <a:t> and some </a:t>
            </a:r>
            <a:r>
              <a:rPr lang="en-US" sz="2800" dirty="0" smtClean="0">
                <a:solidFill>
                  <a:srgbClr val="FF0000"/>
                </a:solidFill>
              </a:rPr>
              <a:t>negative</a:t>
            </a:r>
            <a:r>
              <a:rPr lang="en-US" sz="2800" dirty="0" smtClean="0"/>
              <a:t> worded questions to break the monotony. 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E.g. Coming to work is great fun or coming to work is no great fun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696200" cy="106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1" dirty="0" smtClean="0"/>
              <a:t>Biases in Questions:</a:t>
            </a:r>
            <a:br>
              <a:rPr lang="en-US" sz="3200" b="1" dirty="0" smtClean="0"/>
            </a:br>
            <a:endParaRPr lang="en-US" sz="32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Double Barreled: </a:t>
            </a:r>
          </a:p>
          <a:p>
            <a:pPr>
              <a:buNone/>
            </a:pPr>
            <a:r>
              <a:rPr lang="en-US" sz="2800" dirty="0" smtClean="0"/>
              <a:t>Questions  has </a:t>
            </a:r>
            <a:r>
              <a:rPr lang="en-US" sz="2800" dirty="0" smtClean="0">
                <a:solidFill>
                  <a:srgbClr val="FF0000"/>
                </a:solidFill>
              </a:rPr>
              <a:t>more than one </a:t>
            </a:r>
            <a:r>
              <a:rPr lang="en-US" sz="2800" dirty="0" smtClean="0"/>
              <a:t>question within it. </a:t>
            </a:r>
          </a:p>
          <a:p>
            <a:endParaRPr lang="en-US" sz="2800" dirty="0" smtClean="0"/>
          </a:p>
          <a:p>
            <a:r>
              <a:rPr lang="en-US" sz="2800" dirty="0" smtClean="0"/>
              <a:t>E.g. Do you think that the course content is adequate and it applicable at your work?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" y="1905000"/>
            <a:ext cx="8305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800" b="1" dirty="0"/>
              <a:t>Ambiguous Question: </a:t>
            </a:r>
            <a:endParaRPr lang="en-US" sz="2800" b="1" dirty="0" smtClean="0"/>
          </a:p>
          <a:p>
            <a:pPr>
              <a:buFont typeface="Wingdings" pitchFamily="2" charset="2"/>
              <a:buNone/>
            </a:pPr>
            <a:endParaRPr lang="en-US" sz="2800" dirty="0" smtClean="0"/>
          </a:p>
          <a:p>
            <a:pPr>
              <a:buFont typeface="Wingdings" pitchFamily="2" charset="2"/>
              <a:buNone/>
            </a:pPr>
            <a:r>
              <a:rPr lang="en-US" sz="2800" dirty="0" smtClean="0"/>
              <a:t>Respondent </a:t>
            </a:r>
            <a:r>
              <a:rPr lang="en-US" sz="2800" dirty="0">
                <a:solidFill>
                  <a:srgbClr val="FF0000"/>
                </a:solidFill>
              </a:rPr>
              <a:t>does not know </a:t>
            </a:r>
            <a:r>
              <a:rPr lang="en-US" sz="2800" dirty="0"/>
              <a:t>what it </a:t>
            </a:r>
            <a:r>
              <a:rPr lang="en-US" sz="2800" dirty="0">
                <a:solidFill>
                  <a:srgbClr val="FF0000"/>
                </a:solidFill>
              </a:rPr>
              <a:t>means</a:t>
            </a:r>
            <a:r>
              <a:rPr lang="en-US" sz="2800" dirty="0"/>
              <a:t>. E.g. To what extent would you say you are happy? </a:t>
            </a:r>
            <a:endParaRPr lang="en-US" sz="2800" dirty="0" smtClean="0"/>
          </a:p>
          <a:p>
            <a:pPr>
              <a:buFont typeface="Wingdings" pitchFamily="2" charset="2"/>
              <a:buNone/>
            </a:pPr>
            <a:endParaRPr lang="en-US" sz="2800" dirty="0" smtClean="0"/>
          </a:p>
          <a:p>
            <a:pPr>
              <a:buFont typeface="Wingdings" pitchFamily="2" charset="2"/>
              <a:buNone/>
            </a:pPr>
            <a:r>
              <a:rPr lang="en-US" sz="2800" dirty="0" smtClean="0"/>
              <a:t>Do you discuss you work with your boss </a:t>
            </a:r>
            <a:r>
              <a:rPr lang="en-US" sz="2800" dirty="0" smtClean="0">
                <a:solidFill>
                  <a:srgbClr val="FF0000"/>
                </a:solidFill>
              </a:rPr>
              <a:t>regularl</a:t>
            </a:r>
            <a:r>
              <a:rPr lang="en-US" sz="2800" dirty="0" smtClean="0"/>
              <a:t>y? Do you go to movies </a:t>
            </a:r>
            <a:r>
              <a:rPr lang="en-US" sz="2800" dirty="0" smtClean="0">
                <a:solidFill>
                  <a:srgbClr val="FF0000"/>
                </a:solidFill>
              </a:rPr>
              <a:t>frequently</a:t>
            </a:r>
            <a:r>
              <a:rPr lang="en-US" sz="2800" dirty="0" smtClean="0"/>
              <a:t>?</a:t>
            </a:r>
          </a:p>
          <a:p>
            <a:pPr>
              <a:buFont typeface="Wingdings" pitchFamily="2" charset="2"/>
              <a:buNone/>
            </a:pPr>
            <a:endParaRPr lang="en-US" sz="2800" dirty="0" smtClean="0"/>
          </a:p>
          <a:p>
            <a:pPr>
              <a:buFont typeface="Wingdings" pitchFamily="2" charset="2"/>
              <a:buNone/>
            </a:pPr>
            <a:r>
              <a:rPr lang="en-US" sz="2800" dirty="0" smtClean="0"/>
              <a:t>Frequently may mean once in a week, or once in a month. Regularly may mean every day, or every week , or every month.</a:t>
            </a:r>
          </a:p>
          <a:p>
            <a:pPr>
              <a:buFont typeface="Wingdings" pitchFamily="2" charset="2"/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 dirty="0" smtClean="0"/>
              <a:t>Recall Dependent: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Questions based on </a:t>
            </a:r>
            <a:r>
              <a:rPr lang="en-US" sz="2800" dirty="0" smtClean="0">
                <a:solidFill>
                  <a:srgbClr val="FF0000"/>
                </a:solidFill>
              </a:rPr>
              <a:t>past</a:t>
            </a:r>
            <a:r>
              <a:rPr lang="en-US" sz="2800" dirty="0" smtClean="0"/>
              <a:t> experiences and rely on memory. 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E.g. After 30 years of work one would not remember the first job details such as  name of the boss/ years worked in a department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543800" cy="4419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b="1" dirty="0" smtClean="0"/>
              <a:t>Leading Questions:</a:t>
            </a:r>
          </a:p>
          <a:p>
            <a:r>
              <a:rPr lang="en-US" sz="2800" dirty="0" smtClean="0"/>
              <a:t>Are worded in such a way that it would </a:t>
            </a:r>
            <a:r>
              <a:rPr lang="en-US" sz="2800" dirty="0" smtClean="0">
                <a:solidFill>
                  <a:srgbClr val="FF0000"/>
                </a:solidFill>
              </a:rPr>
              <a:t>lead </a:t>
            </a:r>
            <a:r>
              <a:rPr lang="en-US" sz="2800" dirty="0" smtClean="0"/>
              <a:t>the respondent to answer in a way that the </a:t>
            </a:r>
            <a:r>
              <a:rPr lang="en-US" sz="2800" dirty="0" smtClean="0">
                <a:solidFill>
                  <a:srgbClr val="FF0000"/>
                </a:solidFill>
              </a:rPr>
              <a:t>researcher would like </a:t>
            </a:r>
            <a:r>
              <a:rPr lang="en-US" sz="2800" dirty="0" smtClean="0"/>
              <a:t>to or want to give.</a:t>
            </a:r>
          </a:p>
          <a:p>
            <a:endParaRPr lang="en-US" sz="2800" dirty="0" smtClean="0"/>
          </a:p>
          <a:p>
            <a:r>
              <a:rPr lang="en-US" sz="2800" dirty="0" smtClean="0"/>
              <a:t>E.g. Don’t you think that in these days of </a:t>
            </a:r>
            <a:r>
              <a:rPr lang="en-US" sz="2800" dirty="0" smtClean="0">
                <a:solidFill>
                  <a:srgbClr val="FF0000"/>
                </a:solidFill>
              </a:rPr>
              <a:t>escalating costs </a:t>
            </a:r>
            <a:r>
              <a:rPr lang="en-US" sz="2800" dirty="0" smtClean="0"/>
              <a:t>of living employee should be given good pay raise? </a:t>
            </a:r>
          </a:p>
          <a:p>
            <a:r>
              <a:rPr lang="en-US" sz="2800" dirty="0" smtClean="0"/>
              <a:t>Better.. To what </a:t>
            </a:r>
            <a:r>
              <a:rPr lang="en-US" sz="2800" dirty="0" smtClean="0">
                <a:solidFill>
                  <a:srgbClr val="FF0000"/>
                </a:solidFill>
              </a:rPr>
              <a:t>extent do you agree </a:t>
            </a:r>
            <a:r>
              <a:rPr lang="en-US" sz="2800" dirty="0" smtClean="0"/>
              <a:t>that employee should be given higher pay raise.</a:t>
            </a:r>
          </a:p>
          <a:p>
            <a:endParaRPr lang="en-US" sz="2800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Example:</a:t>
            </a:r>
          </a:p>
          <a:p>
            <a:r>
              <a:rPr lang="en-US" sz="2800" dirty="0" smtClean="0"/>
              <a:t>Don’t you think that </a:t>
            </a:r>
            <a:r>
              <a:rPr lang="en-US" sz="2800" dirty="0" smtClean="0">
                <a:solidFill>
                  <a:srgbClr val="FF0000"/>
                </a:solidFill>
              </a:rPr>
              <a:t>more</a:t>
            </a:r>
            <a:r>
              <a:rPr lang="en-US" sz="2800" dirty="0" smtClean="0"/>
              <a:t> women should be promoted to decision making line positions in organization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 rot="10800000" flipV="1">
            <a:off x="685800" y="228600"/>
            <a:ext cx="7772400" cy="106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endParaRPr lang="en-US" sz="4000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53400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800" b="1" dirty="0" smtClean="0"/>
              <a:t>Loaded Questions: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Are when they are phrased in an </a:t>
            </a:r>
            <a:r>
              <a:rPr lang="en-US" sz="2800" dirty="0" smtClean="0">
                <a:solidFill>
                  <a:srgbClr val="FF0000"/>
                </a:solidFill>
              </a:rPr>
              <a:t>emotionally</a:t>
            </a:r>
            <a:r>
              <a:rPr lang="en-US" sz="2800" dirty="0" smtClean="0"/>
              <a:t> charged manner. 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E.g. To what extent do you think management is likely to </a:t>
            </a:r>
            <a:r>
              <a:rPr lang="en-US" sz="2800" dirty="0" smtClean="0">
                <a:solidFill>
                  <a:srgbClr val="FF0000"/>
                </a:solidFill>
              </a:rPr>
              <a:t>be vindictive/(cruel) </a:t>
            </a:r>
            <a:r>
              <a:rPr lang="en-US" sz="2800" dirty="0" smtClean="0"/>
              <a:t>if the union decides to go on strike. 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Better…. To what  extent you favor strike … To what extent you fear that there would be a </a:t>
            </a:r>
            <a:r>
              <a:rPr lang="en-US" sz="2800" dirty="0" smtClean="0">
                <a:solidFill>
                  <a:srgbClr val="FF0000"/>
                </a:solidFill>
              </a:rPr>
              <a:t>adverse</a:t>
            </a:r>
            <a:r>
              <a:rPr lang="en-US" sz="2800" dirty="0" smtClean="0"/>
              <a:t> reaction from the management.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Did P.T.I </a:t>
            </a:r>
            <a:r>
              <a:rPr lang="en-US" sz="2800" dirty="0" smtClean="0">
                <a:solidFill>
                  <a:srgbClr val="FF0000"/>
                </a:solidFill>
              </a:rPr>
              <a:t>Lose</a:t>
            </a:r>
            <a:r>
              <a:rPr lang="en-US" sz="2800" dirty="0" smtClean="0"/>
              <a:t> the elections in Punjab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   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Better P.T.I was not </a:t>
            </a:r>
            <a:r>
              <a:rPr lang="en-US" sz="2800" dirty="0" smtClean="0">
                <a:solidFill>
                  <a:srgbClr val="FF0000"/>
                </a:solidFill>
              </a:rPr>
              <a:t>chosen </a:t>
            </a:r>
            <a:r>
              <a:rPr lang="en-US" sz="2800" dirty="0" smtClean="0"/>
              <a:t>in Punjab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57200" y="1720850"/>
            <a:ext cx="8153400" cy="474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Social  </a:t>
            </a:r>
            <a:r>
              <a:rPr lang="en-US" sz="2800" b="1" dirty="0" smtClean="0"/>
              <a:t>Desirability:</a:t>
            </a:r>
            <a:r>
              <a:rPr lang="en-US" sz="2800" dirty="0" smtClean="0"/>
              <a:t> 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Is </a:t>
            </a:r>
            <a:r>
              <a:rPr lang="en-US" sz="2800" dirty="0"/>
              <a:t>when questions are worded such that they </a:t>
            </a:r>
            <a:r>
              <a:rPr lang="en-US" sz="2800" dirty="0" smtClean="0"/>
              <a:t>elicit(draw out) </a:t>
            </a:r>
            <a:r>
              <a:rPr lang="en-US" sz="2800" dirty="0"/>
              <a:t>socially desirable response </a:t>
            </a: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e.g</a:t>
            </a:r>
            <a:r>
              <a:rPr lang="en-US" sz="2800" dirty="0"/>
              <a:t>. Do you think that </a:t>
            </a:r>
            <a:r>
              <a:rPr lang="en-US" sz="2800" dirty="0">
                <a:solidFill>
                  <a:srgbClr val="FF0000"/>
                </a:solidFill>
              </a:rPr>
              <a:t>older people </a:t>
            </a:r>
            <a:r>
              <a:rPr lang="en-US" sz="2800" dirty="0"/>
              <a:t>should be laid off? </a:t>
            </a: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..</a:t>
            </a:r>
            <a:r>
              <a:rPr lang="en-US" sz="2800" dirty="0"/>
              <a:t>better </a:t>
            </a:r>
            <a:r>
              <a:rPr lang="en-US" sz="2800" dirty="0" smtClean="0"/>
              <a:t>…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There </a:t>
            </a:r>
            <a:r>
              <a:rPr lang="en-US" sz="2800" dirty="0"/>
              <a:t>are advantages and disadvantages to retaining </a:t>
            </a:r>
            <a:r>
              <a:rPr lang="en-US" sz="2800" dirty="0">
                <a:solidFill>
                  <a:srgbClr val="FF0000"/>
                </a:solidFill>
              </a:rPr>
              <a:t>senior citizens </a:t>
            </a:r>
            <a:r>
              <a:rPr lang="en-US" sz="2800" dirty="0"/>
              <a:t>in the workforce. </a:t>
            </a:r>
            <a:r>
              <a:rPr lang="en-US" sz="2800" dirty="0" smtClean="0"/>
              <a:t>To </a:t>
            </a:r>
            <a:r>
              <a:rPr lang="en-US" sz="2800" dirty="0"/>
              <a:t>what extent do you think companies should continue to keep the </a:t>
            </a:r>
            <a:r>
              <a:rPr lang="en-US" sz="2800" dirty="0">
                <a:solidFill>
                  <a:srgbClr val="FF0000"/>
                </a:solidFill>
              </a:rPr>
              <a:t>elderly</a:t>
            </a:r>
            <a:r>
              <a:rPr lang="en-US" sz="2800" dirty="0"/>
              <a:t> on their payroll.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Exercise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 you have been in the company for fifteen years please indicate the year of joining or the name of you colleague. </a:t>
            </a:r>
          </a:p>
          <a:p>
            <a:endParaRPr lang="en-US" sz="2800" dirty="0" smtClean="0"/>
          </a:p>
          <a:p>
            <a:r>
              <a:rPr lang="en-US" sz="2800" dirty="0" smtClean="0"/>
              <a:t>Bad question as it is recall dependent</a:t>
            </a:r>
          </a:p>
          <a:p>
            <a:endParaRPr lang="en-US" sz="2800" dirty="0"/>
          </a:p>
        </p:txBody>
      </p:sp>
    </p:spTree>
  </p:cSld>
  <p:clrMapOvr>
    <a:masterClrMapping/>
  </p:clrMapOvr>
  <p:transition spd="slow" advTm="3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My colleague is good and efficient .</a:t>
            </a:r>
          </a:p>
          <a:p>
            <a:endParaRPr lang="en-US" sz="2800" dirty="0" smtClean="0"/>
          </a:p>
          <a:p>
            <a:r>
              <a:rPr lang="en-US" sz="2800" dirty="0" smtClean="0"/>
              <a:t>Bad Question: Double Barreled 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Working Women should not have children.</a:t>
            </a:r>
          </a:p>
          <a:p>
            <a:endParaRPr lang="en-US" sz="2800" dirty="0" smtClean="0"/>
          </a:p>
          <a:p>
            <a:r>
              <a:rPr lang="en-US" sz="2800" dirty="0" smtClean="0"/>
              <a:t>Bad: Loaded question an emotional issue for women 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Investment in children's future should be an important  goal of the administration.</a:t>
            </a:r>
          </a:p>
          <a:p>
            <a:endParaRPr lang="en-US" sz="2800" dirty="0" smtClean="0"/>
          </a:p>
          <a:p>
            <a:r>
              <a:rPr lang="en-US" sz="2800" dirty="0" smtClean="0"/>
              <a:t>Bad Question: Socially desirability</a:t>
            </a:r>
          </a:p>
          <a:p>
            <a:endParaRPr lang="en-US" sz="2800" dirty="0" smtClean="0"/>
          </a:p>
          <a:p>
            <a:endParaRPr lang="en-US" sz="2800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job uses a lot of skills I have.</a:t>
            </a:r>
          </a:p>
          <a:p>
            <a:endParaRPr lang="en-US" sz="2800" dirty="0" smtClean="0"/>
          </a:p>
          <a:p>
            <a:r>
              <a:rPr lang="en-US" sz="2800" dirty="0" smtClean="0"/>
              <a:t>Okay no problem with the wordings</a:t>
            </a:r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For this country to keep on remaining competitive should we not spend more on research.</a:t>
            </a:r>
          </a:p>
          <a:p>
            <a:endParaRPr lang="en-US" sz="2800" dirty="0" smtClean="0"/>
          </a:p>
          <a:p>
            <a:r>
              <a:rPr lang="en-US" sz="2800" dirty="0" smtClean="0"/>
              <a:t>Bad: Leading question  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 smtClean="0"/>
              <a:t>Other Guide lines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Length (20 words)</a:t>
            </a:r>
          </a:p>
          <a:p>
            <a:pPr eaLnBrk="1" hangingPunct="1"/>
            <a:r>
              <a:rPr lang="en-US" b="1" dirty="0" smtClean="0"/>
              <a:t>Sequencing </a:t>
            </a:r>
            <a:r>
              <a:rPr lang="en-US" dirty="0" smtClean="0"/>
              <a:t>(funneling , same positive and negative question)</a:t>
            </a:r>
          </a:p>
          <a:p>
            <a:pPr eaLnBrk="1" hangingPunct="1"/>
            <a:r>
              <a:rPr lang="en-US" dirty="0" smtClean="0"/>
              <a:t>Classification Data or Personal Data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Recap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Questionnaires</a:t>
            </a:r>
          </a:p>
          <a:p>
            <a:r>
              <a:rPr lang="en-US" sz="2800" dirty="0" smtClean="0"/>
              <a:t>Personally Administered Questionnaires</a:t>
            </a:r>
          </a:p>
          <a:p>
            <a:r>
              <a:rPr lang="en-US" sz="2800" dirty="0" smtClean="0"/>
              <a:t>Mail questionnaires</a:t>
            </a:r>
          </a:p>
          <a:p>
            <a:r>
              <a:rPr lang="en-US" sz="2800" dirty="0" smtClean="0"/>
              <a:t>Guide line for wordings</a:t>
            </a:r>
          </a:p>
          <a:p>
            <a:pPr lvl="1"/>
            <a:r>
              <a:rPr lang="en-US" sz="2400" dirty="0" smtClean="0"/>
              <a:t>Content and purpose (Subjective </a:t>
            </a:r>
            <a:r>
              <a:rPr lang="en-US" sz="2400" dirty="0" err="1" smtClean="0"/>
              <a:t>vs</a:t>
            </a:r>
            <a:r>
              <a:rPr lang="en-US" sz="2400" dirty="0" smtClean="0"/>
              <a:t> Objective)</a:t>
            </a:r>
          </a:p>
          <a:p>
            <a:pPr lvl="1"/>
            <a:r>
              <a:rPr lang="en-US" sz="2400" dirty="0" smtClean="0"/>
              <a:t>Language and wording ( slang/technical)</a:t>
            </a:r>
          </a:p>
          <a:p>
            <a:pPr lvl="1"/>
            <a:r>
              <a:rPr lang="en-US" sz="2400" dirty="0" smtClean="0"/>
              <a:t>Types of formats (open / closed ended)</a:t>
            </a:r>
          </a:p>
          <a:p>
            <a:pPr lvl="1"/>
            <a:r>
              <a:rPr lang="en-US" sz="2400" dirty="0" smtClean="0"/>
              <a:t>Positively worded and Negatively worded</a:t>
            </a:r>
          </a:p>
          <a:p>
            <a:pPr lvl="1"/>
            <a:r>
              <a:rPr lang="en-US" sz="2400" dirty="0" smtClean="0"/>
              <a:t>Bias/ Favoritism(Leading, loaded, ambiguous, double barrel, socially desirable)</a:t>
            </a:r>
          </a:p>
          <a:p>
            <a:r>
              <a:rPr lang="en-US" sz="2800" dirty="0" smtClean="0"/>
              <a:t>Length of the question</a:t>
            </a:r>
          </a:p>
          <a:p>
            <a:r>
              <a:rPr lang="en-US" sz="2800" dirty="0" smtClean="0"/>
              <a:t>Funneling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936</Words>
  <Application>Microsoft Office PowerPoint</Application>
  <PresentationFormat>On-screen Show (4:3)</PresentationFormat>
  <Paragraphs>149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Research Methodology  </vt:lpstr>
      <vt:lpstr>Recap</vt:lpstr>
      <vt:lpstr>Questionnaires </vt:lpstr>
      <vt:lpstr>Slide 4</vt:lpstr>
      <vt:lpstr>Slide 5</vt:lpstr>
      <vt:lpstr>Guidelines for Principles    </vt:lpstr>
      <vt:lpstr>Slide 7</vt:lpstr>
      <vt:lpstr>Slide 8</vt:lpstr>
      <vt:lpstr>Slide 9</vt:lpstr>
      <vt:lpstr>Slide 10</vt:lpstr>
      <vt:lpstr>Slide 11</vt:lpstr>
      <vt:lpstr>Biases in Questions: 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Exercise</vt:lpstr>
      <vt:lpstr>Slide 21</vt:lpstr>
      <vt:lpstr>Slide 22</vt:lpstr>
      <vt:lpstr>Slide 23</vt:lpstr>
      <vt:lpstr>Slide 24</vt:lpstr>
      <vt:lpstr>Slide 25</vt:lpstr>
      <vt:lpstr>Other Guide lines</vt:lpstr>
      <vt:lpstr>Recap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shams</cp:lastModifiedBy>
  <cp:revision>2</cp:revision>
  <dcterms:created xsi:type="dcterms:W3CDTF">2006-08-16T00:00:00Z</dcterms:created>
  <dcterms:modified xsi:type="dcterms:W3CDTF">2012-06-06T04:15:53Z</dcterms:modified>
</cp:coreProperties>
</file>