
<file path=[Content_Types].xml><?xml version="1.0" encoding="utf-8"?>
<Types xmlns="http://schemas.openxmlformats.org/package/2006/content-types">
  <Override PartName="/ppt/slides/slide5.xml" ContentType="application/vnd.openxmlformats-officedocument.presentationml.slide+xml"/>
  <Override PartName="/ppt/slides/slide6.xml" ContentType="application/vnd.openxmlformats-officedocument.presentationml.slide+xml"/>
  <Override PartName="/ppt/slides/slide19.xml" ContentType="application/vnd.openxmlformats-officedocument.presentationml.slide+xml"/>
  <Override PartName="/ppt/slideLayouts/slideLayout7.xml" ContentType="application/vnd.openxmlformats-officedocument.presentationml.slideLayout+xml"/>
  <Override PartName="/ppt/slideLayouts/slideLayout8.xml" ContentType="application/vnd.openxmlformats-officedocument.presentationml.slideLayout+xml"/>
  <Default Extension="png" ContentType="image/png"/>
  <Default Extension="bin" ContentType="application/vnd.openxmlformats-officedocument.oleObject"/>
  <Override PartName="/ppt/slideMasters/slideMaster1.xml" ContentType="application/vnd.openxmlformats-officedocument.presentationml.slideMaster+xml"/>
  <Override PartName="/ppt/slides/slide3.xml" ContentType="application/vnd.openxmlformats-officedocument.presentationml.slide+xml"/>
  <Override PartName="/ppt/slides/slide4.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presProps.xml" ContentType="application/vnd.openxmlformats-officedocument.presentationml.presProps+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theme/theme1.xml" ContentType="application/vnd.openxmlformats-officedocument.theme+xml"/>
  <Override PartName="/ppt/slideLayouts/slideLayout2.xml" ContentType="application/vnd.openxmlformats-officedocument.presentationml.slideLayout+xml"/>
  <Override PartName="/ppt/slideLayouts/slideLayout3.xml" ContentType="application/vnd.openxmlformats-officedocument.presentationml.slideLayout+xml"/>
  <Default Extension="wmf" ContentType="image/x-wmf"/>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s/slide13.xml" ContentType="application/vnd.openxmlformats-officedocument.presentationml.slide+xml"/>
  <Override PartName="/ppt/slides/slide14.xml" ContentType="application/vnd.openxmlformats-officedocument.presentationml.slide+xml"/>
  <Override PartName="/ppt/slideLayouts/slideLayout1.xml" ContentType="application/vnd.openxmlformats-officedocument.presentationml.slideLayout+xml"/>
  <Override PartName="/docProps/app.xml" ContentType="application/vnd.openxmlformats-officedocument.extended-properties+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20.xml" ContentType="application/vnd.openxmlformats-officedocument.presentationml.slide+xml"/>
  <Override PartName="/ppt/tableStyles.xml" ContentType="application/vnd.openxmlformats-officedocument.presentationml.tableStyles+xml"/>
  <Override PartName="/ppt/slideLayouts/slideLayout11.xml" ContentType="application/vnd.openxmlformats-officedocument.presentationml.slideLayout+xml"/>
  <Override PartName="/ppt/slideLayouts/slideLayout10.xml" ContentType="application/vnd.openxmlformats-officedocument.presentationml.slideLayout+xml"/>
  <Default Extension="vml" ContentType="application/vnd.openxmlformats-officedocument.vmlDrawing"/>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viewProps.xml" ContentType="application/vnd.openxmlformats-officedocument.presentationml.viewProps+xml"/>
  <Override PartName="/ppt/slideLayouts/slideLayout9.xml" ContentType="application/vnd.openxmlformats-officedocument.presentationml.slideLayout+xml"/>
  <Override PartName="/docProps/core.xml" ContentType="application/vnd.openxmlformats-package.core-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sldIdLst>
    <p:sldId id="266" r:id="rId2"/>
    <p:sldId id="265" r:id="rId3"/>
    <p:sldId id="264" r:id="rId4"/>
    <p:sldId id="267" r:id="rId5"/>
    <p:sldId id="268" r:id="rId6"/>
    <p:sldId id="271" r:id="rId7"/>
    <p:sldId id="272" r:id="rId8"/>
    <p:sldId id="274" r:id="rId9"/>
    <p:sldId id="275" r:id="rId10"/>
    <p:sldId id="273" r:id="rId11"/>
    <p:sldId id="276" r:id="rId12"/>
    <p:sldId id="277" r:id="rId13"/>
    <p:sldId id="270" r:id="rId14"/>
    <p:sldId id="269" r:id="rId15"/>
    <p:sldId id="278" r:id="rId16"/>
    <p:sldId id="279" r:id="rId17"/>
    <p:sldId id="280" r:id="rId18"/>
    <p:sldId id="281" r:id="rId19"/>
    <p:sldId id="282" r:id="rId20"/>
    <p:sldId id="283" r:id="rId21"/>
  </p:sldIdLst>
  <p:sldSz cx="9144000" cy="6858000" type="screen4x3"/>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srgbClr val="FF0000"/>
    </p:penClr>
  </p:showPr>
  <p:extLst>
    <p:ext uri="{E76CE94A-603C-4142-B9EB-6D1370010A27}">
      <p14:discardImageEditData xmlns:p14="http://schemas.microsoft.com/office/powerpoint/2010/main" xmlns="" val="0"/>
    </p:ext>
    <p:ext uri="{D31A062A-798A-4329-ABDD-BBA856620510}">
      <p14:defaultImageDpi xmlns:p14="http://schemas.microsoft.com/office/powerpoint/2010/main" xmlns=""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620"/>
    <p:restoredTop sz="94660"/>
  </p:normalViewPr>
  <p:slideViewPr>
    <p:cSldViewPr>
      <p:cViewPr varScale="1">
        <p:scale>
          <a:sx n="40" d="100"/>
          <a:sy n="40" d="100"/>
        </p:scale>
        <p:origin x="-1555" y="-86"/>
      </p:cViewPr>
      <p:guideLst>
        <p:guide orient="horz" pos="2160"/>
        <p:guide pos="2880"/>
      </p:guideLst>
    </p:cSldViewPr>
  </p:slideViewPr>
  <p:notesTextViewPr>
    <p:cViewPr>
      <p:scale>
        <a:sx n="100" d="100"/>
        <a:sy n="100" d="100"/>
      </p:scale>
      <p:origin x="0" y="0"/>
    </p:cViewPr>
  </p:notesTextViewPr>
  <p:gridSpacing cx="78028800" cy="780288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3" Type="http://schemas.openxmlformats.org/officeDocument/2006/relationships/slide" Target="slides/slide2.xml"/><Relationship Id="rId21" Type="http://schemas.openxmlformats.org/officeDocument/2006/relationships/slide" Target="slides/slide20.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tableStyles" Target="tableStyles.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theme" Target="theme/theme1.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viewProps" Target="viewProps.xml"/><Relationship Id="rId10" Type="http://schemas.openxmlformats.org/officeDocument/2006/relationships/slide" Target="slides/slide9.xml"/><Relationship Id="rId19" Type="http://schemas.openxmlformats.org/officeDocument/2006/relationships/slide" Target="slides/slide18.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presProps" Target="presProps.xml"/></Relationships>
</file>

<file path=ppt/drawings/_rels/vmlDrawing3.vml.rels><?xml version="1.0" encoding="UTF-8" standalone="yes"?>
<Relationships xmlns="http://schemas.openxmlformats.org/package/2006/relationships"><Relationship Id="rId2" Type="http://schemas.openxmlformats.org/officeDocument/2006/relationships/image" Target="../media/image3.wmf"/><Relationship Id="rId1" Type="http://schemas.openxmlformats.org/officeDocument/2006/relationships/image" Target="../media/image2.wmf"/></Relationships>
</file>

<file path=ppt/drawings/_rels/vmlDrawing4.vml.rels><?xml version="1.0" encoding="UTF-8" standalone="yes"?>
<Relationships xmlns="http://schemas.openxmlformats.org/package/2006/relationships"><Relationship Id="rId3" Type="http://schemas.openxmlformats.org/officeDocument/2006/relationships/image" Target="../media/image6.wmf"/><Relationship Id="rId2" Type="http://schemas.openxmlformats.org/officeDocument/2006/relationships/image" Target="../media/image5.wmf"/><Relationship Id="rId1" Type="http://schemas.openxmlformats.org/officeDocument/2006/relationships/image" Target="../media/image4.wmf"/><Relationship Id="rId4" Type="http://schemas.openxmlformats.org/officeDocument/2006/relationships/image" Target="../media/image7.wmf"/></Relationships>
</file>

<file path=ppt/drawings/_rels/vmlDrawing8.vml.rels><?xml version="1.0" encoding="UTF-8" standalone="yes"?>
<Relationships xmlns="http://schemas.openxmlformats.org/package/2006/relationships"><Relationship Id="rId3" Type="http://schemas.openxmlformats.org/officeDocument/2006/relationships/image" Target="../media/image10.wmf"/><Relationship Id="rId2" Type="http://schemas.openxmlformats.org/officeDocument/2006/relationships/image" Target="../media/image9.wmf"/><Relationship Id="rId1" Type="http://schemas.openxmlformats.org/officeDocument/2006/relationships/image" Target="../media/image8.wmf"/><Relationship Id="rId5" Type="http://schemas.openxmlformats.org/officeDocument/2006/relationships/image" Target="../media/image12.wmf"/><Relationship Id="rId4" Type="http://schemas.openxmlformats.org/officeDocument/2006/relationships/image" Target="../media/image11.wmf"/></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en-US"/>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a:p>
        </p:txBody>
      </p:sp>
      <p:sp>
        <p:nvSpPr>
          <p:cNvPr id="4" name="Date Placeholder 3"/>
          <p:cNvSpPr>
            <a:spLocks noGrp="1"/>
          </p:cNvSpPr>
          <p:nvPr>
            <p:ph type="dt" sz="half" idx="10"/>
          </p:nvPr>
        </p:nvSpPr>
        <p:spPr/>
        <p:txBody>
          <a:bodyPr/>
          <a:lstStyle/>
          <a:p>
            <a:fld id="{1D8BD707-D9CF-40AE-B4C6-C98DA3205C09}" type="datetimeFigureOut">
              <a:rPr lang="en-US" smtClean="0"/>
              <a:pPr/>
              <a:t>1/31/2013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1D8BD707-D9CF-40AE-B4C6-C98DA3205C09}" type="datetimeFigureOut">
              <a:rPr lang="en-US" smtClean="0"/>
              <a:pPr/>
              <a:t>1/31/2013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1D8BD707-D9CF-40AE-B4C6-C98DA3205C09}" type="datetimeFigureOut">
              <a:rPr lang="en-US" smtClean="0"/>
              <a:pPr/>
              <a:t>1/31/2013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p:txBody>
          <a:bodyPr/>
          <a:lstStyle/>
          <a:p>
            <a:fld id="{1D8BD707-D9CF-40AE-B4C6-C98DA3205C09}" type="datetimeFigureOut">
              <a:rPr lang="en-US" smtClean="0"/>
              <a:pPr/>
              <a:t>1/31/2013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p>
            <a:fld id="{1D8BD707-D9CF-40AE-B4C6-C98DA3205C09}" type="datetimeFigureOut">
              <a:rPr lang="en-US" smtClean="0"/>
              <a:pPr/>
              <a:t>1/31/2013</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fld id="{1D8BD707-D9CF-40AE-B4C6-C98DA3205C09}" type="datetimeFigureOut">
              <a:rPr lang="en-US" smtClean="0"/>
              <a:pPr/>
              <a:t>1/31/2013</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1D8BD707-D9CF-40AE-B4C6-C98DA3205C09}" type="datetimeFigureOut">
              <a:rPr lang="en-US" smtClean="0"/>
              <a:pPr/>
              <a:t>1/31/2013</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1D8BD707-D9CF-40AE-B4C6-C98DA3205C09}" type="datetimeFigureOut">
              <a:rPr lang="en-US" smtClean="0"/>
              <a:pPr/>
              <a:t>1/31/2013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1D8BD707-D9CF-40AE-B4C6-C98DA3205C09}" type="datetimeFigureOut">
              <a:rPr lang="en-US" smtClean="0"/>
              <a:pPr/>
              <a:t>1/31/2013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1D8BD707-D9CF-40AE-B4C6-C98DA3205C09}" type="datetimeFigureOut">
              <a:rPr lang="en-US" smtClean="0"/>
              <a:pPr/>
              <a:t>1/31/2013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1D8BD707-D9CF-40AE-B4C6-C98DA3205C09}" type="datetimeFigureOut">
              <a:rPr lang="en-US" smtClean="0"/>
              <a:pPr/>
              <a:t>1/31/2013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1D8BD707-D9CF-40AE-B4C6-C98DA3205C09}" type="datetimeFigureOut">
              <a:rPr lang="en-US" smtClean="0"/>
              <a:pPr/>
              <a:t>1/31/2013</a:t>
            </a:fld>
            <a:endParaRPr lang="en-US"/>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B6F15528-21DE-4FAA-801E-634DDDAF4B2B}" type="slidenum">
              <a:rPr lang="en-US" smtClean="0"/>
              <a:pPr/>
              <a:t>‹#›</a:t>
            </a:fld>
            <a:endParaRPr lang="en-US"/>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xml.rels><?xml version="1.0" encoding="UTF-8" standalone="yes"?>
<Relationships xmlns="http://schemas.openxmlformats.org/package/2006/relationships"><Relationship Id="rId2" Type="http://schemas.openxmlformats.org/officeDocument/2006/relationships/slideLayout" Target="../slideLayouts/slideLayout2.xml"/><Relationship Id="rId1" Type="http://schemas.openxmlformats.org/officeDocument/2006/relationships/vmlDrawing" Target="../drawings/vmlDrawing1.vml"/></Relationships>
</file>

<file path=ppt/slides/_rels/slide3.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slideLayout" Target="../slideLayouts/slideLayout2.xml"/><Relationship Id="rId1" Type="http://schemas.openxmlformats.org/officeDocument/2006/relationships/vmlDrawing" Target="../drawings/vmlDrawing2.v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6.xml.rels><?xml version="1.0" encoding="UTF-8" standalone="yes"?>
<Relationships xmlns="http://schemas.openxmlformats.org/package/2006/relationships"><Relationship Id="rId3" Type="http://schemas.openxmlformats.org/officeDocument/2006/relationships/oleObject" Target="../embeddings/oleObject1.bin"/><Relationship Id="rId2" Type="http://schemas.openxmlformats.org/officeDocument/2006/relationships/slideLayout" Target="../slideLayouts/slideLayout7.xml"/><Relationship Id="rId1" Type="http://schemas.openxmlformats.org/officeDocument/2006/relationships/vmlDrawing" Target="../drawings/vmlDrawing3.vml"/><Relationship Id="rId4" Type="http://schemas.openxmlformats.org/officeDocument/2006/relationships/oleObject" Target="../embeddings/oleObject2.bin"/></Relationships>
</file>

<file path=ppt/slides/_rels/slide7.xml.rels><?xml version="1.0" encoding="UTF-8" standalone="yes"?>
<Relationships xmlns="http://schemas.openxmlformats.org/package/2006/relationships"><Relationship Id="rId3" Type="http://schemas.openxmlformats.org/officeDocument/2006/relationships/oleObject" Target="../embeddings/oleObject3.bin"/><Relationship Id="rId2" Type="http://schemas.openxmlformats.org/officeDocument/2006/relationships/slideLayout" Target="../slideLayouts/slideLayout7.xml"/><Relationship Id="rId1" Type="http://schemas.openxmlformats.org/officeDocument/2006/relationships/vmlDrawing" Target="../drawings/vmlDrawing4.vml"/><Relationship Id="rId6" Type="http://schemas.openxmlformats.org/officeDocument/2006/relationships/oleObject" Target="../embeddings/oleObject6.bin"/><Relationship Id="rId5" Type="http://schemas.openxmlformats.org/officeDocument/2006/relationships/oleObject" Target="../embeddings/oleObject5.bin"/><Relationship Id="rId4" Type="http://schemas.openxmlformats.org/officeDocument/2006/relationships/oleObject" Target="../embeddings/oleObject4.bin"/></Relationships>
</file>

<file path=ppt/slides/_rels/slide8.xml.rels><?xml version="1.0" encoding="UTF-8" standalone="yes"?>
<Relationships xmlns="http://schemas.openxmlformats.org/package/2006/relationships"><Relationship Id="rId2" Type="http://schemas.openxmlformats.org/officeDocument/2006/relationships/slideLayout" Target="../slideLayouts/slideLayout7.xml"/><Relationship Id="rId1" Type="http://schemas.openxmlformats.org/officeDocument/2006/relationships/vmlDrawing" Target="../drawings/vmlDrawing5.v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1.xml.rels><?xml version="1.0" encoding="UTF-8" standalone="yes"?>
<Relationships xmlns="http://schemas.openxmlformats.org/package/2006/relationships"><Relationship Id="rId2" Type="http://schemas.openxmlformats.org/officeDocument/2006/relationships/slideLayout" Target="../slideLayouts/slideLayout7.xml"/><Relationship Id="rId1" Type="http://schemas.openxmlformats.org/officeDocument/2006/relationships/vmlDrawing" Target="../drawings/vmlDrawing6.v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3.xml.rels><?xml version="1.0" encoding="UTF-8" standalone="yes"?>
<Relationships xmlns="http://schemas.openxmlformats.org/package/2006/relationships"><Relationship Id="rId2" Type="http://schemas.openxmlformats.org/officeDocument/2006/relationships/slideLayout" Target="../slideLayouts/slideLayout7.xml"/><Relationship Id="rId1" Type="http://schemas.openxmlformats.org/officeDocument/2006/relationships/vmlDrawing" Target="../drawings/vmlDrawing7.vml"/></Relationships>
</file>

<file path=ppt/slides/_rels/slide14.xml.rels><?xml version="1.0" encoding="UTF-8" standalone="yes"?>
<Relationships xmlns="http://schemas.openxmlformats.org/package/2006/relationships"><Relationship Id="rId3" Type="http://schemas.openxmlformats.org/officeDocument/2006/relationships/oleObject" Target="../embeddings/oleObject7.bin"/><Relationship Id="rId7" Type="http://schemas.openxmlformats.org/officeDocument/2006/relationships/oleObject" Target="../embeddings/oleObject11.bin"/><Relationship Id="rId2" Type="http://schemas.openxmlformats.org/officeDocument/2006/relationships/slideLayout" Target="../slideLayouts/slideLayout7.xml"/><Relationship Id="rId1" Type="http://schemas.openxmlformats.org/officeDocument/2006/relationships/vmlDrawing" Target="../drawings/vmlDrawing8.vml"/><Relationship Id="rId6" Type="http://schemas.openxmlformats.org/officeDocument/2006/relationships/oleObject" Target="../embeddings/oleObject10.bin"/><Relationship Id="rId5" Type="http://schemas.openxmlformats.org/officeDocument/2006/relationships/oleObject" Target="../embeddings/oleObject9.bin"/><Relationship Id="rId4" Type="http://schemas.openxmlformats.org/officeDocument/2006/relationships/oleObject" Target="../embeddings/oleObject8.bin"/></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101" name="Rectangle 2"/>
          <p:cNvSpPr>
            <a:spLocks noGrp="1" noChangeArrowheads="1"/>
          </p:cNvSpPr>
          <p:nvPr>
            <p:ph type="title"/>
          </p:nvPr>
        </p:nvSpPr>
        <p:spPr>
          <a:xfrm>
            <a:off x="914400" y="304800"/>
            <a:ext cx="7772400" cy="1143000"/>
          </a:xfrm>
        </p:spPr>
        <p:txBody>
          <a:bodyPr/>
          <a:lstStyle/>
          <a:p>
            <a:pPr algn="ctr" eaLnBrk="1" hangingPunct="1"/>
            <a:r>
              <a:rPr lang="en-US" sz="3200" u="sng" dirty="0" smtClean="0">
                <a:solidFill>
                  <a:schemeClr val="accent2"/>
                </a:solidFill>
              </a:rPr>
              <a:t>Course Overview</a:t>
            </a:r>
          </a:p>
        </p:txBody>
      </p:sp>
      <p:sp>
        <p:nvSpPr>
          <p:cNvPr id="4103" name="Rectangle 6"/>
          <p:cNvSpPr>
            <a:spLocks noChangeArrowheads="1"/>
          </p:cNvSpPr>
          <p:nvPr/>
        </p:nvSpPr>
        <p:spPr bwMode="auto">
          <a:xfrm>
            <a:off x="3886200" y="1524000"/>
            <a:ext cx="1866900" cy="366713"/>
          </a:xfrm>
          <a:prstGeom prst="rect">
            <a:avLst/>
          </a:prstGeom>
          <a:solidFill>
            <a:srgbClr val="00FFFF"/>
          </a:solidFill>
          <a:ln>
            <a:noFill/>
          </a:ln>
        </p:spPr>
        <p:txBody>
          <a:bodyPr wrap="square">
            <a:spAutoFit/>
          </a:bodyPr>
          <a:lstStyle/>
          <a:p>
            <a:pPr eaLnBrk="0" hangingPunct="0"/>
            <a:r>
              <a:rPr lang="en-US" sz="1800" dirty="0"/>
              <a:t>Collecting Data</a:t>
            </a:r>
          </a:p>
        </p:txBody>
      </p:sp>
      <p:sp>
        <p:nvSpPr>
          <p:cNvPr id="4104" name="Rectangle 7"/>
          <p:cNvSpPr>
            <a:spLocks noChangeArrowheads="1"/>
          </p:cNvSpPr>
          <p:nvPr/>
        </p:nvSpPr>
        <p:spPr bwMode="auto">
          <a:xfrm>
            <a:off x="685800" y="5257800"/>
            <a:ext cx="1828800" cy="609600"/>
          </a:xfrm>
          <a:prstGeom prst="rect">
            <a:avLst/>
          </a:prstGeom>
          <a:solidFill>
            <a:srgbClr val="00FFFF"/>
          </a:solidFill>
          <a:ln w="9525">
            <a:solidFill>
              <a:schemeClr val="tx1"/>
            </a:solidFill>
            <a:miter lim="800000"/>
            <a:headEnd/>
            <a:tailEnd/>
          </a:ln>
        </p:spPr>
        <p:txBody>
          <a:bodyPr wrap="none" anchor="ctr"/>
          <a:lstStyle/>
          <a:p>
            <a:pPr eaLnBrk="0" hangingPunct="0"/>
            <a:endParaRPr lang="en-US"/>
          </a:p>
        </p:txBody>
      </p:sp>
      <p:sp>
        <p:nvSpPr>
          <p:cNvPr id="4105" name="Rectangle 14"/>
          <p:cNvSpPr>
            <a:spLocks noChangeArrowheads="1"/>
          </p:cNvSpPr>
          <p:nvPr/>
        </p:nvSpPr>
        <p:spPr bwMode="auto">
          <a:xfrm>
            <a:off x="2743200" y="5257800"/>
            <a:ext cx="1524000" cy="609600"/>
          </a:xfrm>
          <a:prstGeom prst="rect">
            <a:avLst/>
          </a:prstGeom>
          <a:solidFill>
            <a:srgbClr val="00FFFF"/>
          </a:solidFill>
          <a:ln w="9525">
            <a:solidFill>
              <a:schemeClr val="tx1"/>
            </a:solidFill>
            <a:miter lim="800000"/>
            <a:headEnd/>
            <a:tailEnd/>
          </a:ln>
        </p:spPr>
        <p:txBody>
          <a:bodyPr wrap="none" anchor="ctr"/>
          <a:lstStyle/>
          <a:p>
            <a:pPr eaLnBrk="0" hangingPunct="0"/>
            <a:endParaRPr lang="en-US"/>
          </a:p>
        </p:txBody>
      </p:sp>
      <p:sp>
        <p:nvSpPr>
          <p:cNvPr id="4106" name="Rectangle 15"/>
          <p:cNvSpPr>
            <a:spLocks noChangeArrowheads="1"/>
          </p:cNvSpPr>
          <p:nvPr/>
        </p:nvSpPr>
        <p:spPr bwMode="auto">
          <a:xfrm>
            <a:off x="4572000" y="5257800"/>
            <a:ext cx="2133600" cy="609600"/>
          </a:xfrm>
          <a:prstGeom prst="rect">
            <a:avLst/>
          </a:prstGeom>
          <a:solidFill>
            <a:srgbClr val="00FFFF"/>
          </a:solidFill>
          <a:ln w="9525">
            <a:solidFill>
              <a:schemeClr val="tx1"/>
            </a:solidFill>
            <a:miter lim="800000"/>
            <a:headEnd/>
            <a:tailEnd/>
          </a:ln>
        </p:spPr>
        <p:txBody>
          <a:bodyPr wrap="none" anchor="ctr"/>
          <a:lstStyle/>
          <a:p>
            <a:pPr eaLnBrk="0" hangingPunct="0"/>
            <a:endParaRPr lang="en-US"/>
          </a:p>
        </p:txBody>
      </p:sp>
      <p:sp>
        <p:nvSpPr>
          <p:cNvPr id="4107" name="Rectangle 16"/>
          <p:cNvSpPr>
            <a:spLocks noChangeArrowheads="1"/>
          </p:cNvSpPr>
          <p:nvPr/>
        </p:nvSpPr>
        <p:spPr bwMode="auto">
          <a:xfrm>
            <a:off x="6858000" y="5257800"/>
            <a:ext cx="1981200" cy="609600"/>
          </a:xfrm>
          <a:prstGeom prst="rect">
            <a:avLst/>
          </a:prstGeom>
          <a:solidFill>
            <a:srgbClr val="00FFFF"/>
          </a:solidFill>
          <a:ln w="9525">
            <a:solidFill>
              <a:schemeClr val="tx1"/>
            </a:solidFill>
            <a:miter lim="800000"/>
            <a:headEnd/>
            <a:tailEnd/>
          </a:ln>
        </p:spPr>
        <p:txBody>
          <a:bodyPr wrap="none" anchor="ctr"/>
          <a:lstStyle/>
          <a:p>
            <a:pPr eaLnBrk="0" hangingPunct="0"/>
            <a:endParaRPr lang="en-US"/>
          </a:p>
        </p:txBody>
      </p:sp>
      <p:sp>
        <p:nvSpPr>
          <p:cNvPr id="4108" name="Rectangle 17"/>
          <p:cNvSpPr>
            <a:spLocks noChangeArrowheads="1"/>
          </p:cNvSpPr>
          <p:nvPr/>
        </p:nvSpPr>
        <p:spPr bwMode="auto">
          <a:xfrm>
            <a:off x="1524000" y="4267200"/>
            <a:ext cx="2590800" cy="609600"/>
          </a:xfrm>
          <a:prstGeom prst="rect">
            <a:avLst/>
          </a:prstGeom>
          <a:solidFill>
            <a:srgbClr val="00FFFF"/>
          </a:solidFill>
          <a:ln w="9525">
            <a:solidFill>
              <a:schemeClr val="tx1"/>
            </a:solidFill>
            <a:miter lim="800000"/>
            <a:headEnd/>
            <a:tailEnd/>
          </a:ln>
        </p:spPr>
        <p:txBody>
          <a:bodyPr wrap="none" anchor="ctr"/>
          <a:lstStyle/>
          <a:p>
            <a:pPr eaLnBrk="0" hangingPunct="0"/>
            <a:endParaRPr lang="en-US"/>
          </a:p>
        </p:txBody>
      </p:sp>
      <p:sp>
        <p:nvSpPr>
          <p:cNvPr id="4109" name="Rectangle 18"/>
          <p:cNvSpPr>
            <a:spLocks noChangeArrowheads="1"/>
          </p:cNvSpPr>
          <p:nvPr/>
        </p:nvSpPr>
        <p:spPr bwMode="auto">
          <a:xfrm>
            <a:off x="5257800" y="4267200"/>
            <a:ext cx="3276600" cy="609600"/>
          </a:xfrm>
          <a:prstGeom prst="rect">
            <a:avLst/>
          </a:prstGeom>
          <a:solidFill>
            <a:srgbClr val="00FFFF"/>
          </a:solidFill>
          <a:ln w="9525">
            <a:solidFill>
              <a:schemeClr val="tx1"/>
            </a:solidFill>
            <a:miter lim="800000"/>
            <a:headEnd/>
            <a:tailEnd/>
          </a:ln>
        </p:spPr>
        <p:txBody>
          <a:bodyPr wrap="none" anchor="ctr"/>
          <a:lstStyle/>
          <a:p>
            <a:pPr eaLnBrk="0" hangingPunct="0"/>
            <a:endParaRPr lang="en-US"/>
          </a:p>
        </p:txBody>
      </p:sp>
      <p:sp>
        <p:nvSpPr>
          <p:cNvPr id="4110" name="Rectangle 19"/>
          <p:cNvSpPr>
            <a:spLocks noChangeArrowheads="1"/>
          </p:cNvSpPr>
          <p:nvPr/>
        </p:nvSpPr>
        <p:spPr bwMode="auto">
          <a:xfrm>
            <a:off x="3886200" y="3200400"/>
            <a:ext cx="1828800" cy="609600"/>
          </a:xfrm>
          <a:prstGeom prst="rect">
            <a:avLst/>
          </a:prstGeom>
          <a:solidFill>
            <a:srgbClr val="00FFFF"/>
          </a:solidFill>
          <a:ln w="9525">
            <a:solidFill>
              <a:schemeClr val="tx1"/>
            </a:solidFill>
            <a:miter lim="800000"/>
            <a:headEnd/>
            <a:tailEnd/>
          </a:ln>
        </p:spPr>
        <p:txBody>
          <a:bodyPr wrap="none" anchor="ctr"/>
          <a:lstStyle/>
          <a:p>
            <a:pPr eaLnBrk="0" hangingPunct="0"/>
            <a:endParaRPr lang="en-US"/>
          </a:p>
        </p:txBody>
      </p:sp>
      <p:sp>
        <p:nvSpPr>
          <p:cNvPr id="4111" name="Rectangle 20"/>
          <p:cNvSpPr>
            <a:spLocks noChangeArrowheads="1"/>
          </p:cNvSpPr>
          <p:nvPr/>
        </p:nvSpPr>
        <p:spPr bwMode="auto">
          <a:xfrm>
            <a:off x="3886200" y="2286000"/>
            <a:ext cx="1828800" cy="609600"/>
          </a:xfrm>
          <a:prstGeom prst="rect">
            <a:avLst/>
          </a:prstGeom>
          <a:solidFill>
            <a:srgbClr val="00FFFF"/>
          </a:solidFill>
          <a:ln w="9525">
            <a:solidFill>
              <a:schemeClr val="tx1"/>
            </a:solidFill>
            <a:miter lim="800000"/>
            <a:headEnd/>
            <a:tailEnd/>
          </a:ln>
        </p:spPr>
        <p:txBody>
          <a:bodyPr wrap="none" anchor="ctr"/>
          <a:lstStyle/>
          <a:p>
            <a:pPr eaLnBrk="0" hangingPunct="0"/>
            <a:endParaRPr lang="en-US"/>
          </a:p>
        </p:txBody>
      </p:sp>
      <p:sp>
        <p:nvSpPr>
          <p:cNvPr id="4112" name="Rectangle 21"/>
          <p:cNvSpPr>
            <a:spLocks noChangeArrowheads="1"/>
          </p:cNvSpPr>
          <p:nvPr/>
        </p:nvSpPr>
        <p:spPr bwMode="auto">
          <a:xfrm>
            <a:off x="3886200" y="1524000"/>
            <a:ext cx="1828800" cy="366713"/>
          </a:xfrm>
          <a:prstGeom prst="rect">
            <a:avLst/>
          </a:prstGeom>
          <a:noFill/>
          <a:ln w="9525">
            <a:solidFill>
              <a:schemeClr val="tx1"/>
            </a:solidFill>
            <a:miter lim="800000"/>
            <a:headEnd/>
            <a:tailEnd/>
          </a:ln>
          <a:extLst>
            <a:ext uri="{909E8E84-426E-40DD-AFC4-6F175D3DCCD1}">
              <a14:hiddenFill xmlns:a14="http://schemas.microsoft.com/office/drawing/2010/main" xmlns="">
                <a:solidFill>
                  <a:srgbClr val="FFFFFF"/>
                </a:solidFill>
              </a14:hiddenFill>
            </a:ext>
          </a:extLst>
        </p:spPr>
        <p:txBody>
          <a:bodyPr wrap="none" anchor="ctr"/>
          <a:lstStyle/>
          <a:p>
            <a:pPr eaLnBrk="0" hangingPunct="0"/>
            <a:endParaRPr lang="en-US"/>
          </a:p>
        </p:txBody>
      </p:sp>
      <p:sp>
        <p:nvSpPr>
          <p:cNvPr id="4113" name="Rectangle 22"/>
          <p:cNvSpPr>
            <a:spLocks noChangeArrowheads="1"/>
          </p:cNvSpPr>
          <p:nvPr/>
        </p:nvSpPr>
        <p:spPr bwMode="auto">
          <a:xfrm>
            <a:off x="6553200" y="2590800"/>
            <a:ext cx="1981200" cy="609600"/>
          </a:xfrm>
          <a:prstGeom prst="rect">
            <a:avLst/>
          </a:prstGeom>
          <a:solidFill>
            <a:srgbClr val="00FFFF"/>
          </a:solidFill>
          <a:ln w="9525">
            <a:solidFill>
              <a:schemeClr val="tx1"/>
            </a:solidFill>
            <a:miter lim="800000"/>
            <a:headEnd/>
            <a:tailEnd/>
          </a:ln>
        </p:spPr>
        <p:txBody>
          <a:bodyPr wrap="none" anchor="ctr"/>
          <a:lstStyle/>
          <a:p>
            <a:pPr eaLnBrk="0" hangingPunct="0"/>
            <a:endParaRPr lang="en-US"/>
          </a:p>
        </p:txBody>
      </p:sp>
      <p:sp>
        <p:nvSpPr>
          <p:cNvPr id="4114" name="Rectangle 23"/>
          <p:cNvSpPr>
            <a:spLocks noChangeArrowheads="1"/>
          </p:cNvSpPr>
          <p:nvPr/>
        </p:nvSpPr>
        <p:spPr bwMode="auto">
          <a:xfrm>
            <a:off x="3962400" y="2438400"/>
            <a:ext cx="1684338" cy="366713"/>
          </a:xfrm>
          <a:prstGeom prst="rect">
            <a:avLst/>
          </a:prstGeom>
          <a:solidFill>
            <a:srgbClr val="00FFFF"/>
          </a:solidFill>
          <a:ln>
            <a:noFill/>
          </a:ln>
        </p:spPr>
        <p:txBody>
          <a:bodyPr wrap="none">
            <a:spAutoFit/>
          </a:bodyPr>
          <a:lstStyle/>
          <a:p>
            <a:pPr eaLnBrk="0" hangingPunct="0"/>
            <a:r>
              <a:rPr lang="en-US" sz="1800" dirty="0"/>
              <a:t>Exploring Data</a:t>
            </a:r>
          </a:p>
        </p:txBody>
      </p:sp>
      <p:sp>
        <p:nvSpPr>
          <p:cNvPr id="4115" name="Rectangle 24"/>
          <p:cNvSpPr>
            <a:spLocks noChangeArrowheads="1"/>
          </p:cNvSpPr>
          <p:nvPr/>
        </p:nvSpPr>
        <p:spPr bwMode="auto">
          <a:xfrm>
            <a:off x="6623050" y="2743200"/>
            <a:ext cx="1835150" cy="366713"/>
          </a:xfrm>
          <a:prstGeom prst="rect">
            <a:avLst/>
          </a:prstGeom>
          <a:solidFill>
            <a:srgbClr val="00FFFF"/>
          </a:solidFill>
          <a:ln>
            <a:noFill/>
          </a:ln>
        </p:spPr>
        <p:txBody>
          <a:bodyPr wrap="none">
            <a:spAutoFit/>
          </a:bodyPr>
          <a:lstStyle/>
          <a:p>
            <a:pPr eaLnBrk="0" hangingPunct="0"/>
            <a:r>
              <a:rPr lang="en-US" sz="1800" dirty="0"/>
              <a:t>Probability Intro.</a:t>
            </a:r>
          </a:p>
        </p:txBody>
      </p:sp>
      <p:sp>
        <p:nvSpPr>
          <p:cNvPr id="4116" name="Rectangle 25"/>
          <p:cNvSpPr>
            <a:spLocks noChangeArrowheads="1"/>
          </p:cNvSpPr>
          <p:nvPr/>
        </p:nvSpPr>
        <p:spPr bwMode="auto">
          <a:xfrm>
            <a:off x="4267200" y="3352800"/>
            <a:ext cx="1136650" cy="366713"/>
          </a:xfrm>
          <a:prstGeom prst="rect">
            <a:avLst/>
          </a:prstGeom>
          <a:solidFill>
            <a:srgbClr val="00FFFF"/>
          </a:solidFill>
          <a:ln>
            <a:noFill/>
          </a:ln>
        </p:spPr>
        <p:txBody>
          <a:bodyPr wrap="none">
            <a:spAutoFit/>
          </a:bodyPr>
          <a:lstStyle/>
          <a:p>
            <a:pPr eaLnBrk="0" hangingPunct="0"/>
            <a:r>
              <a:rPr lang="en-US" sz="1800" dirty="0" smtClean="0"/>
              <a:t>Inference</a:t>
            </a:r>
            <a:endParaRPr lang="en-US" sz="1800" dirty="0"/>
          </a:p>
        </p:txBody>
      </p:sp>
      <p:sp>
        <p:nvSpPr>
          <p:cNvPr id="4117" name="Rectangle 26"/>
          <p:cNvSpPr>
            <a:spLocks noChangeArrowheads="1"/>
          </p:cNvSpPr>
          <p:nvPr/>
        </p:nvSpPr>
        <p:spPr bwMode="auto">
          <a:xfrm>
            <a:off x="1600200" y="4419600"/>
            <a:ext cx="2438400" cy="366713"/>
          </a:xfrm>
          <a:prstGeom prst="rect">
            <a:avLst/>
          </a:prstGeom>
          <a:solidFill>
            <a:srgbClr val="00FFFF"/>
          </a:solidFill>
          <a:ln>
            <a:noFill/>
          </a:ln>
        </p:spPr>
        <p:txBody>
          <a:bodyPr>
            <a:spAutoFit/>
          </a:bodyPr>
          <a:lstStyle/>
          <a:p>
            <a:pPr eaLnBrk="0" hangingPunct="0"/>
            <a:r>
              <a:rPr lang="en-US" sz="1800" dirty="0"/>
              <a:t>Comparing  Variables</a:t>
            </a:r>
          </a:p>
        </p:txBody>
      </p:sp>
      <p:sp>
        <p:nvSpPr>
          <p:cNvPr id="4118" name="Rectangle 27"/>
          <p:cNvSpPr>
            <a:spLocks noChangeArrowheads="1"/>
          </p:cNvSpPr>
          <p:nvPr/>
        </p:nvSpPr>
        <p:spPr bwMode="auto">
          <a:xfrm>
            <a:off x="5334000" y="4419600"/>
            <a:ext cx="3124200" cy="336550"/>
          </a:xfrm>
          <a:prstGeom prst="rect">
            <a:avLst/>
          </a:prstGeom>
          <a:solidFill>
            <a:srgbClr val="00FFFF"/>
          </a:solidFill>
          <a:ln>
            <a:noFill/>
          </a:ln>
        </p:spPr>
        <p:txBody>
          <a:bodyPr wrap="square">
            <a:spAutoFit/>
          </a:bodyPr>
          <a:lstStyle/>
          <a:p>
            <a:pPr eaLnBrk="0" hangingPunct="0"/>
            <a:r>
              <a:rPr lang="en-US" sz="1600" dirty="0"/>
              <a:t>Relationships between Variables</a:t>
            </a:r>
            <a:endParaRPr lang="en-US" sz="1800" dirty="0"/>
          </a:p>
        </p:txBody>
      </p:sp>
      <p:sp>
        <p:nvSpPr>
          <p:cNvPr id="4119" name="Rectangle 28"/>
          <p:cNvSpPr>
            <a:spLocks noChangeArrowheads="1"/>
          </p:cNvSpPr>
          <p:nvPr/>
        </p:nvSpPr>
        <p:spPr bwMode="auto">
          <a:xfrm>
            <a:off x="762000" y="5376446"/>
            <a:ext cx="1752600" cy="338554"/>
          </a:xfrm>
          <a:prstGeom prst="rect">
            <a:avLst/>
          </a:prstGeom>
          <a:solidFill>
            <a:srgbClr val="00FFFF"/>
          </a:solidFill>
          <a:ln>
            <a:noFill/>
          </a:ln>
        </p:spPr>
        <p:txBody>
          <a:bodyPr wrap="square">
            <a:spAutoFit/>
          </a:bodyPr>
          <a:lstStyle/>
          <a:p>
            <a:pPr eaLnBrk="0" hangingPunct="0"/>
            <a:r>
              <a:rPr lang="en-US" sz="1600" dirty="0" smtClean="0">
                <a:solidFill>
                  <a:sysClr val="windowText" lastClr="000000"/>
                </a:solidFill>
              </a:rPr>
              <a:t>Means/Variances</a:t>
            </a:r>
            <a:endParaRPr lang="en-US" sz="1600" dirty="0">
              <a:solidFill>
                <a:sysClr val="windowText" lastClr="000000"/>
              </a:solidFill>
            </a:endParaRPr>
          </a:p>
        </p:txBody>
      </p:sp>
      <p:sp>
        <p:nvSpPr>
          <p:cNvPr id="4120" name="Rectangle 29"/>
          <p:cNvSpPr>
            <a:spLocks noChangeArrowheads="1"/>
          </p:cNvSpPr>
          <p:nvPr/>
        </p:nvSpPr>
        <p:spPr bwMode="auto">
          <a:xfrm>
            <a:off x="2971800" y="5410200"/>
            <a:ext cx="1295400" cy="338554"/>
          </a:xfrm>
          <a:prstGeom prst="rect">
            <a:avLst/>
          </a:prstGeom>
          <a:solidFill>
            <a:srgbClr val="00FFFF"/>
          </a:solidFill>
          <a:ln>
            <a:noFill/>
          </a:ln>
        </p:spPr>
        <p:txBody>
          <a:bodyPr wrap="square">
            <a:spAutoFit/>
          </a:bodyPr>
          <a:lstStyle/>
          <a:p>
            <a:pPr eaLnBrk="0" hangingPunct="0"/>
            <a:r>
              <a:rPr lang="en-US" sz="1600" dirty="0"/>
              <a:t>Proportions</a:t>
            </a:r>
          </a:p>
        </p:txBody>
      </p:sp>
      <p:sp>
        <p:nvSpPr>
          <p:cNvPr id="4121" name="Rectangle 30"/>
          <p:cNvSpPr>
            <a:spLocks noChangeArrowheads="1"/>
          </p:cNvSpPr>
          <p:nvPr/>
        </p:nvSpPr>
        <p:spPr bwMode="auto">
          <a:xfrm>
            <a:off x="4572000" y="5410200"/>
            <a:ext cx="2133600" cy="338554"/>
          </a:xfrm>
          <a:prstGeom prst="rect">
            <a:avLst/>
          </a:prstGeom>
          <a:solidFill>
            <a:srgbClr val="00FFFF"/>
          </a:solidFill>
          <a:ln>
            <a:noFill/>
          </a:ln>
        </p:spPr>
        <p:txBody>
          <a:bodyPr wrap="square">
            <a:spAutoFit/>
          </a:bodyPr>
          <a:lstStyle/>
          <a:p>
            <a:pPr eaLnBrk="0" hangingPunct="0"/>
            <a:r>
              <a:rPr lang="en-US" sz="1600" dirty="0" smtClean="0"/>
              <a:t> Regression/Correlation</a:t>
            </a:r>
            <a:endParaRPr lang="en-US" sz="1600" dirty="0"/>
          </a:p>
        </p:txBody>
      </p:sp>
      <p:sp>
        <p:nvSpPr>
          <p:cNvPr id="4122" name="Rectangle 31"/>
          <p:cNvSpPr>
            <a:spLocks noChangeArrowheads="1"/>
          </p:cNvSpPr>
          <p:nvPr/>
        </p:nvSpPr>
        <p:spPr bwMode="auto">
          <a:xfrm>
            <a:off x="6934200" y="5410200"/>
            <a:ext cx="1905000" cy="336550"/>
          </a:xfrm>
          <a:prstGeom prst="rect">
            <a:avLst/>
          </a:prstGeom>
          <a:solidFill>
            <a:srgbClr val="00FFFF"/>
          </a:solidFill>
          <a:ln>
            <a:noFill/>
          </a:ln>
        </p:spPr>
        <p:txBody>
          <a:bodyPr wrap="square">
            <a:spAutoFit/>
          </a:bodyPr>
          <a:lstStyle/>
          <a:p>
            <a:pPr eaLnBrk="0" hangingPunct="0"/>
            <a:r>
              <a:rPr lang="en-US" sz="1600" dirty="0" smtClean="0"/>
              <a:t>  Contingency </a:t>
            </a:r>
            <a:r>
              <a:rPr lang="en-US" sz="1600" dirty="0"/>
              <a:t>Tables</a:t>
            </a:r>
            <a:endParaRPr lang="en-US" sz="1800" dirty="0"/>
          </a:p>
        </p:txBody>
      </p:sp>
      <p:sp>
        <p:nvSpPr>
          <p:cNvPr id="4123" name="Line 32"/>
          <p:cNvSpPr>
            <a:spLocks noChangeShapeType="1"/>
          </p:cNvSpPr>
          <p:nvPr/>
        </p:nvSpPr>
        <p:spPr bwMode="auto">
          <a:xfrm>
            <a:off x="4800600" y="1981200"/>
            <a:ext cx="0" cy="304800"/>
          </a:xfrm>
          <a:prstGeom prst="line">
            <a:avLst/>
          </a:prstGeom>
          <a:noFill/>
          <a:ln w="9525">
            <a:solidFill>
              <a:schemeClr val="tx1"/>
            </a:solidFill>
            <a:round/>
            <a:headEnd/>
            <a:tailEnd type="triangle" w="med" len="med"/>
          </a:ln>
          <a:extLst>
            <a:ext uri="{909E8E84-426E-40DD-AFC4-6F175D3DCCD1}">
              <a14:hiddenFill xmlns:a14="http://schemas.microsoft.com/office/drawing/2010/main" xmlns="">
                <a:noFill/>
              </a14:hiddenFill>
            </a:ext>
          </a:extLst>
        </p:spPr>
        <p:txBody>
          <a:bodyPr wrap="none" anchor="ctr"/>
          <a:lstStyle/>
          <a:p>
            <a:endParaRPr lang="en-US"/>
          </a:p>
        </p:txBody>
      </p:sp>
      <p:sp>
        <p:nvSpPr>
          <p:cNvPr id="4124" name="Line 33"/>
          <p:cNvSpPr>
            <a:spLocks noChangeShapeType="1"/>
          </p:cNvSpPr>
          <p:nvPr/>
        </p:nvSpPr>
        <p:spPr bwMode="auto">
          <a:xfrm>
            <a:off x="4800600" y="2895600"/>
            <a:ext cx="0" cy="304800"/>
          </a:xfrm>
          <a:prstGeom prst="line">
            <a:avLst/>
          </a:prstGeom>
          <a:noFill/>
          <a:ln w="9525">
            <a:solidFill>
              <a:schemeClr val="tx1"/>
            </a:solidFill>
            <a:round/>
            <a:headEnd/>
            <a:tailEnd type="triangle" w="med" len="med"/>
          </a:ln>
          <a:extLst>
            <a:ext uri="{909E8E84-426E-40DD-AFC4-6F175D3DCCD1}">
              <a14:hiddenFill xmlns:a14="http://schemas.microsoft.com/office/drawing/2010/main" xmlns="">
                <a:noFill/>
              </a14:hiddenFill>
            </a:ext>
          </a:extLst>
        </p:spPr>
        <p:txBody>
          <a:bodyPr wrap="none" anchor="ctr"/>
          <a:lstStyle/>
          <a:p>
            <a:endParaRPr lang="en-US"/>
          </a:p>
        </p:txBody>
      </p:sp>
      <p:sp>
        <p:nvSpPr>
          <p:cNvPr id="4125" name="Line 34"/>
          <p:cNvSpPr>
            <a:spLocks noChangeShapeType="1"/>
          </p:cNvSpPr>
          <p:nvPr/>
        </p:nvSpPr>
        <p:spPr bwMode="auto">
          <a:xfrm flipH="1">
            <a:off x="5715000" y="2895600"/>
            <a:ext cx="838200" cy="609600"/>
          </a:xfrm>
          <a:prstGeom prst="line">
            <a:avLst/>
          </a:prstGeom>
          <a:noFill/>
          <a:ln w="9525">
            <a:solidFill>
              <a:schemeClr val="tx1"/>
            </a:solidFill>
            <a:round/>
            <a:headEnd/>
            <a:tailEnd type="triangle" w="med" len="med"/>
          </a:ln>
          <a:extLst>
            <a:ext uri="{909E8E84-426E-40DD-AFC4-6F175D3DCCD1}">
              <a14:hiddenFill xmlns:a14="http://schemas.microsoft.com/office/drawing/2010/main" xmlns="">
                <a:noFill/>
              </a14:hiddenFill>
            </a:ext>
          </a:extLst>
        </p:spPr>
        <p:txBody>
          <a:bodyPr wrap="none" anchor="ctr"/>
          <a:lstStyle/>
          <a:p>
            <a:endParaRPr lang="en-US"/>
          </a:p>
        </p:txBody>
      </p:sp>
      <p:sp>
        <p:nvSpPr>
          <p:cNvPr id="4126" name="Line 35"/>
          <p:cNvSpPr>
            <a:spLocks noChangeShapeType="1"/>
          </p:cNvSpPr>
          <p:nvPr/>
        </p:nvSpPr>
        <p:spPr bwMode="auto">
          <a:xfrm flipH="1">
            <a:off x="2667000" y="3810000"/>
            <a:ext cx="2133600" cy="457200"/>
          </a:xfrm>
          <a:prstGeom prst="line">
            <a:avLst/>
          </a:prstGeom>
          <a:noFill/>
          <a:ln w="9525">
            <a:solidFill>
              <a:schemeClr val="tx1"/>
            </a:solidFill>
            <a:round/>
            <a:headEnd/>
            <a:tailEnd type="triangle" w="med" len="med"/>
          </a:ln>
          <a:extLst>
            <a:ext uri="{909E8E84-426E-40DD-AFC4-6F175D3DCCD1}">
              <a14:hiddenFill xmlns:a14="http://schemas.microsoft.com/office/drawing/2010/main" xmlns="">
                <a:noFill/>
              </a14:hiddenFill>
            </a:ext>
          </a:extLst>
        </p:spPr>
        <p:txBody>
          <a:bodyPr wrap="none" anchor="ctr"/>
          <a:lstStyle/>
          <a:p>
            <a:endParaRPr lang="en-US"/>
          </a:p>
        </p:txBody>
      </p:sp>
      <p:sp>
        <p:nvSpPr>
          <p:cNvPr id="4127" name="Line 36"/>
          <p:cNvSpPr>
            <a:spLocks noChangeShapeType="1"/>
          </p:cNvSpPr>
          <p:nvPr/>
        </p:nvSpPr>
        <p:spPr bwMode="auto">
          <a:xfrm>
            <a:off x="4800600" y="3810000"/>
            <a:ext cx="1981200" cy="457200"/>
          </a:xfrm>
          <a:prstGeom prst="line">
            <a:avLst/>
          </a:prstGeom>
          <a:noFill/>
          <a:ln w="9525">
            <a:solidFill>
              <a:schemeClr val="tx1"/>
            </a:solidFill>
            <a:round/>
            <a:headEnd/>
            <a:tailEnd type="triangle" w="med" len="med"/>
          </a:ln>
          <a:extLst>
            <a:ext uri="{909E8E84-426E-40DD-AFC4-6F175D3DCCD1}">
              <a14:hiddenFill xmlns:a14="http://schemas.microsoft.com/office/drawing/2010/main" xmlns="">
                <a:noFill/>
              </a14:hiddenFill>
            </a:ext>
          </a:extLst>
        </p:spPr>
        <p:txBody>
          <a:bodyPr wrap="none" anchor="ctr"/>
          <a:lstStyle/>
          <a:p>
            <a:endParaRPr lang="en-US"/>
          </a:p>
        </p:txBody>
      </p:sp>
      <p:sp>
        <p:nvSpPr>
          <p:cNvPr id="4128" name="Line 37"/>
          <p:cNvSpPr>
            <a:spLocks noChangeShapeType="1"/>
          </p:cNvSpPr>
          <p:nvPr/>
        </p:nvSpPr>
        <p:spPr bwMode="auto">
          <a:xfrm>
            <a:off x="2667000" y="4876800"/>
            <a:ext cx="990600" cy="381000"/>
          </a:xfrm>
          <a:prstGeom prst="line">
            <a:avLst/>
          </a:prstGeom>
          <a:noFill/>
          <a:ln w="9525">
            <a:solidFill>
              <a:schemeClr val="tx1"/>
            </a:solidFill>
            <a:round/>
            <a:headEnd/>
            <a:tailEnd type="triangle" w="med" len="med"/>
          </a:ln>
          <a:extLst>
            <a:ext uri="{909E8E84-426E-40DD-AFC4-6F175D3DCCD1}">
              <a14:hiddenFill xmlns:a14="http://schemas.microsoft.com/office/drawing/2010/main" xmlns="">
                <a:noFill/>
              </a14:hiddenFill>
            </a:ext>
          </a:extLst>
        </p:spPr>
        <p:txBody>
          <a:bodyPr wrap="none" anchor="ctr"/>
          <a:lstStyle/>
          <a:p>
            <a:endParaRPr lang="en-US"/>
          </a:p>
        </p:txBody>
      </p:sp>
      <p:sp>
        <p:nvSpPr>
          <p:cNvPr id="4129" name="Line 38"/>
          <p:cNvSpPr>
            <a:spLocks noChangeShapeType="1"/>
          </p:cNvSpPr>
          <p:nvPr/>
        </p:nvSpPr>
        <p:spPr bwMode="auto">
          <a:xfrm flipH="1">
            <a:off x="1600200" y="4876800"/>
            <a:ext cx="1066800" cy="381000"/>
          </a:xfrm>
          <a:prstGeom prst="line">
            <a:avLst/>
          </a:prstGeom>
          <a:noFill/>
          <a:ln w="9525">
            <a:solidFill>
              <a:schemeClr val="tx1"/>
            </a:solidFill>
            <a:round/>
            <a:headEnd/>
            <a:tailEnd type="triangle" w="med" len="med"/>
          </a:ln>
          <a:extLst>
            <a:ext uri="{909E8E84-426E-40DD-AFC4-6F175D3DCCD1}">
              <a14:hiddenFill xmlns:a14="http://schemas.microsoft.com/office/drawing/2010/main" xmlns="">
                <a:noFill/>
              </a14:hiddenFill>
            </a:ext>
          </a:extLst>
        </p:spPr>
        <p:txBody>
          <a:bodyPr wrap="none" anchor="ctr"/>
          <a:lstStyle/>
          <a:p>
            <a:endParaRPr lang="en-US"/>
          </a:p>
        </p:txBody>
      </p:sp>
      <p:sp>
        <p:nvSpPr>
          <p:cNvPr id="4130" name="Line 39"/>
          <p:cNvSpPr>
            <a:spLocks noChangeShapeType="1"/>
          </p:cNvSpPr>
          <p:nvPr/>
        </p:nvSpPr>
        <p:spPr bwMode="auto">
          <a:xfrm flipH="1">
            <a:off x="5715000" y="4876800"/>
            <a:ext cx="1066800" cy="381000"/>
          </a:xfrm>
          <a:prstGeom prst="line">
            <a:avLst/>
          </a:prstGeom>
          <a:noFill/>
          <a:ln w="9525">
            <a:solidFill>
              <a:schemeClr val="tx1"/>
            </a:solidFill>
            <a:round/>
            <a:headEnd/>
            <a:tailEnd type="triangle" w="med" len="med"/>
          </a:ln>
          <a:extLst>
            <a:ext uri="{909E8E84-426E-40DD-AFC4-6F175D3DCCD1}">
              <a14:hiddenFill xmlns:a14="http://schemas.microsoft.com/office/drawing/2010/main" xmlns="">
                <a:noFill/>
              </a14:hiddenFill>
            </a:ext>
          </a:extLst>
        </p:spPr>
        <p:txBody>
          <a:bodyPr wrap="none" anchor="ctr"/>
          <a:lstStyle/>
          <a:p>
            <a:endParaRPr lang="en-US"/>
          </a:p>
        </p:txBody>
      </p:sp>
      <p:sp>
        <p:nvSpPr>
          <p:cNvPr id="4131" name="Line 40"/>
          <p:cNvSpPr>
            <a:spLocks noChangeShapeType="1"/>
          </p:cNvSpPr>
          <p:nvPr/>
        </p:nvSpPr>
        <p:spPr bwMode="auto">
          <a:xfrm>
            <a:off x="6781800" y="4876800"/>
            <a:ext cx="1066800" cy="381000"/>
          </a:xfrm>
          <a:prstGeom prst="line">
            <a:avLst/>
          </a:prstGeom>
          <a:noFill/>
          <a:ln w="9525">
            <a:solidFill>
              <a:schemeClr val="tx1"/>
            </a:solidFill>
            <a:round/>
            <a:headEnd/>
            <a:tailEnd type="triangle" w="med" len="med"/>
          </a:ln>
          <a:extLst>
            <a:ext uri="{909E8E84-426E-40DD-AFC4-6F175D3DCCD1}">
              <a14:hiddenFill xmlns:a14="http://schemas.microsoft.com/office/drawing/2010/main" xmlns="">
                <a:noFill/>
              </a14:hiddenFill>
            </a:ext>
          </a:extLst>
        </p:spPr>
        <p:txBody>
          <a:bodyPr wrap="none" anchor="ctr"/>
          <a:lstStyle/>
          <a:p>
            <a:endParaRPr lang="en-US"/>
          </a:p>
        </p:txBody>
      </p:sp>
    </p:spTree>
    <p:extLst>
      <p:ext uri="{BB962C8B-B14F-4D97-AF65-F5344CB8AC3E}">
        <p14:creationId xmlns:p14="http://schemas.microsoft.com/office/powerpoint/2010/main" xmlns="" val="1181254315"/>
      </p:ext>
    </p:extLst>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Statistical Inference</a:t>
            </a:r>
          </a:p>
        </p:txBody>
      </p:sp>
      <p:sp>
        <p:nvSpPr>
          <p:cNvPr id="3" name="Content Placeholder 2"/>
          <p:cNvSpPr>
            <a:spLocks noGrp="1"/>
          </p:cNvSpPr>
          <p:nvPr>
            <p:ph sz="quarter" idx="1"/>
          </p:nvPr>
        </p:nvSpPr>
        <p:spPr/>
        <p:txBody>
          <a:bodyPr>
            <a:normAutofit lnSpcReduction="10000"/>
          </a:bodyPr>
          <a:lstStyle/>
          <a:p>
            <a:pPr algn="just">
              <a:defRPr/>
            </a:pPr>
            <a:r>
              <a:rPr lang="en-US" sz="3200" b="1" i="1" dirty="0">
                <a:latin typeface="Tw Cen MT" pitchFamily="34" charset="0"/>
              </a:rPr>
              <a:t>Inferential Statistics</a:t>
            </a:r>
            <a:r>
              <a:rPr lang="en-US" sz="3200" i="1" dirty="0">
                <a:latin typeface="Tw Cen MT" pitchFamily="34" charset="0"/>
              </a:rPr>
              <a:t> </a:t>
            </a:r>
            <a:r>
              <a:rPr lang="en-US" sz="3200" dirty="0">
                <a:latin typeface="Tw Cen MT" pitchFamily="34" charset="0"/>
              </a:rPr>
              <a:t>deals with procedures for making inferences about the characteristics that describes the larger group of data, called </a:t>
            </a:r>
            <a:r>
              <a:rPr lang="en-US" sz="3200" b="1" i="1" dirty="0">
                <a:latin typeface="Tw Cen MT" pitchFamily="34" charset="0"/>
              </a:rPr>
              <a:t>population</a:t>
            </a:r>
            <a:r>
              <a:rPr lang="en-US" sz="3200" dirty="0">
                <a:latin typeface="Tw Cen MT" pitchFamily="34" charset="0"/>
              </a:rPr>
              <a:t>, from the knowledge derived from only a part of the data, known as </a:t>
            </a:r>
            <a:r>
              <a:rPr lang="en-US" sz="3200" b="1" i="1" dirty="0">
                <a:latin typeface="Tw Cen MT" pitchFamily="34" charset="0"/>
              </a:rPr>
              <a:t>Sampl</a:t>
            </a:r>
            <a:r>
              <a:rPr lang="en-US" sz="3200" i="1" dirty="0">
                <a:latin typeface="Tw Cen MT" pitchFamily="34" charset="0"/>
              </a:rPr>
              <a:t>e</a:t>
            </a:r>
            <a:r>
              <a:rPr lang="en-US" sz="3200" dirty="0">
                <a:latin typeface="Tw Cen MT" pitchFamily="34" charset="0"/>
              </a:rPr>
              <a:t>.</a:t>
            </a:r>
          </a:p>
          <a:p>
            <a:pPr algn="just">
              <a:defRPr/>
            </a:pPr>
            <a:r>
              <a:rPr lang="en-US" sz="3200" dirty="0">
                <a:latin typeface="Tw Cen MT" pitchFamily="34" charset="0"/>
              </a:rPr>
              <a:t>Numerical quantities describing a population are called </a:t>
            </a:r>
            <a:r>
              <a:rPr lang="en-US" sz="3200" b="1" i="1" dirty="0">
                <a:latin typeface="Tw Cen MT" pitchFamily="34" charset="0"/>
              </a:rPr>
              <a:t>parameters.</a:t>
            </a:r>
          </a:p>
          <a:p>
            <a:pPr algn="just">
              <a:defRPr/>
            </a:pPr>
            <a:r>
              <a:rPr lang="en-US" sz="3200" dirty="0">
                <a:latin typeface="Tw Cen MT" pitchFamily="34" charset="0"/>
              </a:rPr>
              <a:t>A numerical quantity computed from a sample, is called a </a:t>
            </a:r>
            <a:r>
              <a:rPr lang="en-US" sz="3200" b="1" i="1" dirty="0" smtClean="0">
                <a:latin typeface="Tw Cen MT" pitchFamily="34" charset="0"/>
              </a:rPr>
              <a:t>statistic</a:t>
            </a:r>
            <a:r>
              <a:rPr lang="en-US" sz="3200" dirty="0" smtClean="0">
                <a:latin typeface="Tw Cen MT" pitchFamily="34" charset="0"/>
              </a:rPr>
              <a:t>.</a:t>
            </a:r>
            <a:endParaRPr lang="en-US" sz="3200" dirty="0"/>
          </a:p>
          <a:p>
            <a:endParaRPr lang="en-US" dirty="0"/>
          </a:p>
        </p:txBody>
      </p:sp>
    </p:spTree>
    <p:extLst>
      <p:ext uri="{BB962C8B-B14F-4D97-AF65-F5344CB8AC3E}">
        <p14:creationId xmlns:p14="http://schemas.microsoft.com/office/powerpoint/2010/main" xmlns="" val="1802660168"/>
      </p:ext>
    </p:extLst>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Statistical </a:t>
            </a:r>
            <a:r>
              <a:rPr lang="en-US" dirty="0" smtClean="0"/>
              <a:t>Inference</a:t>
            </a:r>
            <a:endParaRPr lang="en-US" b="1" dirty="0">
              <a:solidFill>
                <a:schemeClr val="accent2"/>
              </a:solidFill>
            </a:endParaRPr>
          </a:p>
        </p:txBody>
      </p:sp>
      <p:pic>
        <p:nvPicPr>
          <p:cNvPr id="20482" name="Picture 2"/>
          <p:cNvPicPr>
            <a:picLocks noChangeAspect="1" noChangeArrowheads="1"/>
          </p:cNvPicPr>
          <p:nvPr/>
        </p:nvPicPr>
        <p:blipFill>
          <a:blip r:embed="rId3" cstate="print"/>
          <a:srcRect l="25183" t="41051" r="23865" b="16667"/>
          <a:stretch>
            <a:fillRect/>
          </a:stretch>
        </p:blipFill>
        <p:spPr bwMode="auto">
          <a:xfrm>
            <a:off x="609600" y="1905000"/>
            <a:ext cx="8153399" cy="3276600"/>
          </a:xfrm>
          <a:prstGeom prst="rect">
            <a:avLst/>
          </a:prstGeom>
          <a:noFill/>
          <a:ln w="9525">
            <a:solidFill>
              <a:srgbClr val="00FFFF"/>
            </a:solidFill>
            <a:miter lim="800000"/>
            <a:headEnd/>
            <a:tailEnd/>
          </a:ln>
          <a:effectLst/>
        </p:spPr>
      </p:pic>
    </p:spTree>
    <p:extLst>
      <p:ext uri="{BB962C8B-B14F-4D97-AF65-F5344CB8AC3E}">
        <p14:creationId xmlns:p14="http://schemas.microsoft.com/office/powerpoint/2010/main" xmlns="" val="2248029293"/>
      </p:ext>
    </p:extLst>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2971800" y="1600200"/>
            <a:ext cx="2971800" cy="533400"/>
          </a:xfrm>
          <a:prstGeom prst="rect">
            <a:avLst/>
          </a:prstGeom>
          <a:solidFill>
            <a:srgbClr val="92D050"/>
          </a:solidFill>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r>
              <a:rPr lang="en-US" sz="2400" b="1" dirty="0" smtClean="0">
                <a:solidFill>
                  <a:schemeClr val="tx1"/>
                </a:solidFill>
                <a:latin typeface="Calibri" pitchFamily="34" charset="0"/>
              </a:rPr>
              <a:t>Statistical </a:t>
            </a:r>
            <a:r>
              <a:rPr lang="en-US" sz="2400" b="1" dirty="0" smtClean="0">
                <a:solidFill>
                  <a:sysClr val="windowText" lastClr="000000"/>
                </a:solidFill>
                <a:latin typeface="Calibri" pitchFamily="34" charset="0"/>
              </a:rPr>
              <a:t>Inference</a:t>
            </a:r>
            <a:endParaRPr lang="en-US" sz="2400" b="1" dirty="0">
              <a:solidFill>
                <a:sysClr val="windowText" lastClr="000000"/>
              </a:solidFill>
              <a:latin typeface="Calibri" pitchFamily="34" charset="0"/>
            </a:endParaRPr>
          </a:p>
        </p:txBody>
      </p:sp>
      <p:sp>
        <p:nvSpPr>
          <p:cNvPr id="4" name="TextBox 3"/>
          <p:cNvSpPr txBox="1"/>
          <p:nvPr/>
        </p:nvSpPr>
        <p:spPr>
          <a:xfrm>
            <a:off x="2057400" y="3059668"/>
            <a:ext cx="1447800" cy="400110"/>
          </a:xfrm>
          <a:prstGeom prst="rect">
            <a:avLst/>
          </a:prstGeom>
          <a:solidFill>
            <a:srgbClr val="92D050"/>
          </a:solidFill>
          <a:ln>
            <a:solidFill>
              <a:schemeClr val="accent1"/>
            </a:solidFill>
          </a:ln>
        </p:spPr>
        <p:txBody>
          <a:bodyPr wrap="square" rtlCol="0">
            <a:spAutoFit/>
          </a:bodyPr>
          <a:lstStyle/>
          <a:p>
            <a:r>
              <a:rPr lang="en-US" sz="2000" dirty="0" smtClean="0"/>
              <a:t>Estimation </a:t>
            </a:r>
            <a:endParaRPr lang="en-US" sz="2000" dirty="0"/>
          </a:p>
        </p:txBody>
      </p:sp>
      <p:sp>
        <p:nvSpPr>
          <p:cNvPr id="5" name="TextBox 4"/>
          <p:cNvSpPr txBox="1"/>
          <p:nvPr/>
        </p:nvSpPr>
        <p:spPr>
          <a:xfrm>
            <a:off x="5105400" y="3036332"/>
            <a:ext cx="2438400" cy="400110"/>
          </a:xfrm>
          <a:prstGeom prst="rect">
            <a:avLst/>
          </a:prstGeom>
          <a:solidFill>
            <a:srgbClr val="92D050"/>
          </a:solidFill>
          <a:ln>
            <a:solidFill>
              <a:schemeClr val="accent1"/>
            </a:solidFill>
          </a:ln>
        </p:spPr>
        <p:txBody>
          <a:bodyPr wrap="square" rtlCol="0">
            <a:spAutoFit/>
          </a:bodyPr>
          <a:lstStyle/>
          <a:p>
            <a:r>
              <a:rPr lang="en-US" sz="2000" dirty="0" smtClean="0"/>
              <a:t>Testing of Hypothesis</a:t>
            </a:r>
            <a:endParaRPr lang="en-US" sz="2000" dirty="0"/>
          </a:p>
        </p:txBody>
      </p:sp>
      <p:cxnSp>
        <p:nvCxnSpPr>
          <p:cNvPr id="7" name="Straight Arrow Connector 6"/>
          <p:cNvCxnSpPr>
            <a:stCxn id="2" idx="2"/>
          </p:cNvCxnSpPr>
          <p:nvPr/>
        </p:nvCxnSpPr>
        <p:spPr>
          <a:xfrm>
            <a:off x="4457700" y="2133600"/>
            <a:ext cx="0" cy="533400"/>
          </a:xfrm>
          <a:prstGeom prst="straightConnector1">
            <a:avLst/>
          </a:prstGeom>
          <a:ln>
            <a:solidFill>
              <a:schemeClr val="tx1"/>
            </a:solidFill>
            <a:tailEnd type="arrow"/>
          </a:ln>
        </p:spPr>
        <p:style>
          <a:lnRef idx="1">
            <a:schemeClr val="accent1"/>
          </a:lnRef>
          <a:fillRef idx="0">
            <a:schemeClr val="accent1"/>
          </a:fillRef>
          <a:effectRef idx="0">
            <a:schemeClr val="accent1"/>
          </a:effectRef>
          <a:fontRef idx="minor">
            <a:schemeClr val="tx1"/>
          </a:fontRef>
        </p:style>
      </p:cxnSp>
      <p:cxnSp>
        <p:nvCxnSpPr>
          <p:cNvPr id="36" name="Straight Connector 35"/>
          <p:cNvCxnSpPr/>
          <p:nvPr/>
        </p:nvCxnSpPr>
        <p:spPr>
          <a:xfrm>
            <a:off x="2781300" y="2667000"/>
            <a:ext cx="3467100" cy="0"/>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cxnSp>
        <p:nvCxnSpPr>
          <p:cNvPr id="40" name="Straight Arrow Connector 39"/>
          <p:cNvCxnSpPr/>
          <p:nvPr/>
        </p:nvCxnSpPr>
        <p:spPr>
          <a:xfrm>
            <a:off x="2781300" y="2667000"/>
            <a:ext cx="0" cy="369332"/>
          </a:xfrm>
          <a:prstGeom prst="straightConnector1">
            <a:avLst/>
          </a:prstGeom>
          <a:ln>
            <a:solidFill>
              <a:schemeClr val="tx1"/>
            </a:solidFill>
            <a:tailEnd type="arrow"/>
          </a:ln>
        </p:spPr>
        <p:style>
          <a:lnRef idx="1">
            <a:schemeClr val="accent1"/>
          </a:lnRef>
          <a:fillRef idx="0">
            <a:schemeClr val="accent1"/>
          </a:fillRef>
          <a:effectRef idx="0">
            <a:schemeClr val="accent1"/>
          </a:effectRef>
          <a:fontRef idx="minor">
            <a:schemeClr val="tx1"/>
          </a:fontRef>
        </p:style>
      </p:cxnSp>
      <p:cxnSp>
        <p:nvCxnSpPr>
          <p:cNvPr id="42" name="Straight Arrow Connector 41"/>
          <p:cNvCxnSpPr/>
          <p:nvPr/>
        </p:nvCxnSpPr>
        <p:spPr>
          <a:xfrm>
            <a:off x="6248400" y="2667000"/>
            <a:ext cx="0" cy="369332"/>
          </a:xfrm>
          <a:prstGeom prst="straightConnector1">
            <a:avLst/>
          </a:prstGeom>
          <a:ln>
            <a:solidFill>
              <a:schemeClr val="tx1"/>
            </a:solidFill>
            <a:tailEnd type="arrow"/>
          </a:ln>
        </p:spPr>
        <p:style>
          <a:lnRef idx="1">
            <a:schemeClr val="accent1"/>
          </a:lnRef>
          <a:fillRef idx="0">
            <a:schemeClr val="accent1"/>
          </a:fillRef>
          <a:effectRef idx="0">
            <a:schemeClr val="accent1"/>
          </a:effectRef>
          <a:fontRef idx="minor">
            <a:schemeClr val="tx1"/>
          </a:fontRef>
        </p:style>
      </p:cxnSp>
      <p:sp>
        <p:nvSpPr>
          <p:cNvPr id="43" name="TextBox 42"/>
          <p:cNvSpPr txBox="1"/>
          <p:nvPr/>
        </p:nvSpPr>
        <p:spPr>
          <a:xfrm>
            <a:off x="762000" y="4355068"/>
            <a:ext cx="1714500" cy="369332"/>
          </a:xfrm>
          <a:prstGeom prst="rect">
            <a:avLst/>
          </a:prstGeom>
          <a:solidFill>
            <a:srgbClr val="92D050"/>
          </a:solidFill>
          <a:ln>
            <a:solidFill>
              <a:schemeClr val="tx1"/>
            </a:solidFill>
          </a:ln>
        </p:spPr>
        <p:txBody>
          <a:bodyPr wrap="square" rtlCol="0">
            <a:spAutoFit/>
          </a:bodyPr>
          <a:lstStyle/>
          <a:p>
            <a:r>
              <a:rPr lang="en-US" dirty="0" smtClean="0"/>
              <a:t>Point Estimation</a:t>
            </a:r>
            <a:endParaRPr lang="en-US" dirty="0"/>
          </a:p>
        </p:txBody>
      </p:sp>
      <p:sp>
        <p:nvSpPr>
          <p:cNvPr id="44" name="TextBox 43"/>
          <p:cNvSpPr txBox="1"/>
          <p:nvPr/>
        </p:nvSpPr>
        <p:spPr>
          <a:xfrm>
            <a:off x="3200400" y="4355068"/>
            <a:ext cx="1981200" cy="369332"/>
          </a:xfrm>
          <a:prstGeom prst="rect">
            <a:avLst/>
          </a:prstGeom>
          <a:solidFill>
            <a:srgbClr val="92D050"/>
          </a:solidFill>
          <a:ln>
            <a:solidFill>
              <a:schemeClr val="tx1"/>
            </a:solidFill>
          </a:ln>
        </p:spPr>
        <p:txBody>
          <a:bodyPr wrap="square" rtlCol="0">
            <a:spAutoFit/>
          </a:bodyPr>
          <a:lstStyle/>
          <a:p>
            <a:r>
              <a:rPr lang="en-US" dirty="0" smtClean="0"/>
              <a:t>Interval Estimation</a:t>
            </a:r>
            <a:endParaRPr lang="en-US" dirty="0"/>
          </a:p>
        </p:txBody>
      </p:sp>
      <p:cxnSp>
        <p:nvCxnSpPr>
          <p:cNvPr id="46" name="Straight Arrow Connector 45"/>
          <p:cNvCxnSpPr>
            <a:stCxn id="4" idx="2"/>
          </p:cNvCxnSpPr>
          <p:nvPr/>
        </p:nvCxnSpPr>
        <p:spPr>
          <a:xfrm>
            <a:off x="2781300" y="3459778"/>
            <a:ext cx="0" cy="350222"/>
          </a:xfrm>
          <a:prstGeom prst="straightConnector1">
            <a:avLst/>
          </a:prstGeom>
          <a:ln>
            <a:solidFill>
              <a:schemeClr val="tx1"/>
            </a:solidFill>
            <a:tailEnd type="arrow"/>
          </a:ln>
        </p:spPr>
        <p:style>
          <a:lnRef idx="1">
            <a:schemeClr val="accent1"/>
          </a:lnRef>
          <a:fillRef idx="0">
            <a:schemeClr val="accent1"/>
          </a:fillRef>
          <a:effectRef idx="0">
            <a:schemeClr val="accent1"/>
          </a:effectRef>
          <a:fontRef idx="minor">
            <a:schemeClr val="tx1"/>
          </a:fontRef>
        </p:style>
      </p:cxnSp>
      <p:cxnSp>
        <p:nvCxnSpPr>
          <p:cNvPr id="53" name="Straight Connector 52"/>
          <p:cNvCxnSpPr/>
          <p:nvPr/>
        </p:nvCxnSpPr>
        <p:spPr>
          <a:xfrm>
            <a:off x="2781300" y="3810000"/>
            <a:ext cx="1409700" cy="0"/>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cxnSp>
        <p:nvCxnSpPr>
          <p:cNvPr id="55" name="Straight Connector 54"/>
          <p:cNvCxnSpPr/>
          <p:nvPr/>
        </p:nvCxnSpPr>
        <p:spPr>
          <a:xfrm flipH="1">
            <a:off x="1752600" y="3810000"/>
            <a:ext cx="1028700" cy="0"/>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cxnSp>
        <p:nvCxnSpPr>
          <p:cNvPr id="57" name="Straight Arrow Connector 56"/>
          <p:cNvCxnSpPr>
            <a:endCxn id="44" idx="0"/>
          </p:cNvCxnSpPr>
          <p:nvPr/>
        </p:nvCxnSpPr>
        <p:spPr>
          <a:xfrm>
            <a:off x="4191000" y="3810000"/>
            <a:ext cx="0" cy="545068"/>
          </a:xfrm>
          <a:prstGeom prst="straightConnector1">
            <a:avLst/>
          </a:prstGeom>
          <a:ln>
            <a:solidFill>
              <a:schemeClr val="tx1"/>
            </a:solidFill>
            <a:tailEnd type="arrow"/>
          </a:ln>
        </p:spPr>
        <p:style>
          <a:lnRef idx="1">
            <a:schemeClr val="accent1"/>
          </a:lnRef>
          <a:fillRef idx="0">
            <a:schemeClr val="accent1"/>
          </a:fillRef>
          <a:effectRef idx="0">
            <a:schemeClr val="accent1"/>
          </a:effectRef>
          <a:fontRef idx="minor">
            <a:schemeClr val="tx1"/>
          </a:fontRef>
        </p:style>
      </p:cxnSp>
      <p:cxnSp>
        <p:nvCxnSpPr>
          <p:cNvPr id="59" name="Straight Arrow Connector 58"/>
          <p:cNvCxnSpPr/>
          <p:nvPr/>
        </p:nvCxnSpPr>
        <p:spPr>
          <a:xfrm>
            <a:off x="1752600" y="3810000"/>
            <a:ext cx="0" cy="545068"/>
          </a:xfrm>
          <a:prstGeom prst="straightConnector1">
            <a:avLst/>
          </a:prstGeom>
          <a:ln>
            <a:solidFill>
              <a:schemeClr val="tx1"/>
            </a:solidFill>
            <a:tailEnd type="arrow"/>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xmlns="" val="2369624808"/>
      </p:ext>
    </p:extLst>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txBox="1">
            <a:spLocks/>
          </p:cNvSpPr>
          <p:nvPr/>
        </p:nvSpPr>
        <p:spPr>
          <a:xfrm>
            <a:off x="457200" y="274638"/>
            <a:ext cx="8229600" cy="792162"/>
          </a:xfrm>
          <a:prstGeom prst="rect">
            <a:avLst/>
          </a:prstGeom>
        </p:spPr>
        <p:txBody>
          <a:bodyPr/>
          <a:lstStyle>
            <a:lvl1pPr algn="ctr" defTabSz="914400" rtl="0" eaLnBrk="1" latinLnBrk="0" hangingPunct="1">
              <a:spcBef>
                <a:spcPct val="0"/>
              </a:spcBef>
              <a:buNone/>
              <a:defRPr sz="4400" kern="1200">
                <a:solidFill>
                  <a:schemeClr val="tx1"/>
                </a:solidFill>
                <a:latin typeface="+mj-lt"/>
                <a:ea typeface="+mj-ea"/>
                <a:cs typeface="+mj-cs"/>
              </a:defRPr>
            </a:lvl1pPr>
          </a:lstStyle>
          <a:p>
            <a:r>
              <a:rPr lang="en-US" sz="2800" b="1" dirty="0" smtClean="0"/>
              <a:t>Hypothesis Testing </a:t>
            </a:r>
            <a:endParaRPr lang="en-US" sz="2800" b="1" dirty="0"/>
          </a:p>
        </p:txBody>
      </p:sp>
      <p:sp>
        <p:nvSpPr>
          <p:cNvPr id="3" name="TextBox 2"/>
          <p:cNvSpPr txBox="1"/>
          <p:nvPr/>
        </p:nvSpPr>
        <p:spPr>
          <a:xfrm>
            <a:off x="990600" y="1070312"/>
            <a:ext cx="7391400" cy="6001643"/>
          </a:xfrm>
          <a:prstGeom prst="rect">
            <a:avLst/>
          </a:prstGeom>
          <a:noFill/>
        </p:spPr>
        <p:txBody>
          <a:bodyPr wrap="square" rtlCol="0">
            <a:spAutoFit/>
          </a:bodyPr>
          <a:lstStyle/>
          <a:p>
            <a:pPr algn="just"/>
            <a:r>
              <a:rPr lang="en-US" sz="2400" dirty="0" smtClean="0"/>
              <a:t>INTRODUCTION</a:t>
            </a:r>
          </a:p>
          <a:p>
            <a:pPr algn="just"/>
            <a:r>
              <a:rPr lang="en-US" sz="2000" i="1" dirty="0" smtClean="0"/>
              <a:t>Hypothesis testing </a:t>
            </a:r>
            <a:r>
              <a:rPr lang="en-US" sz="2000" dirty="0" smtClean="0"/>
              <a:t>is a very important phase of </a:t>
            </a:r>
            <a:r>
              <a:rPr lang="en-US" sz="2000" i="1" dirty="0" smtClean="0"/>
              <a:t>Statistical Inference</a:t>
            </a:r>
            <a:r>
              <a:rPr lang="en-US" sz="2000" dirty="0" smtClean="0"/>
              <a:t>. It is a procedure which enables us to decide on the basis of information obtained from sample data  whether to accept or reject a statement </a:t>
            </a:r>
            <a:r>
              <a:rPr lang="en-US" sz="2000" dirty="0"/>
              <a:t>(assertion, </a:t>
            </a:r>
            <a:r>
              <a:rPr lang="en-US" sz="2000" dirty="0" smtClean="0"/>
              <a:t>claim, </a:t>
            </a:r>
            <a:r>
              <a:rPr lang="en-US" sz="2000" dirty="0"/>
              <a:t>belief or assumption</a:t>
            </a:r>
            <a:r>
              <a:rPr lang="en-US" sz="2000" dirty="0" smtClean="0"/>
              <a:t>) about the value of a population parameter. </a:t>
            </a:r>
            <a:r>
              <a:rPr lang="en-US" sz="2000" dirty="0" smtClean="0">
                <a:solidFill>
                  <a:srgbClr val="FF0000"/>
                </a:solidFill>
              </a:rPr>
              <a:t>Such a</a:t>
            </a:r>
            <a:r>
              <a:rPr lang="en-US" sz="2000" dirty="0">
                <a:solidFill>
                  <a:srgbClr val="FF0000"/>
                </a:solidFill>
              </a:rPr>
              <a:t> </a:t>
            </a:r>
            <a:r>
              <a:rPr lang="en-US" sz="2000" dirty="0" smtClean="0">
                <a:solidFill>
                  <a:srgbClr val="FF0000"/>
                </a:solidFill>
              </a:rPr>
              <a:t>statement which may or may not be true, is called </a:t>
            </a:r>
            <a:r>
              <a:rPr lang="en-US" sz="2000" i="1" dirty="0">
                <a:solidFill>
                  <a:srgbClr val="FF0000"/>
                </a:solidFill>
              </a:rPr>
              <a:t>Statistical </a:t>
            </a:r>
            <a:r>
              <a:rPr lang="en-US" sz="2000" i="1" dirty="0" smtClean="0">
                <a:solidFill>
                  <a:srgbClr val="FF0000"/>
                </a:solidFill>
              </a:rPr>
              <a:t>hypothesis.</a:t>
            </a:r>
            <a:r>
              <a:rPr lang="en-US" sz="2000" i="1" dirty="0" smtClean="0"/>
              <a:t> </a:t>
            </a:r>
            <a:r>
              <a:rPr lang="en-US" sz="2000" dirty="0" smtClean="0"/>
              <a:t>We accept the hypothesis as being true, when it is supported by the sample data and we </a:t>
            </a:r>
            <a:r>
              <a:rPr lang="en-US" sz="2000" dirty="0"/>
              <a:t>reject the </a:t>
            </a:r>
            <a:r>
              <a:rPr lang="en-US" sz="2000" dirty="0" smtClean="0"/>
              <a:t>hypothesis when the </a:t>
            </a:r>
            <a:r>
              <a:rPr lang="en-US" sz="2000" dirty="0"/>
              <a:t>sample </a:t>
            </a:r>
            <a:r>
              <a:rPr lang="en-US" sz="2000" dirty="0" smtClean="0"/>
              <a:t>data fail to support it.</a:t>
            </a:r>
          </a:p>
          <a:p>
            <a:pPr algn="just"/>
            <a:r>
              <a:rPr lang="en-US" sz="2000" dirty="0" smtClean="0"/>
              <a:t>Examples of </a:t>
            </a:r>
            <a:r>
              <a:rPr lang="en-US" sz="2000" dirty="0"/>
              <a:t>Statistical </a:t>
            </a:r>
            <a:r>
              <a:rPr lang="en-US" sz="2000" dirty="0" smtClean="0"/>
              <a:t>hypothesis are</a:t>
            </a:r>
            <a:r>
              <a:rPr lang="en-US" sz="2000" i="1" dirty="0" smtClean="0"/>
              <a:t> </a:t>
            </a:r>
            <a:r>
              <a:rPr lang="en-US" sz="2000" dirty="0" smtClean="0"/>
              <a:t>(</a:t>
            </a:r>
            <a:r>
              <a:rPr lang="en-US" sz="2000" dirty="0" err="1" smtClean="0"/>
              <a:t>i</a:t>
            </a:r>
            <a:r>
              <a:rPr lang="en-US" sz="2000" dirty="0"/>
              <a:t>) a judge assumes that a person  charged with crime is innocent  and subject this assumption(hypothesis) to a  verification by reviewing  the evidence and hearing testimony before reaching to a verdict (ii) a pharmaceutical company claims about a medicine (iii) a company claims that  average return across all investment is 20 % and so on.  To test such claims , sample data are collected and analyzed. On the basis of sample findings the hypothesized value of the population parameter is either accepted or rejected</a:t>
            </a:r>
            <a:r>
              <a:rPr lang="en-US" sz="2000" dirty="0" smtClean="0"/>
              <a:t>.</a:t>
            </a:r>
          </a:p>
          <a:p>
            <a:pPr algn="just"/>
            <a:endParaRPr lang="en-US" sz="2000" i="1" dirty="0" smtClean="0"/>
          </a:p>
        </p:txBody>
      </p:sp>
    </p:spTree>
    <p:extLst>
      <p:ext uri="{BB962C8B-B14F-4D97-AF65-F5344CB8AC3E}">
        <p14:creationId xmlns:p14="http://schemas.microsoft.com/office/powerpoint/2010/main" xmlns="" val="2617011218"/>
      </p:ext>
    </p:extLst>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txBox="1">
            <a:spLocks/>
          </p:cNvSpPr>
          <p:nvPr/>
        </p:nvSpPr>
        <p:spPr>
          <a:xfrm>
            <a:off x="457200" y="274638"/>
            <a:ext cx="8229600" cy="792162"/>
          </a:xfrm>
          <a:prstGeom prst="rect">
            <a:avLst/>
          </a:prstGeom>
        </p:spPr>
        <p:txBody>
          <a:bodyPr/>
          <a:lstStyle>
            <a:lvl1pPr algn="ctr" defTabSz="914400" rtl="0" eaLnBrk="1" latinLnBrk="0" hangingPunct="1">
              <a:spcBef>
                <a:spcPct val="0"/>
              </a:spcBef>
              <a:buNone/>
              <a:defRPr sz="4400" kern="1200">
                <a:solidFill>
                  <a:schemeClr val="tx1"/>
                </a:solidFill>
                <a:latin typeface="+mj-lt"/>
                <a:ea typeface="+mj-ea"/>
                <a:cs typeface="+mj-cs"/>
              </a:defRPr>
            </a:lvl1pPr>
          </a:lstStyle>
          <a:p>
            <a:r>
              <a:rPr lang="en-US" sz="2800" b="1" dirty="0" smtClean="0"/>
              <a:t>Basic concepts associated with hypothesis testing </a:t>
            </a:r>
            <a:endParaRPr lang="en-US" sz="2800" b="1" dirty="0"/>
          </a:p>
        </p:txBody>
      </p:sp>
      <p:sp>
        <p:nvSpPr>
          <p:cNvPr id="3" name="TextBox 2"/>
          <p:cNvSpPr txBox="1"/>
          <p:nvPr/>
        </p:nvSpPr>
        <p:spPr>
          <a:xfrm>
            <a:off x="838200" y="914400"/>
            <a:ext cx="7391400" cy="5940088"/>
          </a:xfrm>
          <a:prstGeom prst="rect">
            <a:avLst/>
          </a:prstGeom>
          <a:noFill/>
        </p:spPr>
        <p:txBody>
          <a:bodyPr wrap="square" rtlCol="0">
            <a:spAutoFit/>
          </a:bodyPr>
          <a:lstStyle/>
          <a:p>
            <a:pPr marL="342900" indent="-342900" algn="just">
              <a:buFont typeface="Arial" pitchFamily="34" charset="0"/>
              <a:buChar char="•"/>
            </a:pPr>
            <a:r>
              <a:rPr lang="en-US" sz="2000" b="1" dirty="0" smtClean="0"/>
              <a:t>Null and Alternative Hypothesis:</a:t>
            </a:r>
          </a:p>
          <a:p>
            <a:pPr algn="just"/>
            <a:r>
              <a:rPr lang="en-US" sz="2000" dirty="0" smtClean="0"/>
              <a:t>Any hypothesis which is to be tested for the possible rejection under the assumption that it is true is called </a:t>
            </a:r>
            <a:r>
              <a:rPr lang="en-US" sz="2000" i="1" dirty="0" smtClean="0"/>
              <a:t>null hypothesis</a:t>
            </a:r>
            <a:r>
              <a:rPr lang="en-US" sz="2000" i="1" dirty="0"/>
              <a:t>. </a:t>
            </a:r>
            <a:r>
              <a:rPr lang="en-US" sz="2000" dirty="0" smtClean="0"/>
              <a:t>A</a:t>
            </a:r>
            <a:r>
              <a:rPr lang="en-US" sz="2000" i="1" dirty="0" smtClean="0"/>
              <a:t> </a:t>
            </a:r>
            <a:r>
              <a:rPr lang="en-US" sz="2000" dirty="0" smtClean="0"/>
              <a:t>null </a:t>
            </a:r>
            <a:r>
              <a:rPr lang="en-US" sz="2000" dirty="0"/>
              <a:t>hypothesis </a:t>
            </a:r>
            <a:r>
              <a:rPr lang="en-US" sz="2000" dirty="0" smtClean="0"/>
              <a:t>is denoted by  </a:t>
            </a:r>
            <a:r>
              <a:rPr lang="en-US" sz="2000" i="1" dirty="0" smtClean="0"/>
              <a:t>   A </a:t>
            </a:r>
            <a:r>
              <a:rPr lang="en-US" sz="2000" dirty="0" smtClean="0"/>
              <a:t>null hypothesis should always be precise such as “the given coin is unbiased” or “a drug is ineffective in curing a particular disease ” or “difference between two teaching methods is zero”. </a:t>
            </a:r>
          </a:p>
          <a:p>
            <a:pPr algn="just"/>
            <a:r>
              <a:rPr lang="en-US" sz="2000" dirty="0" smtClean="0"/>
              <a:t>An </a:t>
            </a:r>
            <a:r>
              <a:rPr lang="en-US" sz="2000" i="1" dirty="0" smtClean="0"/>
              <a:t>alternative hypothesis </a:t>
            </a:r>
            <a:r>
              <a:rPr lang="en-US" sz="2000" dirty="0" smtClean="0"/>
              <a:t> is any hypothesis other than the null hypothesis. It is denoted by  </a:t>
            </a:r>
          </a:p>
          <a:p>
            <a:pPr marL="342900" indent="-342900" algn="just">
              <a:buFont typeface="Arial" pitchFamily="34" charset="0"/>
              <a:buChar char="•"/>
            </a:pPr>
            <a:r>
              <a:rPr lang="en-US" sz="2000" b="1" dirty="0" smtClean="0"/>
              <a:t>Test Statistic</a:t>
            </a:r>
          </a:p>
          <a:p>
            <a:pPr algn="just"/>
            <a:r>
              <a:rPr lang="en-US" sz="2000" dirty="0" smtClean="0"/>
              <a:t>A sample statistic which provides a basis for testing a null hypothesis, is called a </a:t>
            </a:r>
            <a:r>
              <a:rPr lang="en-US" sz="2000" i="1" dirty="0" smtClean="0"/>
              <a:t>test statistic</a:t>
            </a:r>
            <a:r>
              <a:rPr lang="en-US" sz="2000" dirty="0" smtClean="0"/>
              <a:t>. Every test statistic has a probability (sampling) distribution which gives the probability of obtaining a specified value of the test statistic when the null hypothesis is true. It is important to remember that a test statistic does not prove the hypothesis to be correct but it furnishes an evidence against the hypothesis. The sampling distributions of the most commonly used test statistics are normal, </a:t>
            </a:r>
            <a:r>
              <a:rPr lang="en-US" sz="2000" i="1" dirty="0" smtClean="0"/>
              <a:t>t</a:t>
            </a:r>
            <a:r>
              <a:rPr lang="en-US" sz="2000" dirty="0" smtClean="0"/>
              <a:t>, chi-square, or </a:t>
            </a:r>
            <a:r>
              <a:rPr lang="en-US" sz="2000" i="1" dirty="0" smtClean="0"/>
              <a:t>F.</a:t>
            </a:r>
            <a:endParaRPr lang="en-US" sz="2000" dirty="0" smtClean="0"/>
          </a:p>
          <a:p>
            <a:pPr algn="just"/>
            <a:endParaRPr lang="en-US" sz="2000" i="1" dirty="0" smtClean="0"/>
          </a:p>
        </p:txBody>
      </p:sp>
      <p:graphicFrame>
        <p:nvGraphicFramePr>
          <p:cNvPr id="4" name="Object 3"/>
          <p:cNvGraphicFramePr>
            <a:graphicFrameLocks noChangeAspect="1"/>
          </p:cNvGraphicFramePr>
          <p:nvPr>
            <p:extLst>
              <p:ext uri="{D42A27DB-BD31-4B8C-83A1-F6EECF244321}">
                <p14:modId xmlns:p14="http://schemas.microsoft.com/office/powerpoint/2010/main" xmlns="" val="649792609"/>
              </p:ext>
            </p:extLst>
          </p:nvPr>
        </p:nvGraphicFramePr>
        <p:xfrm>
          <a:off x="3657600" y="1828800"/>
          <a:ext cx="560388" cy="381000"/>
        </p:xfrm>
        <a:graphic>
          <a:graphicData uri="http://schemas.openxmlformats.org/presentationml/2006/ole">
            <p:oleObj spid="_x0000_s2120" name="Equation" r:id="rId3" imgW="253800" imgH="228600" progId="">
              <p:embed/>
            </p:oleObj>
          </a:graphicData>
        </a:graphic>
      </p:graphicFrame>
      <p:graphicFrame>
        <p:nvGraphicFramePr>
          <p:cNvPr id="6" name="Object 5"/>
          <p:cNvGraphicFramePr>
            <a:graphicFrameLocks noChangeAspect="1"/>
          </p:cNvGraphicFramePr>
          <p:nvPr>
            <p:extLst>
              <p:ext uri="{D42A27DB-BD31-4B8C-83A1-F6EECF244321}">
                <p14:modId xmlns:p14="http://schemas.microsoft.com/office/powerpoint/2010/main" xmlns="" val="4060641116"/>
              </p:ext>
            </p:extLst>
          </p:nvPr>
        </p:nvGraphicFramePr>
        <p:xfrm>
          <a:off x="3733800" y="3352800"/>
          <a:ext cx="531813" cy="381000"/>
        </p:xfrm>
        <a:graphic>
          <a:graphicData uri="http://schemas.openxmlformats.org/presentationml/2006/ole">
            <p:oleObj spid="_x0000_s2121" name="Equation" r:id="rId4" imgW="241200" imgH="228600" progId="">
              <p:embed/>
            </p:oleObj>
          </a:graphicData>
        </a:graphic>
      </p:graphicFrame>
    </p:spTree>
    <p:extLst>
      <p:ext uri="{BB962C8B-B14F-4D97-AF65-F5344CB8AC3E}">
        <p14:creationId xmlns:p14="http://schemas.microsoft.com/office/powerpoint/2010/main" xmlns="" val="4242036689"/>
      </p:ext>
    </p:extLst>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txBox="1">
            <a:spLocks/>
          </p:cNvSpPr>
          <p:nvPr/>
        </p:nvSpPr>
        <p:spPr>
          <a:xfrm>
            <a:off x="457200" y="274638"/>
            <a:ext cx="8229600" cy="792162"/>
          </a:xfrm>
          <a:prstGeom prst="rect">
            <a:avLst/>
          </a:prstGeom>
        </p:spPr>
        <p:txBody>
          <a:bodyPr/>
          <a:lstStyle>
            <a:lvl1pPr algn="ctr" defTabSz="914400" rtl="0" eaLnBrk="1" latinLnBrk="0" hangingPunct="1">
              <a:spcBef>
                <a:spcPct val="0"/>
              </a:spcBef>
              <a:buNone/>
              <a:defRPr sz="4400" kern="1200">
                <a:solidFill>
                  <a:schemeClr val="tx1"/>
                </a:solidFill>
                <a:latin typeface="+mj-lt"/>
                <a:ea typeface="+mj-ea"/>
                <a:cs typeface="+mj-cs"/>
              </a:defRPr>
            </a:lvl1pPr>
          </a:lstStyle>
          <a:p>
            <a:r>
              <a:rPr lang="en-US" sz="2800" b="1" dirty="0" smtClean="0"/>
              <a:t>Basic concepts associated with hypothesis testing </a:t>
            </a:r>
            <a:endParaRPr lang="en-US" sz="2800" b="1" dirty="0"/>
          </a:p>
        </p:txBody>
      </p:sp>
      <p:sp>
        <p:nvSpPr>
          <p:cNvPr id="3" name="TextBox 2"/>
          <p:cNvSpPr txBox="1"/>
          <p:nvPr/>
        </p:nvSpPr>
        <p:spPr>
          <a:xfrm>
            <a:off x="838200" y="914400"/>
            <a:ext cx="7391400" cy="5632311"/>
          </a:xfrm>
          <a:prstGeom prst="rect">
            <a:avLst/>
          </a:prstGeom>
          <a:noFill/>
        </p:spPr>
        <p:txBody>
          <a:bodyPr wrap="square" rtlCol="0">
            <a:spAutoFit/>
          </a:bodyPr>
          <a:lstStyle/>
          <a:p>
            <a:pPr marL="342900" indent="-342900" algn="just">
              <a:buFont typeface="Arial" pitchFamily="34" charset="0"/>
              <a:buChar char="•"/>
            </a:pPr>
            <a:r>
              <a:rPr lang="en-US" sz="2000" b="1" dirty="0" smtClean="0"/>
              <a:t>Acceptance and Rejection Region:</a:t>
            </a:r>
          </a:p>
          <a:p>
            <a:pPr algn="just"/>
            <a:r>
              <a:rPr lang="en-US" sz="2000" dirty="0" smtClean="0"/>
              <a:t>All possible values which a test statistic may assume can be divided into two mutually exclusive groups: one group consisting of values which appear to be consistent with  the null hypothesis, and the other having values which are unlikely to occur if          is true. The first group is called </a:t>
            </a:r>
            <a:r>
              <a:rPr lang="en-US" sz="2000" i="1" dirty="0" smtClean="0"/>
              <a:t>acceptance region </a:t>
            </a:r>
            <a:r>
              <a:rPr lang="en-US" sz="2000" dirty="0" smtClean="0"/>
              <a:t>and other group is called </a:t>
            </a:r>
            <a:r>
              <a:rPr lang="en-US" sz="2000" i="1" dirty="0" smtClean="0"/>
              <a:t>rejection region</a:t>
            </a:r>
            <a:r>
              <a:rPr lang="en-US" sz="2000" dirty="0" smtClean="0"/>
              <a:t>(critical region). The value(s) that separates the critical region from the acceptance region, is called the </a:t>
            </a:r>
            <a:r>
              <a:rPr lang="en-US" sz="2000" i="1" dirty="0" smtClean="0"/>
              <a:t>Critical value(s).</a:t>
            </a:r>
            <a:r>
              <a:rPr lang="en-US" sz="2000" dirty="0" smtClean="0"/>
              <a:t> </a:t>
            </a:r>
          </a:p>
          <a:p>
            <a:pPr marL="342900" indent="-342900" algn="just">
              <a:buFont typeface="Arial" pitchFamily="34" charset="0"/>
              <a:buChar char="•"/>
            </a:pPr>
            <a:r>
              <a:rPr lang="en-US" sz="2000" b="1" dirty="0" smtClean="0"/>
              <a:t>Level of Significance</a:t>
            </a:r>
            <a:endParaRPr lang="en-US" sz="2000" b="1" dirty="0"/>
          </a:p>
          <a:p>
            <a:pPr algn="just"/>
            <a:r>
              <a:rPr lang="en-US" sz="2000" dirty="0" smtClean="0"/>
              <a:t>The significance level of a test is the probability used as standard for rejecting a null hypothesis when it is assumed to be true. This probability is equal to some pre-assigned value, denoted by     .</a:t>
            </a:r>
          </a:p>
          <a:p>
            <a:pPr algn="just"/>
            <a:r>
              <a:rPr lang="en-US" sz="2000" dirty="0" smtClean="0"/>
              <a:t>The most frequently used values of       are 0.05, 0.01.By                    we mean that there are about 5 chances in 100 of incorrectly rejecting a true null hypothesis, or we can say that we are 95 % confident in making the correct decision.   </a:t>
            </a:r>
          </a:p>
          <a:p>
            <a:pPr algn="just"/>
            <a:endParaRPr lang="en-US" sz="2000" dirty="0" smtClean="0"/>
          </a:p>
        </p:txBody>
      </p:sp>
      <p:graphicFrame>
        <p:nvGraphicFramePr>
          <p:cNvPr id="4" name="Object 3"/>
          <p:cNvGraphicFramePr>
            <a:graphicFrameLocks noChangeAspect="1"/>
          </p:cNvGraphicFramePr>
          <p:nvPr>
            <p:extLst>
              <p:ext uri="{D42A27DB-BD31-4B8C-83A1-F6EECF244321}">
                <p14:modId xmlns:p14="http://schemas.microsoft.com/office/powerpoint/2010/main" xmlns="" val="1804361775"/>
              </p:ext>
            </p:extLst>
          </p:nvPr>
        </p:nvGraphicFramePr>
        <p:xfrm>
          <a:off x="6324600" y="2133600"/>
          <a:ext cx="476250" cy="381000"/>
        </p:xfrm>
        <a:graphic>
          <a:graphicData uri="http://schemas.openxmlformats.org/presentationml/2006/ole">
            <p:oleObj spid="_x0000_s3134" name="Equation" r:id="rId3" imgW="215640" imgH="228600" progId="">
              <p:embed/>
            </p:oleObj>
          </a:graphicData>
        </a:graphic>
      </p:graphicFrame>
      <p:graphicFrame>
        <p:nvGraphicFramePr>
          <p:cNvPr id="7" name="Object 6"/>
          <p:cNvGraphicFramePr>
            <a:graphicFrameLocks noChangeAspect="1"/>
          </p:cNvGraphicFramePr>
          <p:nvPr>
            <p:extLst>
              <p:ext uri="{D42A27DB-BD31-4B8C-83A1-F6EECF244321}">
                <p14:modId xmlns:p14="http://schemas.microsoft.com/office/powerpoint/2010/main" xmlns="" val="1716368359"/>
              </p:ext>
            </p:extLst>
          </p:nvPr>
        </p:nvGraphicFramePr>
        <p:xfrm>
          <a:off x="7054850" y="4645025"/>
          <a:ext cx="336550" cy="233363"/>
        </p:xfrm>
        <a:graphic>
          <a:graphicData uri="http://schemas.openxmlformats.org/presentationml/2006/ole">
            <p:oleObj spid="_x0000_s3135" name="Equation" r:id="rId4" imgW="152280" imgH="139680" progId="">
              <p:embed/>
            </p:oleObj>
          </a:graphicData>
        </a:graphic>
      </p:graphicFrame>
      <p:graphicFrame>
        <p:nvGraphicFramePr>
          <p:cNvPr id="9" name="Object 8"/>
          <p:cNvGraphicFramePr>
            <a:graphicFrameLocks noChangeAspect="1"/>
          </p:cNvGraphicFramePr>
          <p:nvPr>
            <p:extLst>
              <p:ext uri="{D42A27DB-BD31-4B8C-83A1-F6EECF244321}">
                <p14:modId xmlns:p14="http://schemas.microsoft.com/office/powerpoint/2010/main" xmlns="" val="906058700"/>
              </p:ext>
            </p:extLst>
          </p:nvPr>
        </p:nvGraphicFramePr>
        <p:xfrm>
          <a:off x="4572000" y="4948237"/>
          <a:ext cx="336550" cy="233363"/>
        </p:xfrm>
        <a:graphic>
          <a:graphicData uri="http://schemas.openxmlformats.org/presentationml/2006/ole">
            <p:oleObj spid="_x0000_s3136" name="Equation" r:id="rId5" imgW="152334" imgH="139639" progId="">
              <p:embed/>
            </p:oleObj>
          </a:graphicData>
        </a:graphic>
      </p:graphicFrame>
      <p:graphicFrame>
        <p:nvGraphicFramePr>
          <p:cNvPr id="10" name="Object 9"/>
          <p:cNvGraphicFramePr>
            <a:graphicFrameLocks noChangeAspect="1"/>
          </p:cNvGraphicFramePr>
          <p:nvPr>
            <p:extLst>
              <p:ext uri="{D42A27DB-BD31-4B8C-83A1-F6EECF244321}">
                <p14:modId xmlns:p14="http://schemas.microsoft.com/office/powerpoint/2010/main" xmlns="" val="3308166785"/>
              </p:ext>
            </p:extLst>
          </p:nvPr>
        </p:nvGraphicFramePr>
        <p:xfrm>
          <a:off x="6615112" y="4916488"/>
          <a:ext cx="1233488" cy="296862"/>
        </p:xfrm>
        <a:graphic>
          <a:graphicData uri="http://schemas.openxmlformats.org/presentationml/2006/ole">
            <p:oleObj spid="_x0000_s3137" name="Equation" r:id="rId6" imgW="558720" imgH="177480" progId="">
              <p:embed/>
            </p:oleObj>
          </a:graphicData>
        </a:graphic>
      </p:graphicFrame>
    </p:spTree>
    <p:extLst>
      <p:ext uri="{BB962C8B-B14F-4D97-AF65-F5344CB8AC3E}">
        <p14:creationId xmlns:p14="http://schemas.microsoft.com/office/powerpoint/2010/main" xmlns="" val="1971445066"/>
      </p:ext>
    </p:extLst>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Tree>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Tree>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txBox="1">
            <a:spLocks/>
          </p:cNvSpPr>
          <p:nvPr/>
        </p:nvSpPr>
        <p:spPr>
          <a:xfrm>
            <a:off x="457200" y="274638"/>
            <a:ext cx="8229600" cy="792162"/>
          </a:xfrm>
          <a:prstGeom prst="rect">
            <a:avLst/>
          </a:prstGeom>
        </p:spPr>
        <p:txBody>
          <a:bodyPr/>
          <a:lstStyle>
            <a:lvl1pPr algn="ctr" defTabSz="914400" rtl="0" eaLnBrk="1" latinLnBrk="0" hangingPunct="1">
              <a:spcBef>
                <a:spcPct val="0"/>
              </a:spcBef>
              <a:buNone/>
              <a:defRPr sz="4400" kern="1200">
                <a:solidFill>
                  <a:schemeClr val="tx1"/>
                </a:solidFill>
                <a:latin typeface="+mj-lt"/>
                <a:ea typeface="+mj-ea"/>
                <a:cs typeface="+mj-cs"/>
              </a:defRPr>
            </a:lvl1pPr>
          </a:lstStyle>
          <a:p>
            <a:r>
              <a:rPr lang="en-US" sz="2800" b="1" dirty="0" smtClean="0"/>
              <a:t>Basic concepts associated with hypothesis testing </a:t>
            </a:r>
            <a:endParaRPr lang="en-US" sz="2800" b="1" dirty="0"/>
          </a:p>
        </p:txBody>
      </p:sp>
      <p:sp>
        <p:nvSpPr>
          <p:cNvPr id="3" name="TextBox 2"/>
          <p:cNvSpPr txBox="1"/>
          <p:nvPr/>
        </p:nvSpPr>
        <p:spPr>
          <a:xfrm>
            <a:off x="838200" y="914400"/>
            <a:ext cx="7391400" cy="4708981"/>
          </a:xfrm>
          <a:prstGeom prst="rect">
            <a:avLst/>
          </a:prstGeom>
          <a:noFill/>
        </p:spPr>
        <p:txBody>
          <a:bodyPr wrap="square" rtlCol="0">
            <a:spAutoFit/>
          </a:bodyPr>
          <a:lstStyle/>
          <a:p>
            <a:pPr marL="342900" indent="-342900" algn="just">
              <a:buFont typeface="Arial" pitchFamily="34" charset="0"/>
              <a:buChar char="•"/>
            </a:pPr>
            <a:r>
              <a:rPr lang="en-US" sz="2000" b="1" dirty="0" smtClean="0"/>
              <a:t>One-tailed and two-tailed tests:</a:t>
            </a:r>
          </a:p>
          <a:p>
            <a:pPr algn="just"/>
            <a:r>
              <a:rPr lang="en-US" sz="2000" dirty="0" smtClean="0"/>
              <a:t>A test for which the entire rejection region is located in only one of the two tails either in the left tail or in the right tail of the sampling distribution of the test statistic, is called one-tailed test.</a:t>
            </a:r>
            <a:r>
              <a:rPr lang="en-US" sz="2000" i="1" dirty="0"/>
              <a:t> </a:t>
            </a:r>
            <a:r>
              <a:rPr lang="en-US" sz="2000" dirty="0" smtClean="0"/>
              <a:t>If the rejection region is divided equally between the two tails of the sampling distribution of the test statistic, the test is referred to as Two-tailed test.</a:t>
            </a:r>
          </a:p>
          <a:p>
            <a:pPr algn="just"/>
            <a:endParaRPr lang="en-US" sz="2000" b="1" dirty="0" smtClean="0"/>
          </a:p>
          <a:p>
            <a:pPr marL="342900" indent="-342900" algn="just">
              <a:buFont typeface="Arial" pitchFamily="34" charset="0"/>
              <a:buChar char="•"/>
            </a:pPr>
            <a:r>
              <a:rPr lang="en-US" sz="2000" b="1" dirty="0" smtClean="0"/>
              <a:t>Type I and Type II Errors:</a:t>
            </a:r>
          </a:p>
          <a:p>
            <a:pPr algn="just"/>
            <a:r>
              <a:rPr lang="en-US" sz="2000" dirty="0" smtClean="0"/>
              <a:t>When we perform a hypothesis test, we derive the evidence from the sample in the form of a test statistic. There is possibility that the sample evidence may lead us to make a wrong decision. We may reject a null hypothesis when it is actually true or we may accept a null hypothesis when it is actually false. The former type is called Type I error and the latter</a:t>
            </a:r>
            <a:r>
              <a:rPr lang="en-US" sz="2000" smtClean="0"/>
              <a:t>, Type II error.</a:t>
            </a:r>
            <a:endParaRPr lang="en-US" sz="2000" dirty="0" smtClean="0"/>
          </a:p>
        </p:txBody>
      </p:sp>
    </p:spTree>
    <p:extLst>
      <p:ext uri="{BB962C8B-B14F-4D97-AF65-F5344CB8AC3E}">
        <p14:creationId xmlns:p14="http://schemas.microsoft.com/office/powerpoint/2010/main" xmlns="" val="3801619192"/>
      </p:ext>
    </p:extLst>
  </p:cSld>
  <p:clrMapOvr>
    <a:masterClrMapping/>
  </p:clrMapOvr>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Tree>
  </p:cSld>
  <p:clrMapOvr>
    <a:masterClrMapping/>
  </p:clrMapOvr>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Tree>
  </p:cSld>
  <p:clrMapOvr>
    <a:masterClrMapping/>
  </p:clrMapOvr>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txBox="1">
            <a:spLocks/>
          </p:cNvSpPr>
          <p:nvPr/>
        </p:nvSpPr>
        <p:spPr>
          <a:xfrm>
            <a:off x="457200" y="274638"/>
            <a:ext cx="8229600" cy="792162"/>
          </a:xfrm>
          <a:prstGeom prst="rect">
            <a:avLst/>
          </a:prstGeom>
        </p:spPr>
        <p:txBody>
          <a:bodyPr/>
          <a:lstStyle>
            <a:lvl1pPr algn="ctr" defTabSz="914400" rtl="0" eaLnBrk="1" latinLnBrk="0" hangingPunct="1">
              <a:spcBef>
                <a:spcPct val="0"/>
              </a:spcBef>
              <a:buNone/>
              <a:defRPr sz="4400" kern="1200">
                <a:solidFill>
                  <a:schemeClr val="tx1"/>
                </a:solidFill>
                <a:latin typeface="+mj-lt"/>
                <a:ea typeface="+mj-ea"/>
                <a:cs typeface="+mj-cs"/>
              </a:defRPr>
            </a:lvl1pPr>
          </a:lstStyle>
          <a:p>
            <a:r>
              <a:rPr lang="en-US" sz="2800" b="1" dirty="0" smtClean="0"/>
              <a:t>General procedure for Testing Hypothesis </a:t>
            </a:r>
            <a:endParaRPr lang="en-US" sz="2800" b="1" dirty="0"/>
          </a:p>
        </p:txBody>
      </p:sp>
    </p:spTree>
    <p:extLst>
      <p:ext uri="{BB962C8B-B14F-4D97-AF65-F5344CB8AC3E}">
        <p14:creationId xmlns:p14="http://schemas.microsoft.com/office/powerpoint/2010/main" xmlns="" val="2531289474"/>
      </p:ext>
    </p:extLst>
  </p:cSld>
  <p:clrMapOvr>
    <a:masterClrMapping/>
  </p:clrMapOvr>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2957945" y="1385454"/>
            <a:ext cx="2971800" cy="685800"/>
          </a:xfrm>
          <a:prstGeom prst="rect">
            <a:avLst/>
          </a:prstGeom>
          <a:solidFill>
            <a:srgbClr val="92D050"/>
          </a:solidFill>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r>
              <a:rPr lang="en-US" sz="2000" b="1" dirty="0" smtClean="0">
                <a:solidFill>
                  <a:schemeClr val="tx1"/>
                </a:solidFill>
                <a:latin typeface="Calibri" pitchFamily="34" charset="0"/>
              </a:rPr>
              <a:t>Is the Population normal? </a:t>
            </a:r>
            <a:endParaRPr lang="en-US" sz="2000" b="1" dirty="0">
              <a:solidFill>
                <a:sysClr val="windowText" lastClr="000000"/>
              </a:solidFill>
              <a:latin typeface="Calibri" pitchFamily="34" charset="0"/>
            </a:endParaRPr>
          </a:p>
        </p:txBody>
      </p:sp>
      <p:sp>
        <p:nvSpPr>
          <p:cNvPr id="4" name="TextBox 3"/>
          <p:cNvSpPr txBox="1"/>
          <p:nvPr/>
        </p:nvSpPr>
        <p:spPr>
          <a:xfrm>
            <a:off x="1676400" y="3254514"/>
            <a:ext cx="1447800" cy="707886"/>
          </a:xfrm>
          <a:prstGeom prst="rect">
            <a:avLst/>
          </a:prstGeom>
          <a:solidFill>
            <a:srgbClr val="92D050"/>
          </a:solidFill>
          <a:ln>
            <a:solidFill>
              <a:schemeClr val="accent1"/>
            </a:solidFill>
          </a:ln>
        </p:spPr>
        <p:txBody>
          <a:bodyPr wrap="square" rtlCol="0">
            <a:spAutoFit/>
          </a:bodyPr>
          <a:lstStyle/>
          <a:p>
            <a:r>
              <a:rPr lang="en-US" sz="2000" dirty="0" smtClean="0"/>
              <a:t>Is sample Size,  </a:t>
            </a:r>
            <a:endParaRPr lang="en-US" sz="2000" dirty="0"/>
          </a:p>
        </p:txBody>
      </p:sp>
      <p:sp>
        <p:nvSpPr>
          <p:cNvPr id="5" name="TextBox 4"/>
          <p:cNvSpPr txBox="1"/>
          <p:nvPr/>
        </p:nvSpPr>
        <p:spPr>
          <a:xfrm>
            <a:off x="6019800" y="3254514"/>
            <a:ext cx="2438400" cy="707886"/>
          </a:xfrm>
          <a:prstGeom prst="rect">
            <a:avLst/>
          </a:prstGeom>
          <a:solidFill>
            <a:srgbClr val="92D050"/>
          </a:solidFill>
          <a:ln>
            <a:solidFill>
              <a:schemeClr val="accent1"/>
            </a:solidFill>
          </a:ln>
        </p:spPr>
        <p:txBody>
          <a:bodyPr wrap="square" rtlCol="0">
            <a:spAutoFit/>
          </a:bodyPr>
          <a:lstStyle/>
          <a:p>
            <a:r>
              <a:rPr lang="en-US" sz="2000" dirty="0" smtClean="0"/>
              <a:t>Is the population s.d  known?</a:t>
            </a:r>
            <a:endParaRPr lang="en-US" sz="2000" dirty="0"/>
          </a:p>
        </p:txBody>
      </p:sp>
      <p:cxnSp>
        <p:nvCxnSpPr>
          <p:cNvPr id="7" name="Straight Arrow Connector 6"/>
          <p:cNvCxnSpPr>
            <a:stCxn id="2" idx="2"/>
          </p:cNvCxnSpPr>
          <p:nvPr/>
        </p:nvCxnSpPr>
        <p:spPr>
          <a:xfrm>
            <a:off x="4443845" y="2071254"/>
            <a:ext cx="10391" cy="734291"/>
          </a:xfrm>
          <a:prstGeom prst="straightConnector1">
            <a:avLst/>
          </a:prstGeom>
          <a:ln>
            <a:solidFill>
              <a:schemeClr val="tx1"/>
            </a:solidFill>
            <a:tailEnd type="arrow"/>
          </a:ln>
        </p:spPr>
        <p:style>
          <a:lnRef idx="1">
            <a:schemeClr val="accent1"/>
          </a:lnRef>
          <a:fillRef idx="0">
            <a:schemeClr val="accent1"/>
          </a:fillRef>
          <a:effectRef idx="0">
            <a:schemeClr val="accent1"/>
          </a:effectRef>
          <a:fontRef idx="minor">
            <a:schemeClr val="tx1"/>
          </a:fontRef>
        </p:style>
      </p:cxnSp>
      <p:cxnSp>
        <p:nvCxnSpPr>
          <p:cNvPr id="40" name="Straight Arrow Connector 39"/>
          <p:cNvCxnSpPr/>
          <p:nvPr/>
        </p:nvCxnSpPr>
        <p:spPr>
          <a:xfrm>
            <a:off x="2362200" y="2805545"/>
            <a:ext cx="0" cy="448969"/>
          </a:xfrm>
          <a:prstGeom prst="straightConnector1">
            <a:avLst/>
          </a:prstGeom>
          <a:ln>
            <a:solidFill>
              <a:schemeClr val="tx1"/>
            </a:solidFill>
            <a:tailEnd type="arrow"/>
          </a:ln>
        </p:spPr>
        <p:style>
          <a:lnRef idx="1">
            <a:schemeClr val="accent1"/>
          </a:lnRef>
          <a:fillRef idx="0">
            <a:schemeClr val="accent1"/>
          </a:fillRef>
          <a:effectRef idx="0">
            <a:schemeClr val="accent1"/>
          </a:effectRef>
          <a:fontRef idx="minor">
            <a:schemeClr val="tx1"/>
          </a:fontRef>
        </p:style>
      </p:cxnSp>
      <p:cxnSp>
        <p:nvCxnSpPr>
          <p:cNvPr id="42" name="Straight Arrow Connector 41"/>
          <p:cNvCxnSpPr/>
          <p:nvPr/>
        </p:nvCxnSpPr>
        <p:spPr>
          <a:xfrm>
            <a:off x="7239000" y="2805545"/>
            <a:ext cx="0" cy="448969"/>
          </a:xfrm>
          <a:prstGeom prst="straightConnector1">
            <a:avLst/>
          </a:prstGeom>
          <a:ln>
            <a:solidFill>
              <a:schemeClr val="tx1"/>
            </a:solidFill>
            <a:tailEnd type="arrow"/>
          </a:ln>
        </p:spPr>
        <p:style>
          <a:lnRef idx="1">
            <a:schemeClr val="accent1"/>
          </a:lnRef>
          <a:fillRef idx="0">
            <a:schemeClr val="accent1"/>
          </a:fillRef>
          <a:effectRef idx="0">
            <a:schemeClr val="accent1"/>
          </a:effectRef>
          <a:fontRef idx="minor">
            <a:schemeClr val="tx1"/>
          </a:fontRef>
        </p:style>
      </p:cxnSp>
      <p:sp>
        <p:nvSpPr>
          <p:cNvPr id="43" name="TextBox 42"/>
          <p:cNvSpPr txBox="1"/>
          <p:nvPr/>
        </p:nvSpPr>
        <p:spPr>
          <a:xfrm>
            <a:off x="304800" y="5421868"/>
            <a:ext cx="2376359" cy="646331"/>
          </a:xfrm>
          <a:prstGeom prst="rect">
            <a:avLst/>
          </a:prstGeom>
          <a:solidFill>
            <a:srgbClr val="92D050"/>
          </a:solidFill>
          <a:ln>
            <a:solidFill>
              <a:schemeClr val="tx1"/>
            </a:solidFill>
          </a:ln>
        </p:spPr>
        <p:txBody>
          <a:bodyPr wrap="square" rtlCol="0">
            <a:spAutoFit/>
          </a:bodyPr>
          <a:lstStyle/>
          <a:p>
            <a:r>
              <a:rPr lang="en-US" dirty="0" smtClean="0"/>
              <a:t>Use non-parametric tests</a:t>
            </a:r>
            <a:endParaRPr lang="en-US" dirty="0"/>
          </a:p>
        </p:txBody>
      </p:sp>
      <p:sp>
        <p:nvSpPr>
          <p:cNvPr id="44" name="TextBox 43"/>
          <p:cNvSpPr txBox="1"/>
          <p:nvPr/>
        </p:nvSpPr>
        <p:spPr>
          <a:xfrm>
            <a:off x="2895600" y="5410200"/>
            <a:ext cx="1981200" cy="369332"/>
          </a:xfrm>
          <a:prstGeom prst="rect">
            <a:avLst/>
          </a:prstGeom>
          <a:solidFill>
            <a:srgbClr val="92D050"/>
          </a:solidFill>
          <a:ln>
            <a:solidFill>
              <a:schemeClr val="tx1"/>
            </a:solidFill>
          </a:ln>
        </p:spPr>
        <p:txBody>
          <a:bodyPr wrap="square" rtlCol="0">
            <a:spAutoFit/>
          </a:bodyPr>
          <a:lstStyle/>
          <a:p>
            <a:r>
              <a:rPr lang="en-US" dirty="0" smtClean="0"/>
              <a:t>Use z-test statistic</a:t>
            </a:r>
            <a:endParaRPr lang="en-US" dirty="0"/>
          </a:p>
        </p:txBody>
      </p:sp>
      <p:cxnSp>
        <p:nvCxnSpPr>
          <p:cNvPr id="53" name="Straight Connector 52"/>
          <p:cNvCxnSpPr/>
          <p:nvPr/>
        </p:nvCxnSpPr>
        <p:spPr>
          <a:xfrm>
            <a:off x="762000" y="4572000"/>
            <a:ext cx="3124200" cy="10299"/>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cxnSp>
        <p:nvCxnSpPr>
          <p:cNvPr id="57" name="Straight Arrow Connector 56"/>
          <p:cNvCxnSpPr/>
          <p:nvPr/>
        </p:nvCxnSpPr>
        <p:spPr>
          <a:xfrm>
            <a:off x="3886200" y="4582299"/>
            <a:ext cx="0" cy="839569"/>
          </a:xfrm>
          <a:prstGeom prst="straightConnector1">
            <a:avLst/>
          </a:prstGeom>
          <a:ln>
            <a:solidFill>
              <a:schemeClr val="tx1"/>
            </a:solidFill>
            <a:tailEnd type="arrow"/>
          </a:ln>
        </p:spPr>
        <p:style>
          <a:lnRef idx="1">
            <a:schemeClr val="accent1"/>
          </a:lnRef>
          <a:fillRef idx="0">
            <a:schemeClr val="accent1"/>
          </a:fillRef>
          <a:effectRef idx="0">
            <a:schemeClr val="accent1"/>
          </a:effectRef>
          <a:fontRef idx="minor">
            <a:schemeClr val="tx1"/>
          </a:fontRef>
        </p:style>
      </p:cxnSp>
      <p:cxnSp>
        <p:nvCxnSpPr>
          <p:cNvPr id="59" name="Straight Arrow Connector 58"/>
          <p:cNvCxnSpPr/>
          <p:nvPr/>
        </p:nvCxnSpPr>
        <p:spPr>
          <a:xfrm>
            <a:off x="762000" y="4572000"/>
            <a:ext cx="0" cy="849868"/>
          </a:xfrm>
          <a:prstGeom prst="straightConnector1">
            <a:avLst/>
          </a:prstGeom>
          <a:ln>
            <a:solidFill>
              <a:schemeClr val="tx1"/>
            </a:solidFill>
            <a:tailEnd type="arrow"/>
          </a:ln>
        </p:spPr>
        <p:style>
          <a:lnRef idx="1">
            <a:schemeClr val="accent1"/>
          </a:lnRef>
          <a:fillRef idx="0">
            <a:schemeClr val="accent1"/>
          </a:fillRef>
          <a:effectRef idx="0">
            <a:schemeClr val="accent1"/>
          </a:effectRef>
          <a:fontRef idx="minor">
            <a:schemeClr val="tx1"/>
          </a:fontRef>
        </p:style>
      </p:cxnSp>
      <p:sp>
        <p:nvSpPr>
          <p:cNvPr id="3" name="TextBox 2"/>
          <p:cNvSpPr txBox="1"/>
          <p:nvPr/>
        </p:nvSpPr>
        <p:spPr>
          <a:xfrm>
            <a:off x="3202026" y="2526268"/>
            <a:ext cx="455574" cy="369332"/>
          </a:xfrm>
          <a:prstGeom prst="rect">
            <a:avLst/>
          </a:prstGeom>
          <a:solidFill>
            <a:schemeClr val="bg1"/>
          </a:solidFill>
          <a:ln>
            <a:solidFill>
              <a:schemeClr val="bg1"/>
            </a:solidFill>
          </a:ln>
        </p:spPr>
        <p:txBody>
          <a:bodyPr wrap="none" rtlCol="0">
            <a:spAutoFit/>
          </a:bodyPr>
          <a:lstStyle/>
          <a:p>
            <a:r>
              <a:rPr lang="en-US" dirty="0" smtClean="0"/>
              <a:t>No</a:t>
            </a:r>
            <a:endParaRPr lang="en-US" dirty="0"/>
          </a:p>
        </p:txBody>
      </p:sp>
      <p:sp>
        <p:nvSpPr>
          <p:cNvPr id="6" name="TextBox 5"/>
          <p:cNvSpPr txBox="1"/>
          <p:nvPr/>
        </p:nvSpPr>
        <p:spPr>
          <a:xfrm>
            <a:off x="5715000" y="2526268"/>
            <a:ext cx="485518" cy="369332"/>
          </a:xfrm>
          <a:prstGeom prst="rect">
            <a:avLst/>
          </a:prstGeom>
          <a:noFill/>
        </p:spPr>
        <p:txBody>
          <a:bodyPr wrap="none" rtlCol="0">
            <a:spAutoFit/>
          </a:bodyPr>
          <a:lstStyle/>
          <a:p>
            <a:r>
              <a:rPr lang="en-US" dirty="0" smtClean="0"/>
              <a:t>Yes</a:t>
            </a:r>
            <a:endParaRPr lang="en-US" dirty="0"/>
          </a:p>
        </p:txBody>
      </p:sp>
      <p:cxnSp>
        <p:nvCxnSpPr>
          <p:cNvPr id="12" name="Straight Connector 11"/>
          <p:cNvCxnSpPr/>
          <p:nvPr/>
        </p:nvCxnSpPr>
        <p:spPr>
          <a:xfrm>
            <a:off x="2362200" y="2805545"/>
            <a:ext cx="4876800" cy="13855"/>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graphicFrame>
        <p:nvGraphicFramePr>
          <p:cNvPr id="14" name="Object 13"/>
          <p:cNvGraphicFramePr>
            <a:graphicFrameLocks noChangeAspect="1"/>
          </p:cNvGraphicFramePr>
          <p:nvPr>
            <p:extLst>
              <p:ext uri="{D42A27DB-BD31-4B8C-83A1-F6EECF244321}">
                <p14:modId xmlns:p14="http://schemas.microsoft.com/office/powerpoint/2010/main" xmlns="" val="2164042300"/>
              </p:ext>
            </p:extLst>
          </p:nvPr>
        </p:nvGraphicFramePr>
        <p:xfrm>
          <a:off x="2209800" y="3659909"/>
          <a:ext cx="533400" cy="226291"/>
        </p:xfrm>
        <a:graphic>
          <a:graphicData uri="http://schemas.openxmlformats.org/presentationml/2006/ole">
            <p:oleObj spid="_x0000_s1383" name="Equation" r:id="rId3" imgW="419040" imgH="177480" progId="">
              <p:embed/>
            </p:oleObj>
          </a:graphicData>
        </a:graphic>
      </p:graphicFrame>
      <p:graphicFrame>
        <p:nvGraphicFramePr>
          <p:cNvPr id="19" name="Object 18"/>
          <p:cNvGraphicFramePr>
            <a:graphicFrameLocks noChangeAspect="1"/>
          </p:cNvGraphicFramePr>
          <p:nvPr>
            <p:extLst>
              <p:ext uri="{D42A27DB-BD31-4B8C-83A1-F6EECF244321}">
                <p14:modId xmlns:p14="http://schemas.microsoft.com/office/powerpoint/2010/main" xmlns="" val="3894717293"/>
              </p:ext>
            </p:extLst>
          </p:nvPr>
        </p:nvGraphicFramePr>
        <p:xfrm>
          <a:off x="8229600" y="3371850"/>
          <a:ext cx="228600" cy="209550"/>
        </p:xfrm>
        <a:graphic>
          <a:graphicData uri="http://schemas.openxmlformats.org/presentationml/2006/ole">
            <p:oleObj spid="_x0000_s1384" name="Equation" r:id="rId4" imgW="152280" imgH="139680" progId="">
              <p:embed/>
            </p:oleObj>
          </a:graphicData>
        </a:graphic>
      </p:graphicFrame>
      <p:sp>
        <p:nvSpPr>
          <p:cNvPr id="21" name="TextBox 20"/>
          <p:cNvSpPr txBox="1"/>
          <p:nvPr/>
        </p:nvSpPr>
        <p:spPr>
          <a:xfrm>
            <a:off x="1373226" y="4278868"/>
            <a:ext cx="455574" cy="369332"/>
          </a:xfrm>
          <a:prstGeom prst="rect">
            <a:avLst/>
          </a:prstGeom>
          <a:noFill/>
        </p:spPr>
        <p:txBody>
          <a:bodyPr wrap="none" rtlCol="0">
            <a:spAutoFit/>
          </a:bodyPr>
          <a:lstStyle/>
          <a:p>
            <a:r>
              <a:rPr lang="en-US" dirty="0" smtClean="0"/>
              <a:t>No</a:t>
            </a:r>
            <a:endParaRPr lang="en-US" dirty="0"/>
          </a:p>
        </p:txBody>
      </p:sp>
      <p:sp>
        <p:nvSpPr>
          <p:cNvPr id="22" name="TextBox 21"/>
          <p:cNvSpPr txBox="1"/>
          <p:nvPr/>
        </p:nvSpPr>
        <p:spPr>
          <a:xfrm>
            <a:off x="2943482" y="4278868"/>
            <a:ext cx="485518" cy="369332"/>
          </a:xfrm>
          <a:prstGeom prst="rect">
            <a:avLst/>
          </a:prstGeom>
          <a:noFill/>
        </p:spPr>
        <p:txBody>
          <a:bodyPr wrap="none" rtlCol="0">
            <a:spAutoFit/>
          </a:bodyPr>
          <a:lstStyle/>
          <a:p>
            <a:r>
              <a:rPr lang="en-US" dirty="0" smtClean="0"/>
              <a:t>Yes</a:t>
            </a:r>
            <a:endParaRPr lang="en-US" dirty="0"/>
          </a:p>
        </p:txBody>
      </p:sp>
      <p:cxnSp>
        <p:nvCxnSpPr>
          <p:cNvPr id="24" name="Straight Arrow Connector 23"/>
          <p:cNvCxnSpPr>
            <a:stCxn id="4" idx="2"/>
          </p:cNvCxnSpPr>
          <p:nvPr/>
        </p:nvCxnSpPr>
        <p:spPr>
          <a:xfrm>
            <a:off x="2400300" y="3962400"/>
            <a:ext cx="0" cy="609600"/>
          </a:xfrm>
          <a:prstGeom prst="straightConnector1">
            <a:avLst/>
          </a:prstGeom>
          <a:ln>
            <a:solidFill>
              <a:schemeClr val="tx1"/>
            </a:solidFill>
            <a:tailEnd type="arrow"/>
          </a:ln>
        </p:spPr>
        <p:style>
          <a:lnRef idx="1">
            <a:schemeClr val="accent1"/>
          </a:lnRef>
          <a:fillRef idx="0">
            <a:schemeClr val="accent1"/>
          </a:fillRef>
          <a:effectRef idx="0">
            <a:schemeClr val="accent1"/>
          </a:effectRef>
          <a:fontRef idx="minor">
            <a:schemeClr val="tx1"/>
          </a:fontRef>
        </p:style>
      </p:cxnSp>
      <p:cxnSp>
        <p:nvCxnSpPr>
          <p:cNvPr id="29" name="Straight Arrow Connector 28"/>
          <p:cNvCxnSpPr>
            <a:stCxn id="5" idx="2"/>
          </p:cNvCxnSpPr>
          <p:nvPr/>
        </p:nvCxnSpPr>
        <p:spPr>
          <a:xfrm>
            <a:off x="7239000" y="3962400"/>
            <a:ext cx="0" cy="501134"/>
          </a:xfrm>
          <a:prstGeom prst="straightConnector1">
            <a:avLst/>
          </a:prstGeom>
          <a:ln>
            <a:solidFill>
              <a:schemeClr val="tx1"/>
            </a:solidFill>
            <a:tailEnd type="arrow"/>
          </a:ln>
        </p:spPr>
        <p:style>
          <a:lnRef idx="1">
            <a:schemeClr val="accent1"/>
          </a:lnRef>
          <a:fillRef idx="0">
            <a:schemeClr val="accent1"/>
          </a:fillRef>
          <a:effectRef idx="0">
            <a:schemeClr val="accent1"/>
          </a:effectRef>
          <a:fontRef idx="minor">
            <a:schemeClr val="tx1"/>
          </a:fontRef>
        </p:style>
      </p:cxnSp>
      <p:cxnSp>
        <p:nvCxnSpPr>
          <p:cNvPr id="31" name="Straight Connector 30"/>
          <p:cNvCxnSpPr/>
          <p:nvPr/>
        </p:nvCxnSpPr>
        <p:spPr>
          <a:xfrm>
            <a:off x="6019800" y="4463534"/>
            <a:ext cx="2438400" cy="0"/>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sp>
        <p:nvSpPr>
          <p:cNvPr id="41" name="TextBox 40"/>
          <p:cNvSpPr txBox="1"/>
          <p:nvPr/>
        </p:nvSpPr>
        <p:spPr>
          <a:xfrm>
            <a:off x="6400800" y="4212967"/>
            <a:ext cx="455574" cy="369332"/>
          </a:xfrm>
          <a:prstGeom prst="rect">
            <a:avLst/>
          </a:prstGeom>
          <a:noFill/>
        </p:spPr>
        <p:txBody>
          <a:bodyPr wrap="none" rtlCol="0">
            <a:spAutoFit/>
          </a:bodyPr>
          <a:lstStyle/>
          <a:p>
            <a:r>
              <a:rPr lang="en-US" dirty="0" smtClean="0"/>
              <a:t>No</a:t>
            </a:r>
            <a:endParaRPr lang="en-US" dirty="0"/>
          </a:p>
        </p:txBody>
      </p:sp>
      <p:sp>
        <p:nvSpPr>
          <p:cNvPr id="45" name="TextBox 44"/>
          <p:cNvSpPr txBox="1"/>
          <p:nvPr/>
        </p:nvSpPr>
        <p:spPr>
          <a:xfrm>
            <a:off x="7696200" y="4202668"/>
            <a:ext cx="485518" cy="369332"/>
          </a:xfrm>
          <a:prstGeom prst="rect">
            <a:avLst/>
          </a:prstGeom>
          <a:noFill/>
        </p:spPr>
        <p:txBody>
          <a:bodyPr wrap="none" rtlCol="0">
            <a:spAutoFit/>
          </a:bodyPr>
          <a:lstStyle/>
          <a:p>
            <a:r>
              <a:rPr lang="en-US" dirty="0" smtClean="0"/>
              <a:t>Yes</a:t>
            </a:r>
            <a:endParaRPr lang="en-US" dirty="0"/>
          </a:p>
        </p:txBody>
      </p:sp>
      <p:cxnSp>
        <p:nvCxnSpPr>
          <p:cNvPr id="50" name="Straight Arrow Connector 49"/>
          <p:cNvCxnSpPr/>
          <p:nvPr/>
        </p:nvCxnSpPr>
        <p:spPr>
          <a:xfrm>
            <a:off x="6019800" y="4463534"/>
            <a:ext cx="0" cy="641866"/>
          </a:xfrm>
          <a:prstGeom prst="straightConnector1">
            <a:avLst/>
          </a:prstGeom>
          <a:ln>
            <a:solidFill>
              <a:schemeClr val="tx1"/>
            </a:solidFill>
            <a:tailEnd type="arrow"/>
          </a:ln>
        </p:spPr>
        <p:style>
          <a:lnRef idx="1">
            <a:schemeClr val="accent1"/>
          </a:lnRef>
          <a:fillRef idx="0">
            <a:schemeClr val="accent1"/>
          </a:fillRef>
          <a:effectRef idx="0">
            <a:schemeClr val="accent1"/>
          </a:effectRef>
          <a:fontRef idx="minor">
            <a:schemeClr val="tx1"/>
          </a:fontRef>
        </p:style>
      </p:cxnSp>
      <p:cxnSp>
        <p:nvCxnSpPr>
          <p:cNvPr id="56" name="Straight Arrow Connector 55"/>
          <p:cNvCxnSpPr/>
          <p:nvPr/>
        </p:nvCxnSpPr>
        <p:spPr>
          <a:xfrm>
            <a:off x="8458200" y="4463534"/>
            <a:ext cx="0" cy="641866"/>
          </a:xfrm>
          <a:prstGeom prst="straightConnector1">
            <a:avLst/>
          </a:prstGeom>
          <a:ln>
            <a:solidFill>
              <a:schemeClr val="tx1"/>
            </a:solidFill>
            <a:tailEnd type="arrow"/>
          </a:ln>
        </p:spPr>
        <p:style>
          <a:lnRef idx="1">
            <a:schemeClr val="accent1"/>
          </a:lnRef>
          <a:fillRef idx="0">
            <a:schemeClr val="accent1"/>
          </a:fillRef>
          <a:effectRef idx="0">
            <a:schemeClr val="accent1"/>
          </a:effectRef>
          <a:fontRef idx="minor">
            <a:schemeClr val="tx1"/>
          </a:fontRef>
        </p:style>
      </p:cxnSp>
      <p:sp>
        <p:nvSpPr>
          <p:cNvPr id="60" name="TextBox 59"/>
          <p:cNvSpPr txBox="1"/>
          <p:nvPr/>
        </p:nvSpPr>
        <p:spPr>
          <a:xfrm>
            <a:off x="4953000" y="5105400"/>
            <a:ext cx="1981200" cy="369332"/>
          </a:xfrm>
          <a:prstGeom prst="rect">
            <a:avLst/>
          </a:prstGeom>
          <a:solidFill>
            <a:srgbClr val="92D050"/>
          </a:solidFill>
          <a:ln>
            <a:solidFill>
              <a:schemeClr val="tx1"/>
            </a:solidFill>
          </a:ln>
        </p:spPr>
        <p:txBody>
          <a:bodyPr wrap="square" rtlCol="0">
            <a:spAutoFit/>
          </a:bodyPr>
          <a:lstStyle/>
          <a:p>
            <a:r>
              <a:rPr lang="en-US" dirty="0" smtClean="0"/>
              <a:t>Use t-test statistic</a:t>
            </a:r>
            <a:endParaRPr lang="en-US" dirty="0"/>
          </a:p>
        </p:txBody>
      </p:sp>
      <p:sp>
        <p:nvSpPr>
          <p:cNvPr id="64" name="TextBox 63"/>
          <p:cNvSpPr txBox="1"/>
          <p:nvPr/>
        </p:nvSpPr>
        <p:spPr>
          <a:xfrm>
            <a:off x="7086600" y="5105400"/>
            <a:ext cx="1981200" cy="369332"/>
          </a:xfrm>
          <a:prstGeom prst="rect">
            <a:avLst/>
          </a:prstGeom>
          <a:solidFill>
            <a:srgbClr val="92D050"/>
          </a:solidFill>
          <a:ln>
            <a:solidFill>
              <a:schemeClr val="tx1"/>
            </a:solidFill>
          </a:ln>
        </p:spPr>
        <p:txBody>
          <a:bodyPr wrap="square" rtlCol="0">
            <a:spAutoFit/>
          </a:bodyPr>
          <a:lstStyle/>
          <a:p>
            <a:r>
              <a:rPr lang="en-US" dirty="0" smtClean="0"/>
              <a:t>Use z-test statistic</a:t>
            </a:r>
            <a:endParaRPr lang="en-US" dirty="0"/>
          </a:p>
        </p:txBody>
      </p:sp>
      <p:graphicFrame>
        <p:nvGraphicFramePr>
          <p:cNvPr id="67" name="Object 66"/>
          <p:cNvGraphicFramePr>
            <a:graphicFrameLocks noChangeAspect="1"/>
          </p:cNvGraphicFramePr>
          <p:nvPr>
            <p:extLst>
              <p:ext uri="{D42A27DB-BD31-4B8C-83A1-F6EECF244321}">
                <p14:modId xmlns:p14="http://schemas.microsoft.com/office/powerpoint/2010/main" xmlns="" val="145530594"/>
              </p:ext>
            </p:extLst>
          </p:nvPr>
        </p:nvGraphicFramePr>
        <p:xfrm>
          <a:off x="3124199" y="5791200"/>
          <a:ext cx="1190659" cy="694551"/>
        </p:xfrm>
        <a:graphic>
          <a:graphicData uri="http://schemas.openxmlformats.org/presentationml/2006/ole">
            <p:oleObj spid="_x0000_s1385" name="Equation" r:id="rId5" imgW="761760" imgH="444240" progId="">
              <p:embed/>
            </p:oleObj>
          </a:graphicData>
        </a:graphic>
      </p:graphicFrame>
      <p:graphicFrame>
        <p:nvGraphicFramePr>
          <p:cNvPr id="68" name="Object 67"/>
          <p:cNvGraphicFramePr>
            <a:graphicFrameLocks noChangeAspect="1"/>
          </p:cNvGraphicFramePr>
          <p:nvPr>
            <p:extLst>
              <p:ext uri="{D42A27DB-BD31-4B8C-83A1-F6EECF244321}">
                <p14:modId xmlns:p14="http://schemas.microsoft.com/office/powerpoint/2010/main" xmlns="" val="4031617890"/>
              </p:ext>
            </p:extLst>
          </p:nvPr>
        </p:nvGraphicFramePr>
        <p:xfrm>
          <a:off x="5487988" y="5705475"/>
          <a:ext cx="1090612" cy="695325"/>
        </p:xfrm>
        <a:graphic>
          <a:graphicData uri="http://schemas.openxmlformats.org/presentationml/2006/ole">
            <p:oleObj spid="_x0000_s1386" name="Equation" r:id="rId6" imgW="698400" imgH="444240" progId="">
              <p:embed/>
            </p:oleObj>
          </a:graphicData>
        </a:graphic>
      </p:graphicFrame>
      <p:graphicFrame>
        <p:nvGraphicFramePr>
          <p:cNvPr id="69" name="Object 68"/>
          <p:cNvGraphicFramePr>
            <a:graphicFrameLocks noChangeAspect="1"/>
          </p:cNvGraphicFramePr>
          <p:nvPr>
            <p:extLst>
              <p:ext uri="{D42A27DB-BD31-4B8C-83A1-F6EECF244321}">
                <p14:modId xmlns:p14="http://schemas.microsoft.com/office/powerpoint/2010/main" xmlns="" val="3883491086"/>
              </p:ext>
            </p:extLst>
          </p:nvPr>
        </p:nvGraphicFramePr>
        <p:xfrm>
          <a:off x="7572375" y="5705475"/>
          <a:ext cx="1190625" cy="695325"/>
        </p:xfrm>
        <a:graphic>
          <a:graphicData uri="http://schemas.openxmlformats.org/presentationml/2006/ole">
            <p:oleObj spid="_x0000_s1387" name="Equation" r:id="rId7" imgW="761669" imgH="444307" progId="">
              <p:embed/>
            </p:oleObj>
          </a:graphicData>
        </a:graphic>
      </p:graphicFrame>
    </p:spTree>
    <p:extLst>
      <p:ext uri="{BB962C8B-B14F-4D97-AF65-F5344CB8AC3E}">
        <p14:creationId xmlns:p14="http://schemas.microsoft.com/office/powerpoint/2010/main" xmlns="" val="2314769444"/>
      </p:ext>
    </p:extLst>
  </p:cSld>
  <p:clrMapOvr>
    <a:masterClrMapping/>
  </p:clrMapOvr>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Tree>
  </p:cSld>
  <p:clrMapOvr>
    <a:masterClrMapping/>
  </p:clrMapOvr>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Tree>
  </p:cSld>
  <p:clrMapOvr>
    <a:masterClrMapping/>
  </p:clrMapOvr>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Tree>
  </p:cSld>
  <p:clrMapOvr>
    <a:masterClrMapping/>
  </p:clrMapOvr>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Tree>
  </p:cSld>
  <p:clrMapOvr>
    <a:masterClrMapping/>
  </p:clrMapOvr>
  <p:timing>
    <p:tnLst>
      <p:par>
        <p:cT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Tree>
  </p:cSld>
  <p:clrMapOvr>
    <a:masterClrMapping/>
  </p:clrMapOvr>
  <p:timing>
    <p:tnLst>
      <p:par>
        <p:cTn id="1" dur="indefinite" restart="never" nodeType="tmRoot"/>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Tree>
  </p:cSld>
  <p:clrMapOvr>
    <a:masterClrMapping/>
  </p:clrMapOvr>
  <p:timing>
    <p:tnLst>
      <p:par>
        <p:cTn id="1" dur="indefinite" restart="never" nodeType="tmRoot"/>
      </p:par>
    </p:tnLst>
  </p:timing>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462</TotalTime>
  <Words>869</Words>
  <Application>Microsoft Office PowerPoint</Application>
  <PresentationFormat>On-screen Show (4:3)</PresentationFormat>
  <Paragraphs>57</Paragraphs>
  <Slides>20</Slides>
  <Notes>0</Notes>
  <HiddenSlides>0</HiddenSlides>
  <MMClips>0</MMClips>
  <ScaleCrop>false</ScaleCrop>
  <HeadingPairs>
    <vt:vector size="6" baseType="variant">
      <vt:variant>
        <vt:lpstr>Theme</vt:lpstr>
      </vt:variant>
      <vt:variant>
        <vt:i4>1</vt:i4>
      </vt:variant>
      <vt:variant>
        <vt:lpstr>Embedded OLE Servers</vt:lpstr>
      </vt:variant>
      <vt:variant>
        <vt:i4>1</vt:i4>
      </vt:variant>
      <vt:variant>
        <vt:lpstr>Slide Titles</vt:lpstr>
      </vt:variant>
      <vt:variant>
        <vt:i4>20</vt:i4>
      </vt:variant>
    </vt:vector>
  </HeadingPairs>
  <TitlesOfParts>
    <vt:vector size="22" baseType="lpstr">
      <vt:lpstr>Office Theme</vt:lpstr>
      <vt:lpstr>Equation</vt:lpstr>
      <vt:lpstr>Course Overview</vt:lpstr>
      <vt:lpstr>Statistical Inference</vt:lpstr>
      <vt:lpstr>Statistical Inference</vt:lpstr>
      <vt:lpstr>Slide 4</vt:lpstr>
      <vt:lpstr>Slide 5</vt:lpstr>
      <vt:lpstr>Slide 6</vt:lpstr>
      <vt:lpstr>Slide 7</vt:lpstr>
      <vt:lpstr>Slide 8</vt:lpstr>
      <vt:lpstr>Slide 9</vt:lpstr>
      <vt:lpstr>Slide 10</vt:lpstr>
      <vt:lpstr>Slide 11</vt:lpstr>
      <vt:lpstr>Slide 12</vt:lpstr>
      <vt:lpstr>Slide 13</vt:lpstr>
      <vt:lpstr>Slide 14</vt:lpstr>
      <vt:lpstr>Slide 15</vt:lpstr>
      <vt:lpstr>Slide 16</vt:lpstr>
      <vt:lpstr>Slide 17</vt:lpstr>
      <vt:lpstr>Slide 18</vt:lpstr>
      <vt:lpstr>Slide 19</vt:lpstr>
      <vt:lpstr>Slide 20</vt:lpstr>
    </vt:vector>
  </TitlesOfParts>
  <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masood</dc:creator>
  <cp:lastModifiedBy>NTS</cp:lastModifiedBy>
  <cp:revision>91</cp:revision>
  <dcterms:created xsi:type="dcterms:W3CDTF">2006-08-16T00:00:00Z</dcterms:created>
  <dcterms:modified xsi:type="dcterms:W3CDTF">2013-01-31T05:35:45Z</dcterms:modified>
</cp:coreProperties>
</file>