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72" r:id="rId3"/>
    <p:sldId id="275" r:id="rId4"/>
    <p:sldId id="278" r:id="rId5"/>
    <p:sldId id="280" r:id="rId6"/>
    <p:sldId id="279" r:id="rId7"/>
    <p:sldId id="281" r:id="rId8"/>
    <p:sldId id="273" r:id="rId9"/>
    <p:sldId id="274" r:id="rId10"/>
    <p:sldId id="27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CAE2A0-018F-4218-93C6-2A25B64A6DE5}" type="datetimeFigureOut">
              <a:rPr lang="en-US" smtClean="0"/>
              <a:pPr/>
              <a:t>2/15/2013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45B396-F228-4974-9C4E-31ABDB016104}" type="slidenum">
              <a:rPr lang="en-US" smtClean="0"/>
              <a:pPr/>
              <a:t>‹#›</a:t>
            </a:fld>
            <a:endParaRPr lang="en-US"/>
          </a:p>
        </p:txBody>
      </p:sp>
    </p:spTree>
    <p:extLst>
      <p:ext uri="{BB962C8B-B14F-4D97-AF65-F5344CB8AC3E}">
        <p14:creationId xmlns:p14="http://schemas.microsoft.com/office/powerpoint/2010/main" xmlns="" val="3838511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045B396-F228-4974-9C4E-31ABDB016104}"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DD1F1B-B229-4F2C-A492-5C3793C082BE}" type="datetimeFigureOut">
              <a:rPr lang="en-US" smtClean="0"/>
              <a:pPr/>
              <a:t>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565603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DD1F1B-B229-4F2C-A492-5C3793C082BE}" type="datetimeFigureOut">
              <a:rPr lang="en-US" smtClean="0"/>
              <a:pPr/>
              <a:t>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955674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DD1F1B-B229-4F2C-A492-5C3793C082BE}" type="datetimeFigureOut">
              <a:rPr lang="en-US" smtClean="0"/>
              <a:pPr/>
              <a:t>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1962804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DD1F1B-B229-4F2C-A492-5C3793C082BE}" type="datetimeFigureOut">
              <a:rPr lang="en-US" smtClean="0"/>
              <a:pPr/>
              <a:t>2/15/2013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431539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DD1F1B-B229-4F2C-A492-5C3793C082BE}" type="datetimeFigureOut">
              <a:rPr lang="en-US" smtClean="0"/>
              <a:pPr/>
              <a:t>2/15/2013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760322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DD1F1B-B229-4F2C-A492-5C3793C082BE}" type="datetimeFigureOut">
              <a:rPr lang="en-US" smtClean="0"/>
              <a:pPr/>
              <a:t>2/15/2013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3648981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DD1F1B-B229-4F2C-A492-5C3793C082BE}" type="datetimeFigureOut">
              <a:rPr lang="en-US" smtClean="0"/>
              <a:pPr/>
              <a:t>2/15/2013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1424441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DD1F1B-B229-4F2C-A492-5C3793C082BE}" type="datetimeFigureOut">
              <a:rPr lang="en-US" smtClean="0"/>
              <a:pPr/>
              <a:t>2/15/2013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2137274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DD1F1B-B229-4F2C-A492-5C3793C082BE}" type="datetimeFigureOut">
              <a:rPr lang="en-US" smtClean="0"/>
              <a:pPr/>
              <a:t>2/15/2013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1447088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DD1F1B-B229-4F2C-A492-5C3793C082BE}" type="datetimeFigureOut">
              <a:rPr lang="en-US" smtClean="0"/>
              <a:pPr/>
              <a:t>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2289965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DD1F1B-B229-4F2C-A492-5C3793C082BE}" type="datetimeFigureOut">
              <a:rPr lang="en-US" smtClean="0"/>
              <a:pPr/>
              <a:t>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2412974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DD1F1B-B229-4F2C-A492-5C3793C082BE}" type="datetimeFigureOut">
              <a:rPr lang="en-US" smtClean="0"/>
              <a:pPr/>
              <a:t>2/15/2013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2662625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7030A0"/>
                </a:solidFill>
              </a:rPr>
              <a:t>The Method of Least-Squares</a:t>
            </a:r>
            <a:endParaRPr lang="en-US" dirty="0"/>
          </a:p>
        </p:txBody>
      </p:sp>
      <p:sp>
        <p:nvSpPr>
          <p:cNvPr id="3" name="Subtitle 2"/>
          <p:cNvSpPr>
            <a:spLocks noGrp="1"/>
          </p:cNvSpPr>
          <p:nvPr>
            <p:ph type="subTitle" idx="1"/>
          </p:nvPr>
        </p:nvSpPr>
        <p:spPr/>
        <p:txBody>
          <a:bodyPr/>
          <a:lstStyle/>
          <a:p>
            <a:r>
              <a:rPr lang="en-US" dirty="0" smtClean="0">
                <a:solidFill>
                  <a:schemeClr val="tx1"/>
                </a:solidFill>
              </a:rPr>
              <a:t>Lecture#32</a:t>
            </a:r>
          </a:p>
          <a:p>
            <a:r>
              <a:rPr lang="en-US" dirty="0" smtClean="0">
                <a:solidFill>
                  <a:schemeClr val="tx1"/>
                </a:solidFill>
              </a:rPr>
              <a:t>MGT 601</a:t>
            </a:r>
          </a:p>
          <a:p>
            <a:endParaRPr lang="en-US" dirty="0"/>
          </a:p>
        </p:txBody>
      </p:sp>
    </p:spTree>
    <p:extLst>
      <p:ext uri="{BB962C8B-B14F-4D97-AF65-F5344CB8AC3E}">
        <p14:creationId xmlns:p14="http://schemas.microsoft.com/office/powerpoint/2010/main" xmlns="" val="17493156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rPr>
              <a:t>4. The </a:t>
            </a:r>
            <a:r>
              <a:rPr lang="en-US" dirty="0">
                <a:solidFill>
                  <a:srgbClr val="7030A0"/>
                </a:solidFill>
              </a:rPr>
              <a:t>Method of </a:t>
            </a:r>
            <a:r>
              <a:rPr lang="en-US" dirty="0" smtClean="0">
                <a:solidFill>
                  <a:srgbClr val="7030A0"/>
                </a:solidFill>
              </a:rPr>
              <a:t>Least-Squares</a:t>
            </a:r>
            <a:endParaRPr lang="en-US" dirty="0"/>
          </a:p>
        </p:txBody>
      </p:sp>
      <p:sp>
        <p:nvSpPr>
          <p:cNvPr id="3" name="Content Placeholder 2"/>
          <p:cNvSpPr>
            <a:spLocks noGrp="1"/>
          </p:cNvSpPr>
          <p:nvPr>
            <p:ph idx="1"/>
          </p:nvPr>
        </p:nvSpPr>
        <p:spPr/>
        <p:txBody>
          <a:bodyPr>
            <a:normAutofit/>
          </a:bodyPr>
          <a:lstStyle/>
          <a:p>
            <a:pPr marL="0" indent="0" algn="just">
              <a:buNone/>
            </a:pPr>
            <a:r>
              <a:rPr lang="en-US" dirty="0" smtClean="0"/>
              <a:t>A trend line, described by a mathematical equation of the form of a straight line, a parabola, or an exponential can be measured using the method of </a:t>
            </a:r>
            <a:r>
              <a:rPr lang="en-US" i="1" dirty="0" smtClean="0"/>
              <a:t>least-Squares, </a:t>
            </a:r>
            <a:r>
              <a:rPr lang="en-US" dirty="0" smtClean="0"/>
              <a:t> by letting time to be independent variable. Let us suppose that the long-term trend appears to be linear. Then the equation of the</a:t>
            </a:r>
            <a:r>
              <a:rPr lang="en-US" i="1" dirty="0"/>
              <a:t> </a:t>
            </a:r>
            <a:r>
              <a:rPr lang="en-US" i="1" dirty="0" smtClean="0"/>
              <a:t>least-Squares </a:t>
            </a:r>
            <a:r>
              <a:rPr lang="en-US" dirty="0" smtClean="0"/>
              <a:t>linear trend would be  </a:t>
            </a:r>
          </a:p>
        </p:txBody>
      </p:sp>
      <p:graphicFrame>
        <p:nvGraphicFramePr>
          <p:cNvPr id="4" name="Object 3"/>
          <p:cNvGraphicFramePr>
            <a:graphicFrameLocks noChangeAspect="1"/>
          </p:cNvGraphicFramePr>
          <p:nvPr>
            <p:extLst>
              <p:ext uri="{D42A27DB-BD31-4B8C-83A1-F6EECF244321}">
                <p14:modId xmlns:p14="http://schemas.microsoft.com/office/powerpoint/2010/main" xmlns="" val="1701788588"/>
              </p:ext>
            </p:extLst>
          </p:nvPr>
        </p:nvGraphicFramePr>
        <p:xfrm>
          <a:off x="3600450" y="5619750"/>
          <a:ext cx="1943100" cy="723900"/>
        </p:xfrm>
        <a:graphic>
          <a:graphicData uri="http://schemas.openxmlformats.org/presentationml/2006/ole">
            <p:oleObj spid="_x0000_s1042" name="Equation" r:id="rId3" imgW="647640" imgH="241200" progId="">
              <p:embed/>
            </p:oleObj>
          </a:graphicData>
        </a:graphic>
      </p:graphicFrame>
    </p:spTree>
    <p:extLst>
      <p:ext uri="{BB962C8B-B14F-4D97-AF65-F5344CB8AC3E}">
        <p14:creationId xmlns:p14="http://schemas.microsoft.com/office/powerpoint/2010/main" xmlns="" val="2737908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rPr>
              <a:t>Method of Least-Squares</a:t>
            </a:r>
            <a:endParaRPr lang="en-US" dirty="0"/>
          </a:p>
        </p:txBody>
      </p:sp>
      <p:sp>
        <p:nvSpPr>
          <p:cNvPr id="3" name="Content Placeholder 2"/>
          <p:cNvSpPr>
            <a:spLocks noGrp="1"/>
          </p:cNvSpPr>
          <p:nvPr>
            <p:ph idx="1"/>
          </p:nvPr>
        </p:nvSpPr>
        <p:spPr/>
        <p:txBody>
          <a:bodyPr/>
          <a:lstStyle/>
          <a:p>
            <a:pPr marL="0" indent="0" algn="just">
              <a:buNone/>
            </a:pPr>
            <a:r>
              <a:rPr lang="en-US" dirty="0" smtClean="0"/>
              <a:t>The values of </a:t>
            </a:r>
            <a:r>
              <a:rPr lang="en-US" i="1" dirty="0" smtClean="0"/>
              <a:t>a </a:t>
            </a:r>
            <a:r>
              <a:rPr lang="en-US" dirty="0" smtClean="0"/>
              <a:t>and </a:t>
            </a:r>
            <a:r>
              <a:rPr lang="en-US" i="1" dirty="0" smtClean="0"/>
              <a:t>b </a:t>
            </a:r>
            <a:r>
              <a:rPr lang="en-US" dirty="0" smtClean="0"/>
              <a:t> the two constants are determined  by solving the following two normal equations simultaneously;</a:t>
            </a:r>
          </a:p>
          <a:p>
            <a:pPr marL="0" indent="0" algn="just">
              <a:buNone/>
            </a:pP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xmlns="" val="1792986324"/>
              </p:ext>
            </p:extLst>
          </p:nvPr>
        </p:nvGraphicFramePr>
        <p:xfrm>
          <a:off x="2952750" y="3257550"/>
          <a:ext cx="3238500" cy="762000"/>
        </p:xfrm>
        <a:graphic>
          <a:graphicData uri="http://schemas.openxmlformats.org/presentationml/2006/ole">
            <p:oleObj spid="_x0000_s2077" name="Equation" r:id="rId3" imgW="1079280" imgH="253800" progId="">
              <p:embed/>
            </p:oleObj>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xmlns="" val="797549380"/>
              </p:ext>
            </p:extLst>
          </p:nvPr>
        </p:nvGraphicFramePr>
        <p:xfrm>
          <a:off x="2571750" y="4057650"/>
          <a:ext cx="4000500" cy="838200"/>
        </p:xfrm>
        <a:graphic>
          <a:graphicData uri="http://schemas.openxmlformats.org/presentationml/2006/ole">
            <p:oleObj spid="_x0000_s2078" name="Equation" r:id="rId4" imgW="1333440" imgH="279360" progId="">
              <p:embed/>
            </p:oleObj>
          </a:graphicData>
        </a:graphic>
      </p:graphicFrame>
    </p:spTree>
    <p:extLst>
      <p:ext uri="{BB962C8B-B14F-4D97-AF65-F5344CB8AC3E}">
        <p14:creationId xmlns:p14="http://schemas.microsoft.com/office/powerpoint/2010/main" xmlns="" val="31062894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rPr>
              <a:t>Method of Least-Squares</a:t>
            </a:r>
            <a:endParaRPr lang="en-US" dirty="0"/>
          </a:p>
        </p:txBody>
      </p:sp>
      <p:sp>
        <p:nvSpPr>
          <p:cNvPr id="3" name="Content Placeholder 2"/>
          <p:cNvSpPr>
            <a:spLocks noGrp="1"/>
          </p:cNvSpPr>
          <p:nvPr>
            <p:ph idx="1"/>
          </p:nvPr>
        </p:nvSpPr>
        <p:spPr/>
        <p:txBody>
          <a:bodyPr>
            <a:normAutofit fontScale="85000" lnSpcReduction="10000"/>
          </a:bodyPr>
          <a:lstStyle/>
          <a:p>
            <a:pPr marL="0" indent="0" algn="just">
              <a:buNone/>
            </a:pPr>
            <a:r>
              <a:rPr lang="en-US" dirty="0" smtClean="0"/>
              <a:t>The trend values are computed from this equation by substituting the values of </a:t>
            </a:r>
            <a:r>
              <a:rPr lang="en-US" i="1" dirty="0" smtClean="0"/>
              <a:t>t </a:t>
            </a:r>
            <a:r>
              <a:rPr lang="en-US" dirty="0" smtClean="0"/>
              <a:t> and are plotted on the graph of the original values.</a:t>
            </a:r>
          </a:p>
          <a:p>
            <a:pPr marL="0" indent="0" algn="just">
              <a:buNone/>
            </a:pPr>
            <a:r>
              <a:rPr lang="en-US" dirty="0" smtClean="0"/>
              <a:t>To simplify computations, the time variable (</a:t>
            </a:r>
            <a:r>
              <a:rPr lang="en-US" i="1" dirty="0" smtClean="0"/>
              <a:t>t</a:t>
            </a:r>
            <a:r>
              <a:rPr lang="en-US" dirty="0" smtClean="0"/>
              <a:t>) is </a:t>
            </a:r>
            <a:r>
              <a:rPr lang="en-US" i="1" dirty="0" smtClean="0">
                <a:solidFill>
                  <a:srgbClr val="FF0000"/>
                </a:solidFill>
              </a:rPr>
              <a:t>coded</a:t>
            </a:r>
            <a:r>
              <a:rPr lang="en-US" dirty="0" smtClean="0"/>
              <a:t> by taking the time deviations from the middle point of the periods and the coded time period is denoted by </a:t>
            </a:r>
            <a:r>
              <a:rPr lang="en-US" i="1" dirty="0" smtClean="0"/>
              <a:t>X.</a:t>
            </a:r>
            <a:r>
              <a:rPr lang="en-US" dirty="0" smtClean="0"/>
              <a:t>  For example, when the number of years is odd, the middle year is taken at 0 or the origin, and when the number of years is even, </a:t>
            </a:r>
            <a:r>
              <a:rPr lang="en-US" i="1" dirty="0" smtClean="0"/>
              <a:t>X=</a:t>
            </a:r>
            <a:r>
              <a:rPr lang="en-US" dirty="0" smtClean="0"/>
              <a:t>0 is taken at the middle of the two middle two years.  The </a:t>
            </a:r>
            <a:r>
              <a:rPr lang="en-US" dirty="0" smtClean="0">
                <a:solidFill>
                  <a:srgbClr val="FF0000"/>
                </a:solidFill>
              </a:rPr>
              <a:t>coded form</a:t>
            </a:r>
            <a:r>
              <a:rPr lang="en-US" dirty="0" smtClean="0"/>
              <a:t> of the linear trend would be </a:t>
            </a:r>
            <a:endParaRPr lang="en-US" dirty="0"/>
          </a:p>
        </p:txBody>
      </p:sp>
    </p:spTree>
    <p:extLst>
      <p:ext uri="{BB962C8B-B14F-4D97-AF65-F5344CB8AC3E}">
        <p14:creationId xmlns:p14="http://schemas.microsoft.com/office/powerpoint/2010/main" xmlns="" val="21344794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xmlns="" val="959584218"/>
              </p:ext>
            </p:extLst>
          </p:nvPr>
        </p:nvGraphicFramePr>
        <p:xfrm>
          <a:off x="2593975" y="2998788"/>
          <a:ext cx="3502025" cy="769937"/>
        </p:xfrm>
        <a:graphic>
          <a:graphicData uri="http://schemas.openxmlformats.org/presentationml/2006/ole">
            <p:oleObj spid="_x0000_s4107" name="Equation" r:id="rId3" imgW="1155600" imgH="253800" progId="">
              <p:embed/>
            </p:oleObj>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xmlns="" val="2724858137"/>
              </p:ext>
            </p:extLst>
          </p:nvPr>
        </p:nvGraphicFramePr>
        <p:xfrm>
          <a:off x="2228850" y="4057650"/>
          <a:ext cx="4686300" cy="838200"/>
        </p:xfrm>
        <a:graphic>
          <a:graphicData uri="http://schemas.openxmlformats.org/presentationml/2006/ole">
            <p:oleObj spid="_x0000_s4108" name="Equation" r:id="rId4" imgW="1562040" imgH="279360" progId="">
              <p:embed/>
            </p:oleObj>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xmlns="" val="3388187638"/>
              </p:ext>
            </p:extLst>
          </p:nvPr>
        </p:nvGraphicFramePr>
        <p:xfrm>
          <a:off x="3048000" y="2095500"/>
          <a:ext cx="2171700" cy="723900"/>
        </p:xfrm>
        <a:graphic>
          <a:graphicData uri="http://schemas.openxmlformats.org/presentationml/2006/ole">
            <p:oleObj spid="_x0000_s4109" name="Equation" r:id="rId5" imgW="723600" imgH="241200" progId="">
              <p:embed/>
            </p:oleObj>
          </a:graphicData>
        </a:graphic>
      </p:graphicFrame>
    </p:spTree>
    <p:extLst>
      <p:ext uri="{BB962C8B-B14F-4D97-AF65-F5344CB8AC3E}">
        <p14:creationId xmlns:p14="http://schemas.microsoft.com/office/powerpoint/2010/main" xmlns="" val="12996722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rPr>
              <a:t>Method of Least-Squares</a:t>
            </a:r>
            <a:endParaRPr lang="en-US" dirty="0"/>
          </a:p>
        </p:txBody>
      </p:sp>
      <p:sp>
        <p:nvSpPr>
          <p:cNvPr id="3" name="Content Placeholder 2"/>
          <p:cNvSpPr>
            <a:spLocks noGrp="1"/>
          </p:cNvSpPr>
          <p:nvPr>
            <p:ph idx="1"/>
          </p:nvPr>
        </p:nvSpPr>
        <p:spPr/>
        <p:txBody>
          <a:bodyPr/>
          <a:lstStyle/>
          <a:p>
            <a:pPr marL="0" indent="0" algn="just">
              <a:buNone/>
            </a:pPr>
            <a:r>
              <a:rPr lang="en-US" dirty="0" smtClean="0"/>
              <a:t>When the long term trend of a time series graph appears to be a curve, we fit a parabolic curve of second degree or a curve of some other type such as exponential, logistic etc. It should be kept in mind that trend which has the smaller </a:t>
            </a:r>
          </a:p>
          <a:p>
            <a:pPr marL="0" indent="0">
              <a:buNone/>
            </a:pPr>
            <a:endParaRPr lang="en-US" dirty="0"/>
          </a:p>
          <a:p>
            <a:pPr marL="0" indent="0">
              <a:buNone/>
            </a:pPr>
            <a:r>
              <a:rPr lang="en-US" dirty="0"/>
              <a:t>i</a:t>
            </a:r>
            <a:r>
              <a:rPr lang="en-US" dirty="0" smtClean="0"/>
              <a:t>s the better fit.</a:t>
            </a:r>
          </a:p>
          <a:p>
            <a:pPr marL="0" indent="0">
              <a:buNone/>
            </a:pPr>
            <a:r>
              <a:rPr lang="en-US" dirty="0" smtClean="0"/>
              <a:t>This method is useful for prediction purposes.  </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xmlns="" val="2566843807"/>
              </p:ext>
            </p:extLst>
          </p:nvPr>
        </p:nvGraphicFramePr>
        <p:xfrm>
          <a:off x="3352800" y="4114800"/>
          <a:ext cx="2171700" cy="762000"/>
        </p:xfrm>
        <a:graphic>
          <a:graphicData uri="http://schemas.openxmlformats.org/presentationml/2006/ole">
            <p:oleObj spid="_x0000_s3083" name="Equation" r:id="rId3" imgW="723600" imgH="253800" progId="">
              <p:embed/>
            </p:oleObj>
          </a:graphicData>
        </a:graphic>
      </p:graphicFrame>
    </p:spTree>
    <p:extLst>
      <p:ext uri="{BB962C8B-B14F-4D97-AF65-F5344CB8AC3E}">
        <p14:creationId xmlns:p14="http://schemas.microsoft.com/office/powerpoint/2010/main" xmlns="" val="2272805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7030A0"/>
                </a:solidFill>
              </a:rPr>
              <a:t>A problem using a Least-Square method in a Time Series </a:t>
            </a:r>
            <a:endParaRPr lang="en-US" sz="3600" dirty="0">
              <a:solidFill>
                <a:srgbClr val="7030A0"/>
              </a:solidFill>
            </a:endParaRPr>
          </a:p>
        </p:txBody>
      </p:sp>
      <p:sp>
        <p:nvSpPr>
          <p:cNvPr id="3" name="Content Placeholder 2"/>
          <p:cNvSpPr>
            <a:spLocks noGrp="1"/>
          </p:cNvSpPr>
          <p:nvPr>
            <p:ph idx="1"/>
          </p:nvPr>
        </p:nvSpPr>
        <p:spPr/>
        <p:txBody>
          <a:bodyPr/>
          <a:lstStyle/>
          <a:p>
            <a:pPr marL="0" indent="0" algn="just">
              <a:buNone/>
            </a:pPr>
            <a:r>
              <a:rPr lang="en-US" dirty="0" smtClean="0"/>
              <a:t>Consider a following data illustrating the number of ships loaded at Karachi Port between 1988 and 1995. In this problem we will find linear equation that will describe the secular trend of loading. </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xmlns="" val="1540818307"/>
              </p:ext>
            </p:extLst>
          </p:nvPr>
        </p:nvGraphicFramePr>
        <p:xfrm>
          <a:off x="76200" y="4602480"/>
          <a:ext cx="9067800" cy="1188720"/>
        </p:xfrm>
        <a:graphic>
          <a:graphicData uri="http://schemas.openxmlformats.org/drawingml/2006/table">
            <a:tbl>
              <a:tblPr firstRow="1" bandRow="1">
                <a:tableStyleId>{5C22544A-7EE6-4342-B048-85BDC9FD1C3A}</a:tableStyleId>
              </a:tblPr>
              <a:tblGrid>
                <a:gridCol w="2720340"/>
                <a:gridCol w="6347460"/>
              </a:tblGrid>
              <a:tr h="1132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Time Series for the number of ships loaded at Karachi Port.</a:t>
                      </a:r>
                    </a:p>
                    <a:p>
                      <a:endParaRPr lang="en-US" dirty="0"/>
                    </a:p>
                  </a:txBody>
                  <a:tcPr/>
                </a:tc>
                <a:tc>
                  <a:txBody>
                    <a:bodyPr/>
                    <a:lstStyle/>
                    <a:p>
                      <a:r>
                        <a:rPr lang="en-US" dirty="0" smtClean="0"/>
                        <a:t> Year :  1988     1989    1990    1991     1992    1993    1994   1995</a:t>
                      </a:r>
                    </a:p>
                    <a:p>
                      <a:endParaRPr lang="en-US" dirty="0" smtClean="0"/>
                    </a:p>
                    <a:p>
                      <a:r>
                        <a:rPr lang="en-US" dirty="0" smtClean="0"/>
                        <a:t>Number: 98        105     116      119        135      156      177</a:t>
                      </a:r>
                      <a:r>
                        <a:rPr lang="en-US" baseline="0" dirty="0" smtClean="0"/>
                        <a:t>     208</a:t>
                      </a:r>
                      <a:endParaRPr lang="en-US" dirty="0"/>
                    </a:p>
                  </a:txBody>
                  <a:tcPr/>
                </a:tc>
              </a:tr>
            </a:tbl>
          </a:graphicData>
        </a:graphic>
      </p:graphicFrame>
    </p:spTree>
    <p:extLst>
      <p:ext uri="{BB962C8B-B14F-4D97-AF65-F5344CB8AC3E}">
        <p14:creationId xmlns:p14="http://schemas.microsoft.com/office/powerpoint/2010/main" xmlns="" val="36556086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5071572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9212359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a:solidFill>
                  <a:srgbClr val="7030A0"/>
                </a:solidFill>
              </a:rPr>
              <a:t>Method of Least-Squares</a:t>
            </a:r>
            <a:endParaRPr lang="en-US" sz="3600" dirty="0">
              <a:solidFill>
                <a:srgbClr val="7030A0"/>
              </a:solidFill>
            </a:endParaRPr>
          </a:p>
        </p:txBody>
      </p:sp>
      <p:pic>
        <p:nvPicPr>
          <p:cNvPr id="4" name="Picture 38" descr="drmasood"/>
          <p:cNvPicPr>
            <a:picLocks noGrp="1" noChangeAspect="1" noChangeArrowheads="1"/>
          </p:cNvPicPr>
          <p:nvPr>
            <p:ph idx="1"/>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3400" y="1219200"/>
            <a:ext cx="10210800" cy="9067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550749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899</TotalTime>
  <Words>361</Words>
  <Application>Microsoft Office PowerPoint</Application>
  <PresentationFormat>On-screen Show (4:3)</PresentationFormat>
  <Paragraphs>23</Paragraphs>
  <Slides>10</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2" baseType="lpstr">
      <vt:lpstr>Office Theme</vt:lpstr>
      <vt:lpstr>Equation</vt:lpstr>
      <vt:lpstr>The Method of Least-Squares</vt:lpstr>
      <vt:lpstr>4. The Method of Least-Squares</vt:lpstr>
      <vt:lpstr>Method of Least-Squares</vt:lpstr>
      <vt:lpstr>Method of Least-Squares</vt:lpstr>
      <vt:lpstr>Slide 5</vt:lpstr>
      <vt:lpstr>Method of Least-Squares</vt:lpstr>
      <vt:lpstr>A problem using a Least-Square method in a Time Series </vt:lpstr>
      <vt:lpstr>Slide 8</vt:lpstr>
      <vt:lpstr>Slide 9</vt:lpstr>
      <vt:lpstr>Method of Least-Squares</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 SPSS for solving the problems</dc:title>
  <dc:creator>masood</dc:creator>
  <cp:lastModifiedBy>NTS</cp:lastModifiedBy>
  <cp:revision>95</cp:revision>
  <dcterms:created xsi:type="dcterms:W3CDTF">2013-02-06T10:28:12Z</dcterms:created>
  <dcterms:modified xsi:type="dcterms:W3CDTF">2013-02-15T08:24:31Z</dcterms:modified>
</cp:coreProperties>
</file>