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6" r:id="rId2"/>
    <p:sldId id="272" r:id="rId3"/>
    <p:sldId id="275" r:id="rId4"/>
    <p:sldId id="273" r:id="rId5"/>
    <p:sldId id="276" r:id="rId6"/>
    <p:sldId id="262" r:id="rId7"/>
    <p:sldId id="277"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5CAE2A0-018F-4218-93C6-2A25B64A6DE5}" type="datetimeFigureOut">
              <a:rPr lang="en-US" smtClean="0"/>
              <a:pPr/>
              <a:t>2/15/2013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45B396-F228-4974-9C4E-31ABDB016104}" type="slidenum">
              <a:rPr lang="en-US" smtClean="0"/>
              <a:pPr/>
              <a:t>‹#›</a:t>
            </a:fld>
            <a:endParaRPr lang="en-US"/>
          </a:p>
        </p:txBody>
      </p:sp>
    </p:spTree>
    <p:extLst>
      <p:ext uri="{BB962C8B-B14F-4D97-AF65-F5344CB8AC3E}">
        <p14:creationId xmlns:p14="http://schemas.microsoft.com/office/powerpoint/2010/main" xmlns="" val="3838511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DD1F1B-B229-4F2C-A492-5C3793C082BE}" type="datetimeFigureOut">
              <a:rPr lang="en-US" smtClean="0"/>
              <a:pPr/>
              <a:t>2/15/2013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421A62-749B-4D64-BD1B-2A7F5FFB7A4E}" type="slidenum">
              <a:rPr lang="en-US" smtClean="0"/>
              <a:pPr/>
              <a:t>‹#›</a:t>
            </a:fld>
            <a:endParaRPr lang="en-US"/>
          </a:p>
        </p:txBody>
      </p:sp>
    </p:spTree>
    <p:extLst>
      <p:ext uri="{BB962C8B-B14F-4D97-AF65-F5344CB8AC3E}">
        <p14:creationId xmlns:p14="http://schemas.microsoft.com/office/powerpoint/2010/main" xmlns="" val="565603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DD1F1B-B229-4F2C-A492-5C3793C082BE}" type="datetimeFigureOut">
              <a:rPr lang="en-US" smtClean="0"/>
              <a:pPr/>
              <a:t>2/15/2013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421A62-749B-4D64-BD1B-2A7F5FFB7A4E}" type="slidenum">
              <a:rPr lang="en-US" smtClean="0"/>
              <a:pPr/>
              <a:t>‹#›</a:t>
            </a:fld>
            <a:endParaRPr lang="en-US"/>
          </a:p>
        </p:txBody>
      </p:sp>
    </p:spTree>
    <p:extLst>
      <p:ext uri="{BB962C8B-B14F-4D97-AF65-F5344CB8AC3E}">
        <p14:creationId xmlns:p14="http://schemas.microsoft.com/office/powerpoint/2010/main" xmlns="" val="9556748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DD1F1B-B229-4F2C-A492-5C3793C082BE}" type="datetimeFigureOut">
              <a:rPr lang="en-US" smtClean="0"/>
              <a:pPr/>
              <a:t>2/15/2013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421A62-749B-4D64-BD1B-2A7F5FFB7A4E}" type="slidenum">
              <a:rPr lang="en-US" smtClean="0"/>
              <a:pPr/>
              <a:t>‹#›</a:t>
            </a:fld>
            <a:endParaRPr lang="en-US"/>
          </a:p>
        </p:txBody>
      </p:sp>
    </p:spTree>
    <p:extLst>
      <p:ext uri="{BB962C8B-B14F-4D97-AF65-F5344CB8AC3E}">
        <p14:creationId xmlns:p14="http://schemas.microsoft.com/office/powerpoint/2010/main" xmlns="" val="1962804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DD1F1B-B229-4F2C-A492-5C3793C082BE}" type="datetimeFigureOut">
              <a:rPr lang="en-US" smtClean="0"/>
              <a:pPr/>
              <a:t>2/15/2013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421A62-749B-4D64-BD1B-2A7F5FFB7A4E}" type="slidenum">
              <a:rPr lang="en-US" smtClean="0"/>
              <a:pPr/>
              <a:t>‹#›</a:t>
            </a:fld>
            <a:endParaRPr lang="en-US"/>
          </a:p>
        </p:txBody>
      </p:sp>
    </p:spTree>
    <p:extLst>
      <p:ext uri="{BB962C8B-B14F-4D97-AF65-F5344CB8AC3E}">
        <p14:creationId xmlns:p14="http://schemas.microsoft.com/office/powerpoint/2010/main" xmlns="" val="4315398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DD1F1B-B229-4F2C-A492-5C3793C082BE}" type="datetimeFigureOut">
              <a:rPr lang="en-US" smtClean="0"/>
              <a:pPr/>
              <a:t>2/15/2013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F421A62-749B-4D64-BD1B-2A7F5FFB7A4E}" type="slidenum">
              <a:rPr lang="en-US" smtClean="0"/>
              <a:pPr/>
              <a:t>‹#›</a:t>
            </a:fld>
            <a:endParaRPr lang="en-US"/>
          </a:p>
        </p:txBody>
      </p:sp>
    </p:spTree>
    <p:extLst>
      <p:ext uri="{BB962C8B-B14F-4D97-AF65-F5344CB8AC3E}">
        <p14:creationId xmlns:p14="http://schemas.microsoft.com/office/powerpoint/2010/main" xmlns="" val="7603227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DD1F1B-B229-4F2C-A492-5C3793C082BE}" type="datetimeFigureOut">
              <a:rPr lang="en-US" smtClean="0"/>
              <a:pPr/>
              <a:t>2/15/2013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F421A62-749B-4D64-BD1B-2A7F5FFB7A4E}" type="slidenum">
              <a:rPr lang="en-US" smtClean="0"/>
              <a:pPr/>
              <a:t>‹#›</a:t>
            </a:fld>
            <a:endParaRPr lang="en-US"/>
          </a:p>
        </p:txBody>
      </p:sp>
    </p:spTree>
    <p:extLst>
      <p:ext uri="{BB962C8B-B14F-4D97-AF65-F5344CB8AC3E}">
        <p14:creationId xmlns:p14="http://schemas.microsoft.com/office/powerpoint/2010/main" xmlns="" val="36489813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DD1F1B-B229-4F2C-A492-5C3793C082BE}" type="datetimeFigureOut">
              <a:rPr lang="en-US" smtClean="0"/>
              <a:pPr/>
              <a:t>2/15/2013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F421A62-749B-4D64-BD1B-2A7F5FFB7A4E}" type="slidenum">
              <a:rPr lang="en-US" smtClean="0"/>
              <a:pPr/>
              <a:t>‹#›</a:t>
            </a:fld>
            <a:endParaRPr lang="en-US"/>
          </a:p>
        </p:txBody>
      </p:sp>
    </p:spTree>
    <p:extLst>
      <p:ext uri="{BB962C8B-B14F-4D97-AF65-F5344CB8AC3E}">
        <p14:creationId xmlns:p14="http://schemas.microsoft.com/office/powerpoint/2010/main" xmlns="" val="1424441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DD1F1B-B229-4F2C-A492-5C3793C082BE}" type="datetimeFigureOut">
              <a:rPr lang="en-US" smtClean="0"/>
              <a:pPr/>
              <a:t>2/15/2013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421A62-749B-4D64-BD1B-2A7F5FFB7A4E}" type="slidenum">
              <a:rPr lang="en-US" smtClean="0"/>
              <a:pPr/>
              <a:t>‹#›</a:t>
            </a:fld>
            <a:endParaRPr lang="en-US"/>
          </a:p>
        </p:txBody>
      </p:sp>
    </p:spTree>
    <p:extLst>
      <p:ext uri="{BB962C8B-B14F-4D97-AF65-F5344CB8AC3E}">
        <p14:creationId xmlns:p14="http://schemas.microsoft.com/office/powerpoint/2010/main" xmlns="" val="21372746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DD1F1B-B229-4F2C-A492-5C3793C082BE}" type="datetimeFigureOut">
              <a:rPr lang="en-US" smtClean="0"/>
              <a:pPr/>
              <a:t>2/15/2013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421A62-749B-4D64-BD1B-2A7F5FFB7A4E}" type="slidenum">
              <a:rPr lang="en-US" smtClean="0"/>
              <a:pPr/>
              <a:t>‹#›</a:t>
            </a:fld>
            <a:endParaRPr lang="en-US"/>
          </a:p>
        </p:txBody>
      </p:sp>
    </p:spTree>
    <p:extLst>
      <p:ext uri="{BB962C8B-B14F-4D97-AF65-F5344CB8AC3E}">
        <p14:creationId xmlns:p14="http://schemas.microsoft.com/office/powerpoint/2010/main" xmlns="" val="14470884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DD1F1B-B229-4F2C-A492-5C3793C082BE}" type="datetimeFigureOut">
              <a:rPr lang="en-US" smtClean="0"/>
              <a:pPr/>
              <a:t>2/15/2013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421A62-749B-4D64-BD1B-2A7F5FFB7A4E}" type="slidenum">
              <a:rPr lang="en-US" smtClean="0"/>
              <a:pPr/>
              <a:t>‹#›</a:t>
            </a:fld>
            <a:endParaRPr lang="en-US"/>
          </a:p>
        </p:txBody>
      </p:sp>
    </p:spTree>
    <p:extLst>
      <p:ext uri="{BB962C8B-B14F-4D97-AF65-F5344CB8AC3E}">
        <p14:creationId xmlns:p14="http://schemas.microsoft.com/office/powerpoint/2010/main" xmlns="" val="22899650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DD1F1B-B229-4F2C-A492-5C3793C082BE}" type="datetimeFigureOut">
              <a:rPr lang="en-US" smtClean="0"/>
              <a:pPr/>
              <a:t>2/15/2013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421A62-749B-4D64-BD1B-2A7F5FFB7A4E}" type="slidenum">
              <a:rPr lang="en-US" smtClean="0"/>
              <a:pPr/>
              <a:t>‹#›</a:t>
            </a:fld>
            <a:endParaRPr lang="en-US"/>
          </a:p>
        </p:txBody>
      </p:sp>
    </p:spTree>
    <p:extLst>
      <p:ext uri="{BB962C8B-B14F-4D97-AF65-F5344CB8AC3E}">
        <p14:creationId xmlns:p14="http://schemas.microsoft.com/office/powerpoint/2010/main" xmlns="" val="24129749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DD1F1B-B229-4F2C-A492-5C3793C082BE}" type="datetimeFigureOut">
              <a:rPr lang="en-US" smtClean="0"/>
              <a:pPr/>
              <a:t>2/15/2013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421A62-749B-4D64-BD1B-2A7F5FFB7A4E}" type="slidenum">
              <a:rPr lang="en-US" smtClean="0"/>
              <a:pPr/>
              <a:t>‹#›</a:t>
            </a:fld>
            <a:endParaRPr lang="en-US"/>
          </a:p>
        </p:txBody>
      </p:sp>
    </p:spTree>
    <p:extLst>
      <p:ext uri="{BB962C8B-B14F-4D97-AF65-F5344CB8AC3E}">
        <p14:creationId xmlns:p14="http://schemas.microsoft.com/office/powerpoint/2010/main" xmlns="" val="26626250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rgbClr val="7030A0"/>
                </a:solidFill>
              </a:rPr>
              <a:t>The Method of Moving Averages</a:t>
            </a:r>
            <a:endParaRPr lang="en-US" dirty="0"/>
          </a:p>
        </p:txBody>
      </p:sp>
      <p:sp>
        <p:nvSpPr>
          <p:cNvPr id="3" name="Subtitle 2"/>
          <p:cNvSpPr>
            <a:spLocks noGrp="1"/>
          </p:cNvSpPr>
          <p:nvPr>
            <p:ph type="subTitle" idx="1"/>
          </p:nvPr>
        </p:nvSpPr>
        <p:spPr/>
        <p:txBody>
          <a:bodyPr/>
          <a:lstStyle/>
          <a:p>
            <a:r>
              <a:rPr lang="en-US" dirty="0" smtClean="0"/>
              <a:t>Lecture#31</a:t>
            </a:r>
          </a:p>
          <a:p>
            <a:endParaRPr lang="en-US" dirty="0"/>
          </a:p>
        </p:txBody>
      </p:sp>
    </p:spTree>
    <p:extLst>
      <p:ext uri="{BB962C8B-B14F-4D97-AF65-F5344CB8AC3E}">
        <p14:creationId xmlns:p14="http://schemas.microsoft.com/office/powerpoint/2010/main" xmlns="" val="17493156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7030A0"/>
                </a:solidFill>
              </a:rPr>
              <a:t>3. The </a:t>
            </a:r>
            <a:r>
              <a:rPr lang="en-US" dirty="0">
                <a:solidFill>
                  <a:srgbClr val="7030A0"/>
                </a:solidFill>
              </a:rPr>
              <a:t>Method of Moving Averages</a:t>
            </a:r>
            <a:endParaRPr lang="en-US" dirty="0"/>
          </a:p>
        </p:txBody>
      </p:sp>
      <p:sp>
        <p:nvSpPr>
          <p:cNvPr id="3" name="Content Placeholder 2"/>
          <p:cNvSpPr>
            <a:spLocks noGrp="1"/>
          </p:cNvSpPr>
          <p:nvPr>
            <p:ph idx="1"/>
          </p:nvPr>
        </p:nvSpPr>
        <p:spPr/>
        <p:txBody>
          <a:bodyPr>
            <a:normAutofit/>
          </a:bodyPr>
          <a:lstStyle/>
          <a:p>
            <a:pPr marL="0" indent="0" algn="just">
              <a:buNone/>
            </a:pPr>
            <a:r>
              <a:rPr lang="en-US" dirty="0" smtClean="0"/>
              <a:t>To </a:t>
            </a:r>
            <a:r>
              <a:rPr lang="en-US" i="1" dirty="0" smtClean="0"/>
              <a:t>k-period </a:t>
            </a:r>
            <a:r>
              <a:rPr lang="en-US" dirty="0" smtClean="0"/>
              <a:t>moving averages are defined as the averages calculated by using the </a:t>
            </a:r>
            <a:r>
              <a:rPr lang="en-US" i="1" dirty="0" smtClean="0"/>
              <a:t>k </a:t>
            </a:r>
            <a:r>
              <a:rPr lang="en-US" dirty="0" smtClean="0"/>
              <a:t>consecutive values of the observed series, then repeating the operation by dropping one value at the beginning and including the first value after the preceding total, and so on, moving on one value to calculate each successive average. This process is continued till the last </a:t>
            </a:r>
            <a:r>
              <a:rPr lang="en-US" i="1" dirty="0" smtClean="0"/>
              <a:t>k </a:t>
            </a:r>
            <a:r>
              <a:rPr lang="en-US" dirty="0" smtClean="0"/>
              <a:t> consecutive values have been averaged. </a:t>
            </a:r>
          </a:p>
        </p:txBody>
      </p:sp>
    </p:spTree>
    <p:extLst>
      <p:ext uri="{BB962C8B-B14F-4D97-AF65-F5344CB8AC3E}">
        <p14:creationId xmlns:p14="http://schemas.microsoft.com/office/powerpoint/2010/main" xmlns="" val="2737908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Moving Average Trend</a:t>
            </a:r>
            <a:endParaRPr lang="en-US" dirty="0"/>
          </a:p>
        </p:txBody>
      </p:sp>
      <p:sp>
        <p:nvSpPr>
          <p:cNvPr id="3" name="Content Placeholder 2"/>
          <p:cNvSpPr>
            <a:spLocks noGrp="1"/>
          </p:cNvSpPr>
          <p:nvPr>
            <p:ph idx="1"/>
          </p:nvPr>
        </p:nvSpPr>
        <p:spPr/>
        <p:txBody>
          <a:bodyPr/>
          <a:lstStyle/>
          <a:p>
            <a:pPr marL="0" indent="0" algn="just">
              <a:buNone/>
            </a:pPr>
            <a:r>
              <a:rPr lang="en-US" dirty="0"/>
              <a:t>These averages values are plotted on the graph of the original values and the line connecting these points is the </a:t>
            </a:r>
            <a:r>
              <a:rPr lang="en-US" i="1" dirty="0"/>
              <a:t>moving average trend</a:t>
            </a:r>
            <a:r>
              <a:rPr lang="en-US" dirty="0"/>
              <a:t>, which smoothes out periodic fluctuations of the seasonal and cyclical types present in the series. The line may be continued in the general direction indicated by the original plotting for the purposes of future estimates.</a:t>
            </a:r>
          </a:p>
        </p:txBody>
      </p:sp>
    </p:spTree>
    <p:extLst>
      <p:ext uri="{BB962C8B-B14F-4D97-AF65-F5344CB8AC3E}">
        <p14:creationId xmlns:p14="http://schemas.microsoft.com/office/powerpoint/2010/main" xmlns="" val="31062894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5071572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solidFill>
                  <a:srgbClr val="7030A0"/>
                </a:solidFill>
              </a:rPr>
              <a:t>Moving Average Trends</a:t>
            </a:r>
            <a:endParaRPr lang="en-US" sz="3600" dirty="0">
              <a:solidFill>
                <a:srgbClr val="7030A0"/>
              </a:solidFill>
            </a:endParaRPr>
          </a:p>
        </p:txBody>
      </p:sp>
      <p:pic>
        <p:nvPicPr>
          <p:cNvPr id="4" name="Picture 38" descr="drmasood"/>
          <p:cNvPicPr>
            <a:picLocks noGrp="1" noChangeAspect="1" noChangeArrowheads="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bwMode="auto">
          <a:xfrm>
            <a:off x="-533400" y="1219200"/>
            <a:ext cx="10210800" cy="90678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8550749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solidFill>
                  <a:srgbClr val="7030A0"/>
                </a:solidFill>
              </a:rPr>
              <a:t>Example </a:t>
            </a:r>
            <a:endParaRPr lang="en-US" sz="3200" dirty="0">
              <a:solidFill>
                <a:srgbClr val="7030A0"/>
              </a:solidFill>
            </a:endParaRPr>
          </a:p>
        </p:txBody>
      </p:sp>
      <p:sp>
        <p:nvSpPr>
          <p:cNvPr id="3" name="Content Placeholder 2"/>
          <p:cNvSpPr>
            <a:spLocks noGrp="1"/>
          </p:cNvSpPr>
          <p:nvPr>
            <p:ph idx="1"/>
          </p:nvPr>
        </p:nvSpPr>
        <p:spPr/>
        <p:txBody>
          <a:bodyPr/>
          <a:lstStyle/>
          <a:p>
            <a:pPr marL="0" indent="0" algn="just">
              <a:buNone/>
            </a:pPr>
            <a:r>
              <a:rPr lang="en-US" dirty="0"/>
              <a:t>Compute the 4-quarter </a:t>
            </a:r>
            <a:r>
              <a:rPr lang="en-US" i="1" dirty="0"/>
              <a:t>centered moving </a:t>
            </a:r>
            <a:r>
              <a:rPr lang="en-US" i="1" dirty="0" smtClean="0"/>
              <a:t>average</a:t>
            </a:r>
            <a:r>
              <a:rPr lang="en-US" dirty="0" smtClean="0"/>
              <a:t> for the following table showing the number of bags of fertilizer sold by a certain dealer. Also Plot these data as a time series.</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xmlns="" val="1048538421"/>
              </p:ext>
            </p:extLst>
          </p:nvPr>
        </p:nvGraphicFramePr>
        <p:xfrm>
          <a:off x="609600" y="3733800"/>
          <a:ext cx="8001000" cy="2514600"/>
        </p:xfrm>
        <a:graphic>
          <a:graphicData uri="http://schemas.openxmlformats.org/drawingml/2006/table">
            <a:tbl>
              <a:tblPr firstRow="1" bandRow="1">
                <a:tableStyleId>{93296810-A885-4BE3-A3E7-6D5BEEA58F35}</a:tableStyleId>
              </a:tblPr>
              <a:tblGrid>
                <a:gridCol w="1600200"/>
                <a:gridCol w="1600200"/>
                <a:gridCol w="1600200"/>
                <a:gridCol w="1600200"/>
                <a:gridCol w="1600200"/>
              </a:tblGrid>
              <a:tr h="419100">
                <a:tc>
                  <a:txBody>
                    <a:bodyPr/>
                    <a:lstStyle/>
                    <a:p>
                      <a:endParaRPr lang="en-US" dirty="0"/>
                    </a:p>
                  </a:txBody>
                  <a:tcPr/>
                </a:tc>
                <a:tc>
                  <a:txBody>
                    <a:bodyPr/>
                    <a:lstStyle/>
                    <a:p>
                      <a:endParaRPr lang="en-US" dirty="0"/>
                    </a:p>
                  </a:txBody>
                  <a:tcPr/>
                </a:tc>
                <a:tc>
                  <a:txBody>
                    <a:bodyPr/>
                    <a:lstStyle/>
                    <a:p>
                      <a:r>
                        <a:rPr lang="en-US" dirty="0" smtClean="0">
                          <a:solidFill>
                            <a:schemeClr val="tx1"/>
                          </a:solidFill>
                        </a:rPr>
                        <a:t>Quarters</a:t>
                      </a:r>
                      <a:endParaRPr lang="en-US" dirty="0">
                        <a:solidFill>
                          <a:schemeClr val="tx1"/>
                        </a:solidFill>
                      </a:endParaRPr>
                    </a:p>
                  </a:txBody>
                  <a:tcPr/>
                </a:tc>
                <a:tc>
                  <a:txBody>
                    <a:bodyPr/>
                    <a:lstStyle/>
                    <a:p>
                      <a:endParaRPr lang="en-US" dirty="0"/>
                    </a:p>
                  </a:txBody>
                  <a:tcPr/>
                </a:tc>
                <a:tc>
                  <a:txBody>
                    <a:bodyPr/>
                    <a:lstStyle/>
                    <a:p>
                      <a:endParaRPr lang="en-US" dirty="0"/>
                    </a:p>
                  </a:txBody>
                  <a:tcPr/>
                </a:tc>
              </a:tr>
              <a:tr h="419100">
                <a:tc>
                  <a:txBody>
                    <a:bodyPr/>
                    <a:lstStyle/>
                    <a:p>
                      <a:pPr algn="ctr"/>
                      <a:r>
                        <a:rPr lang="en-US" b="1" dirty="0" smtClean="0">
                          <a:solidFill>
                            <a:schemeClr val="tx1"/>
                          </a:solidFill>
                        </a:rPr>
                        <a:t>Year</a:t>
                      </a:r>
                      <a:endParaRPr lang="en-US" b="1" dirty="0">
                        <a:solidFill>
                          <a:schemeClr val="tx1"/>
                        </a:solidFill>
                      </a:endParaRPr>
                    </a:p>
                  </a:txBody>
                  <a:tcPr/>
                </a:tc>
                <a:tc>
                  <a:txBody>
                    <a:bodyPr/>
                    <a:lstStyle/>
                    <a:p>
                      <a:pPr algn="ctr"/>
                      <a:r>
                        <a:rPr lang="en-US" dirty="0" smtClean="0"/>
                        <a:t>I</a:t>
                      </a:r>
                      <a:endParaRPr lang="en-US" dirty="0"/>
                    </a:p>
                  </a:txBody>
                  <a:tcPr/>
                </a:tc>
                <a:tc>
                  <a:txBody>
                    <a:bodyPr/>
                    <a:lstStyle/>
                    <a:p>
                      <a:r>
                        <a:rPr lang="en-US" dirty="0" smtClean="0"/>
                        <a:t>           II</a:t>
                      </a:r>
                      <a:endParaRPr lang="en-US" dirty="0"/>
                    </a:p>
                  </a:txBody>
                  <a:tcPr/>
                </a:tc>
                <a:tc>
                  <a:txBody>
                    <a:bodyPr/>
                    <a:lstStyle/>
                    <a:p>
                      <a:pPr algn="ctr"/>
                      <a:r>
                        <a:rPr lang="en-US" dirty="0" smtClean="0"/>
                        <a:t>III</a:t>
                      </a:r>
                      <a:endParaRPr lang="en-US" dirty="0"/>
                    </a:p>
                  </a:txBody>
                  <a:tcPr/>
                </a:tc>
                <a:tc>
                  <a:txBody>
                    <a:bodyPr/>
                    <a:lstStyle/>
                    <a:p>
                      <a:r>
                        <a:rPr lang="en-US" dirty="0" smtClean="0"/>
                        <a:t>          IV</a:t>
                      </a:r>
                      <a:endParaRPr lang="en-US" dirty="0"/>
                    </a:p>
                  </a:txBody>
                  <a:tcPr/>
                </a:tc>
              </a:tr>
              <a:tr h="419100">
                <a:tc>
                  <a:txBody>
                    <a:bodyPr/>
                    <a:lstStyle/>
                    <a:p>
                      <a:pPr algn="ctr"/>
                      <a:r>
                        <a:rPr lang="en-US" dirty="0" smtClean="0"/>
                        <a:t>1979</a:t>
                      </a:r>
                      <a:endParaRPr lang="en-US" dirty="0"/>
                    </a:p>
                  </a:txBody>
                  <a:tcPr/>
                </a:tc>
                <a:tc>
                  <a:txBody>
                    <a:bodyPr/>
                    <a:lstStyle/>
                    <a:p>
                      <a:pPr algn="ctr"/>
                      <a:r>
                        <a:rPr lang="en-US" dirty="0" smtClean="0"/>
                        <a:t>72</a:t>
                      </a:r>
                      <a:endParaRPr lang="en-US" dirty="0"/>
                    </a:p>
                  </a:txBody>
                  <a:tcPr/>
                </a:tc>
                <a:tc>
                  <a:txBody>
                    <a:bodyPr/>
                    <a:lstStyle/>
                    <a:p>
                      <a:pPr algn="ctr"/>
                      <a:r>
                        <a:rPr lang="en-US" dirty="0" smtClean="0"/>
                        <a:t>98</a:t>
                      </a:r>
                      <a:endParaRPr lang="en-US" dirty="0"/>
                    </a:p>
                  </a:txBody>
                  <a:tcPr/>
                </a:tc>
                <a:tc>
                  <a:txBody>
                    <a:bodyPr/>
                    <a:lstStyle/>
                    <a:p>
                      <a:pPr algn="ctr"/>
                      <a:r>
                        <a:rPr lang="en-US" dirty="0" smtClean="0"/>
                        <a:t>79</a:t>
                      </a:r>
                      <a:endParaRPr lang="en-US" dirty="0"/>
                    </a:p>
                  </a:txBody>
                  <a:tcPr/>
                </a:tc>
                <a:tc>
                  <a:txBody>
                    <a:bodyPr/>
                    <a:lstStyle/>
                    <a:p>
                      <a:pPr algn="ctr"/>
                      <a:r>
                        <a:rPr lang="en-US" dirty="0" smtClean="0"/>
                        <a:t>106</a:t>
                      </a:r>
                      <a:endParaRPr lang="en-US" dirty="0"/>
                    </a:p>
                  </a:txBody>
                  <a:tcPr/>
                </a:tc>
              </a:tr>
              <a:tr h="419100">
                <a:tc>
                  <a:txBody>
                    <a:bodyPr/>
                    <a:lstStyle/>
                    <a:p>
                      <a:pPr algn="ctr"/>
                      <a:r>
                        <a:rPr lang="en-US" dirty="0" smtClean="0"/>
                        <a:t>1980</a:t>
                      </a:r>
                      <a:endParaRPr lang="en-US" dirty="0"/>
                    </a:p>
                  </a:txBody>
                  <a:tcPr/>
                </a:tc>
                <a:tc>
                  <a:txBody>
                    <a:bodyPr/>
                    <a:lstStyle/>
                    <a:p>
                      <a:pPr algn="ctr"/>
                      <a:r>
                        <a:rPr lang="en-US" dirty="0" smtClean="0"/>
                        <a:t>79</a:t>
                      </a:r>
                      <a:endParaRPr lang="en-US" dirty="0"/>
                    </a:p>
                  </a:txBody>
                  <a:tcPr/>
                </a:tc>
                <a:tc>
                  <a:txBody>
                    <a:bodyPr/>
                    <a:lstStyle/>
                    <a:p>
                      <a:pPr algn="ctr"/>
                      <a:r>
                        <a:rPr lang="en-US" dirty="0" smtClean="0"/>
                        <a:t>122</a:t>
                      </a:r>
                      <a:endParaRPr lang="en-US" dirty="0"/>
                    </a:p>
                  </a:txBody>
                  <a:tcPr/>
                </a:tc>
                <a:tc>
                  <a:txBody>
                    <a:bodyPr/>
                    <a:lstStyle/>
                    <a:p>
                      <a:pPr algn="ctr"/>
                      <a:r>
                        <a:rPr lang="en-US" dirty="0" smtClean="0"/>
                        <a:t>101</a:t>
                      </a:r>
                      <a:endParaRPr lang="en-US" dirty="0"/>
                    </a:p>
                  </a:txBody>
                  <a:tcPr/>
                </a:tc>
                <a:tc>
                  <a:txBody>
                    <a:bodyPr/>
                    <a:lstStyle/>
                    <a:p>
                      <a:pPr algn="ctr"/>
                      <a:r>
                        <a:rPr lang="en-US" dirty="0" smtClean="0"/>
                        <a:t>143</a:t>
                      </a:r>
                      <a:endParaRPr lang="en-US" dirty="0"/>
                    </a:p>
                  </a:txBody>
                  <a:tcPr/>
                </a:tc>
              </a:tr>
              <a:tr h="419100">
                <a:tc>
                  <a:txBody>
                    <a:bodyPr/>
                    <a:lstStyle/>
                    <a:p>
                      <a:pPr algn="ctr"/>
                      <a:r>
                        <a:rPr lang="en-US" dirty="0" smtClean="0"/>
                        <a:t>1981</a:t>
                      </a:r>
                      <a:endParaRPr lang="en-US" dirty="0"/>
                    </a:p>
                  </a:txBody>
                  <a:tcPr/>
                </a:tc>
                <a:tc>
                  <a:txBody>
                    <a:bodyPr/>
                    <a:lstStyle/>
                    <a:p>
                      <a:pPr algn="ctr"/>
                      <a:r>
                        <a:rPr lang="en-US" dirty="0" smtClean="0"/>
                        <a:t>94</a:t>
                      </a:r>
                      <a:endParaRPr lang="en-US" dirty="0"/>
                    </a:p>
                  </a:txBody>
                  <a:tcPr/>
                </a:tc>
                <a:tc>
                  <a:txBody>
                    <a:bodyPr/>
                    <a:lstStyle/>
                    <a:p>
                      <a:pPr algn="ctr"/>
                      <a:r>
                        <a:rPr lang="en-US" dirty="0" smtClean="0"/>
                        <a:t>141</a:t>
                      </a:r>
                      <a:endParaRPr lang="en-US" dirty="0"/>
                    </a:p>
                  </a:txBody>
                  <a:tcPr/>
                </a:tc>
                <a:tc>
                  <a:txBody>
                    <a:bodyPr/>
                    <a:lstStyle/>
                    <a:p>
                      <a:pPr algn="ctr"/>
                      <a:r>
                        <a:rPr lang="en-US" dirty="0" smtClean="0"/>
                        <a:t>128</a:t>
                      </a:r>
                      <a:endParaRPr lang="en-US" dirty="0"/>
                    </a:p>
                  </a:txBody>
                  <a:tcPr/>
                </a:tc>
                <a:tc>
                  <a:txBody>
                    <a:bodyPr/>
                    <a:lstStyle/>
                    <a:p>
                      <a:pPr algn="ctr"/>
                      <a:r>
                        <a:rPr lang="en-US" dirty="0" smtClean="0"/>
                        <a:t>160</a:t>
                      </a:r>
                      <a:endParaRPr lang="en-US" dirty="0"/>
                    </a:p>
                  </a:txBody>
                  <a:tcPr/>
                </a:tc>
              </a:tr>
              <a:tr h="419100">
                <a:tc>
                  <a:txBody>
                    <a:bodyPr/>
                    <a:lstStyle/>
                    <a:p>
                      <a:pPr algn="ctr"/>
                      <a:r>
                        <a:rPr lang="en-US" dirty="0" smtClean="0"/>
                        <a:t>1982</a:t>
                      </a:r>
                      <a:endParaRPr lang="en-US" dirty="0"/>
                    </a:p>
                  </a:txBody>
                  <a:tcPr/>
                </a:tc>
                <a:tc>
                  <a:txBody>
                    <a:bodyPr/>
                    <a:lstStyle/>
                    <a:p>
                      <a:pPr algn="ctr"/>
                      <a:r>
                        <a:rPr lang="en-US" dirty="0" smtClean="0"/>
                        <a:t>125</a:t>
                      </a:r>
                      <a:endParaRPr lang="en-US" dirty="0"/>
                    </a:p>
                  </a:txBody>
                  <a:tcPr/>
                </a:tc>
                <a:tc>
                  <a:txBody>
                    <a:bodyPr/>
                    <a:lstStyle/>
                    <a:p>
                      <a:pPr algn="ctr"/>
                      <a:r>
                        <a:rPr lang="en-US" dirty="0" smtClean="0"/>
                        <a:t>143</a:t>
                      </a:r>
                      <a:endParaRPr lang="en-US" dirty="0"/>
                    </a:p>
                  </a:txBody>
                  <a:tcPr/>
                </a:tc>
                <a:tc>
                  <a:txBody>
                    <a:bodyPr/>
                    <a:lstStyle/>
                    <a:p>
                      <a:pPr algn="ctr"/>
                      <a:r>
                        <a:rPr lang="en-US" dirty="0" smtClean="0"/>
                        <a:t>135</a:t>
                      </a:r>
                      <a:endParaRPr lang="en-US" dirty="0"/>
                    </a:p>
                  </a:txBody>
                  <a:tcPr/>
                </a:tc>
                <a:tc>
                  <a:txBody>
                    <a:bodyPr/>
                    <a:lstStyle/>
                    <a:p>
                      <a:pPr algn="ctr"/>
                      <a:r>
                        <a:rPr lang="en-US" dirty="0" smtClean="0"/>
                        <a:t>187</a:t>
                      </a:r>
                      <a:endParaRPr lang="en-US" dirty="0"/>
                    </a:p>
                  </a:txBody>
                  <a:tcPr/>
                </a:tc>
              </a:tr>
            </a:tbl>
          </a:graphicData>
        </a:graphic>
      </p:graphicFrame>
    </p:spTree>
    <p:extLst>
      <p:ext uri="{BB962C8B-B14F-4D97-AF65-F5344CB8AC3E}">
        <p14:creationId xmlns:p14="http://schemas.microsoft.com/office/powerpoint/2010/main" xmlns="" val="23309443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16789125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921</TotalTime>
  <Words>211</Words>
  <Application>Microsoft Office PowerPoint</Application>
  <PresentationFormat>On-screen Show (4:3)</PresentationFormat>
  <Paragraphs>35</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The Method of Moving Averages</vt:lpstr>
      <vt:lpstr>3. The Method of Moving Averages</vt:lpstr>
      <vt:lpstr>Moving Average Trend</vt:lpstr>
      <vt:lpstr>Slide 4</vt:lpstr>
      <vt:lpstr>Moving Average Trends</vt:lpstr>
      <vt:lpstr>Example </vt:lpstr>
      <vt:lpstr>Slide 7</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Use SPSS for solving the problems</dc:title>
  <dc:creator>masood</dc:creator>
  <cp:lastModifiedBy>NTS</cp:lastModifiedBy>
  <cp:revision>91</cp:revision>
  <dcterms:created xsi:type="dcterms:W3CDTF">2013-02-06T10:28:12Z</dcterms:created>
  <dcterms:modified xsi:type="dcterms:W3CDTF">2013-02-15T07:12:17Z</dcterms:modified>
</cp:coreProperties>
</file>