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61" r:id="rId4"/>
    <p:sldId id="262" r:id="rId5"/>
    <p:sldId id="263" r:id="rId6"/>
    <p:sldId id="258" r:id="rId7"/>
    <p:sldId id="260" r:id="rId8"/>
    <p:sldId id="268" r:id="rId9"/>
    <p:sldId id="269" r:id="rId10"/>
    <p:sldId id="259" r:id="rId11"/>
    <p:sldId id="265" r:id="rId12"/>
    <p:sldId id="270" r:id="rId13"/>
    <p:sldId id="266" r:id="rId14"/>
    <p:sldId id="271" r:id="rId15"/>
    <p:sldId id="267" r:id="rId16"/>
    <p:sldId id="264"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CAE2A0-018F-4218-93C6-2A25B64A6DE5}" type="datetimeFigureOut">
              <a:rPr lang="en-US" smtClean="0"/>
              <a:pPr/>
              <a:t>2/13/2013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45B396-F228-4974-9C4E-31ABDB016104}" type="slidenum">
              <a:rPr lang="en-US" smtClean="0"/>
              <a:pPr/>
              <a:t>‹#›</a:t>
            </a:fld>
            <a:endParaRPr lang="en-US"/>
          </a:p>
        </p:txBody>
      </p:sp>
    </p:spTree>
    <p:extLst>
      <p:ext uri="{BB962C8B-B14F-4D97-AF65-F5344CB8AC3E}">
        <p14:creationId xmlns:p14="http://schemas.microsoft.com/office/powerpoint/2010/main" xmlns="" val="3838511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DD1F1B-B229-4F2C-A492-5C3793C082BE}" type="datetimeFigureOut">
              <a:rPr lang="en-US" smtClean="0"/>
              <a:pPr/>
              <a:t>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565603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DD1F1B-B229-4F2C-A492-5C3793C082BE}" type="datetimeFigureOut">
              <a:rPr lang="en-US" smtClean="0"/>
              <a:pPr/>
              <a:t>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955674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DD1F1B-B229-4F2C-A492-5C3793C082BE}" type="datetimeFigureOut">
              <a:rPr lang="en-US" smtClean="0"/>
              <a:pPr/>
              <a:t>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1962804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DD1F1B-B229-4F2C-A492-5C3793C082BE}" type="datetimeFigureOut">
              <a:rPr lang="en-US" smtClean="0"/>
              <a:pPr/>
              <a:t>2/13/2013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431539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DD1F1B-B229-4F2C-A492-5C3793C082BE}" type="datetimeFigureOut">
              <a:rPr lang="en-US" smtClean="0"/>
              <a:pPr/>
              <a:t>2/13/2013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760322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DD1F1B-B229-4F2C-A492-5C3793C082BE}" type="datetimeFigureOut">
              <a:rPr lang="en-US" smtClean="0"/>
              <a:pPr/>
              <a:t>2/13/2013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3648981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DD1F1B-B229-4F2C-A492-5C3793C082BE}" type="datetimeFigureOut">
              <a:rPr lang="en-US" smtClean="0"/>
              <a:pPr/>
              <a:t>2/13/2013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1424441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DD1F1B-B229-4F2C-A492-5C3793C082BE}" type="datetimeFigureOut">
              <a:rPr lang="en-US" smtClean="0"/>
              <a:pPr/>
              <a:t>2/13/2013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2137274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DD1F1B-B229-4F2C-A492-5C3793C082BE}" type="datetimeFigureOut">
              <a:rPr lang="en-US" smtClean="0"/>
              <a:pPr/>
              <a:t>2/13/2013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1447088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DD1F1B-B229-4F2C-A492-5C3793C082BE}" type="datetimeFigureOut">
              <a:rPr lang="en-US" smtClean="0"/>
              <a:pPr/>
              <a:t>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2289965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DD1F1B-B229-4F2C-A492-5C3793C082BE}" type="datetimeFigureOut">
              <a:rPr lang="en-US" smtClean="0"/>
              <a:pPr/>
              <a:t>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2412974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DD1F1B-B229-4F2C-A492-5C3793C082BE}" type="datetimeFigureOut">
              <a:rPr lang="en-US" smtClean="0"/>
              <a:pPr/>
              <a:t>2/13/2013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421A62-749B-4D64-BD1B-2A7F5FFB7A4E}" type="slidenum">
              <a:rPr lang="en-US" smtClean="0"/>
              <a:pPr/>
              <a:t>‹#›</a:t>
            </a:fld>
            <a:endParaRPr lang="en-US"/>
          </a:p>
        </p:txBody>
      </p:sp>
    </p:spTree>
    <p:extLst>
      <p:ext uri="{BB962C8B-B14F-4D97-AF65-F5344CB8AC3E}">
        <p14:creationId xmlns:p14="http://schemas.microsoft.com/office/powerpoint/2010/main" xmlns="" val="2662625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2609850"/>
          </a:xfrm>
        </p:spPr>
        <p:txBody>
          <a:bodyPr/>
          <a:lstStyle/>
          <a:p>
            <a:r>
              <a:rPr lang="en-US" dirty="0" smtClean="0"/>
              <a:t>Time Series Analysis</a:t>
            </a:r>
            <a:endParaRPr lang="en-US" dirty="0"/>
          </a:p>
        </p:txBody>
      </p:sp>
      <p:sp>
        <p:nvSpPr>
          <p:cNvPr id="3" name="Subtitle 2"/>
          <p:cNvSpPr>
            <a:spLocks noGrp="1"/>
          </p:cNvSpPr>
          <p:nvPr>
            <p:ph type="subTitle" idx="1"/>
          </p:nvPr>
        </p:nvSpPr>
        <p:spPr/>
        <p:txBody>
          <a:bodyPr/>
          <a:lstStyle/>
          <a:p>
            <a:r>
              <a:rPr lang="en-US" b="1" dirty="0" smtClean="0">
                <a:solidFill>
                  <a:schemeClr val="tx1"/>
                </a:solidFill>
              </a:rPr>
              <a:t>Lecture#29</a:t>
            </a:r>
          </a:p>
          <a:p>
            <a:r>
              <a:rPr lang="en-US" dirty="0" smtClean="0">
                <a:solidFill>
                  <a:schemeClr val="tx1"/>
                </a:solidFill>
              </a:rPr>
              <a:t>MGT 601</a:t>
            </a:r>
            <a:endParaRPr lang="en-US" dirty="0" smtClean="0">
              <a:solidFill>
                <a:schemeClr val="tx1"/>
              </a:solidFill>
            </a:endParaRPr>
          </a:p>
          <a:p>
            <a:endParaRPr lang="en-US" dirty="0"/>
          </a:p>
        </p:txBody>
      </p:sp>
    </p:spTree>
    <p:extLst>
      <p:ext uri="{BB962C8B-B14F-4D97-AF65-F5344CB8AC3E}">
        <p14:creationId xmlns:p14="http://schemas.microsoft.com/office/powerpoint/2010/main" xmlns="" val="17493156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rPr>
              <a:t>Time Series Analysis</a:t>
            </a:r>
          </a:p>
        </p:txBody>
      </p:sp>
      <p:sp>
        <p:nvSpPr>
          <p:cNvPr id="3" name="Content Placeholder 2"/>
          <p:cNvSpPr>
            <a:spLocks noGrp="1"/>
          </p:cNvSpPr>
          <p:nvPr>
            <p:ph idx="1"/>
          </p:nvPr>
        </p:nvSpPr>
        <p:spPr/>
        <p:txBody>
          <a:bodyPr>
            <a:normAutofit fontScale="77500" lnSpcReduction="20000"/>
          </a:bodyPr>
          <a:lstStyle/>
          <a:p>
            <a:pPr marL="0" indent="0">
              <a:buNone/>
            </a:pPr>
            <a:r>
              <a:rPr lang="en-US" sz="4600" dirty="0" smtClean="0">
                <a:solidFill>
                  <a:schemeClr val="tx2">
                    <a:lumMod val="60000"/>
                    <a:lumOff val="40000"/>
                  </a:schemeClr>
                </a:solidFill>
              </a:rPr>
              <a:t>Introduction:</a:t>
            </a:r>
          </a:p>
          <a:p>
            <a:pPr marL="0" indent="0" algn="just">
              <a:buNone/>
            </a:pPr>
            <a:r>
              <a:rPr lang="en-US" dirty="0" smtClean="0"/>
              <a:t>A </a:t>
            </a:r>
            <a:r>
              <a:rPr lang="en-US" b="1" i="1" dirty="0" smtClean="0">
                <a:solidFill>
                  <a:schemeClr val="accent2"/>
                </a:solidFill>
              </a:rPr>
              <a:t>time series</a:t>
            </a:r>
            <a:r>
              <a:rPr lang="en-US" dirty="0" smtClean="0"/>
              <a:t> consists of numerical data collected, observed or recorded at regular intervals of time each hour, day, week, month, quarter or year. More specifically, it is any set of data in a chronological order.</a:t>
            </a:r>
          </a:p>
          <a:p>
            <a:pPr marL="0" indent="0" algn="just">
              <a:buNone/>
            </a:pPr>
            <a:r>
              <a:rPr lang="en-US" dirty="0" smtClean="0"/>
              <a:t>Examples of </a:t>
            </a:r>
            <a:r>
              <a:rPr lang="en-US" i="1" dirty="0" smtClean="0"/>
              <a:t>time series data</a:t>
            </a:r>
            <a:r>
              <a:rPr lang="en-US" dirty="0" smtClean="0"/>
              <a:t> are the hourly temperature recorded at a locality for a period of years, the weekly prices of wheat in Lahore, the monthly consumption of electricity in a certain town, the monthly total of passengers carried by rail, the quarterly sales of a certain fertilizer, the annual rainfall at Islamabad  for a number of years, the enrolment of students in a university over a number of years and so forth. </a:t>
            </a:r>
            <a:endParaRPr lang="en-US" dirty="0"/>
          </a:p>
        </p:txBody>
      </p:sp>
    </p:spTree>
    <p:extLst>
      <p:ext uri="{BB962C8B-B14F-4D97-AF65-F5344CB8AC3E}">
        <p14:creationId xmlns:p14="http://schemas.microsoft.com/office/powerpoint/2010/main" xmlns="" val="16191705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7030A0"/>
                </a:solidFill>
              </a:rPr>
              <a:t>Introduction (</a:t>
            </a:r>
            <a:r>
              <a:rPr lang="en-US" sz="3200" dirty="0" smtClean="0">
                <a:solidFill>
                  <a:srgbClr val="7030A0"/>
                </a:solidFill>
              </a:rPr>
              <a:t>continue</a:t>
            </a:r>
            <a:r>
              <a:rPr lang="en-US" dirty="0" smtClean="0">
                <a:solidFill>
                  <a:srgbClr val="7030A0"/>
                </a:solidFill>
              </a:rPr>
              <a:t>)</a:t>
            </a:r>
            <a:endParaRPr lang="en-US" dirty="0">
              <a:solidFill>
                <a:srgbClr val="7030A0"/>
              </a:solidFill>
            </a:endParaRPr>
          </a:p>
        </p:txBody>
      </p:sp>
      <p:sp>
        <p:nvSpPr>
          <p:cNvPr id="3" name="Content Placeholder 2"/>
          <p:cNvSpPr>
            <a:spLocks noGrp="1"/>
          </p:cNvSpPr>
          <p:nvPr>
            <p:ph idx="1"/>
          </p:nvPr>
        </p:nvSpPr>
        <p:spPr/>
        <p:txBody>
          <a:bodyPr>
            <a:normAutofit lnSpcReduction="10000"/>
          </a:bodyPr>
          <a:lstStyle/>
          <a:p>
            <a:pPr marL="0" indent="0" algn="just">
              <a:buNone/>
            </a:pPr>
            <a:r>
              <a:rPr lang="en-US" dirty="0"/>
              <a:t>The observations  in a time series, denoted </a:t>
            </a:r>
            <a:r>
              <a:rPr lang="en-US" dirty="0" smtClean="0"/>
              <a:t>by                        </a:t>
            </a:r>
          </a:p>
          <a:p>
            <a:pPr marL="0" indent="0" algn="just">
              <a:buNone/>
            </a:pPr>
            <a:r>
              <a:rPr lang="en-US" dirty="0" smtClean="0"/>
              <a:t> </a:t>
            </a:r>
          </a:p>
          <a:p>
            <a:pPr marL="0" indent="0" algn="just">
              <a:buNone/>
            </a:pPr>
            <a:r>
              <a:rPr lang="en-US" dirty="0" smtClean="0"/>
              <a:t>are </a:t>
            </a:r>
            <a:r>
              <a:rPr lang="en-US" dirty="0"/>
              <a:t>associated with equal intervals of time (</a:t>
            </a:r>
            <a:r>
              <a:rPr lang="en-US" i="1" dirty="0"/>
              <a:t>t</a:t>
            </a:r>
            <a:r>
              <a:rPr lang="en-US" dirty="0"/>
              <a:t>).In order to examine The first step is to plot the given series on a graph, taking time intervals (</a:t>
            </a:r>
            <a:r>
              <a:rPr lang="en-US" i="1" dirty="0"/>
              <a:t>t</a:t>
            </a:r>
            <a:r>
              <a:rPr lang="en-US" dirty="0"/>
              <a:t>) along X-axis, as the independent variable, and the observed values         </a:t>
            </a:r>
            <a:r>
              <a:rPr lang="en-US" dirty="0" smtClean="0"/>
              <a:t>on </a:t>
            </a:r>
            <a:r>
              <a:rPr lang="en-US" dirty="0"/>
              <a:t>the  Y-axis, as the dependent </a:t>
            </a:r>
            <a:r>
              <a:rPr lang="en-US" dirty="0" smtClean="0"/>
              <a:t>variable. Table 1 is an example of time series data.</a:t>
            </a:r>
            <a:endParaRPr lang="en-US" dirty="0"/>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xmlns="" val="3716929856"/>
              </p:ext>
            </p:extLst>
          </p:nvPr>
        </p:nvGraphicFramePr>
        <p:xfrm>
          <a:off x="4051300" y="4419600"/>
          <a:ext cx="673100" cy="578665"/>
        </p:xfrm>
        <a:graphic>
          <a:graphicData uri="http://schemas.openxmlformats.org/presentationml/2006/ole">
            <p:oleObj spid="_x0000_s5198" name="Equation" r:id="rId3" imgW="266400" imgH="228600" progId="">
              <p:embed/>
            </p:oleObj>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xmlns="" val="1255615050"/>
              </p:ext>
            </p:extLst>
          </p:nvPr>
        </p:nvGraphicFramePr>
        <p:xfrm>
          <a:off x="3276600" y="2133600"/>
          <a:ext cx="2590800" cy="685800"/>
        </p:xfrm>
        <a:graphic>
          <a:graphicData uri="http://schemas.openxmlformats.org/presentationml/2006/ole">
            <p:oleObj spid="_x0000_s5199" name="Equation" r:id="rId4" imgW="863280" imgH="228600" progId="">
              <p:embed/>
            </p:oleObj>
          </a:graphicData>
        </a:graphic>
      </p:graphicFrame>
    </p:spTree>
    <p:extLst>
      <p:ext uri="{BB962C8B-B14F-4D97-AF65-F5344CB8AC3E}">
        <p14:creationId xmlns:p14="http://schemas.microsoft.com/office/powerpoint/2010/main" xmlns="" val="8863770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7030A0"/>
                </a:solidFill>
              </a:rPr>
              <a:t>Example 1.1</a:t>
            </a:r>
            <a:endParaRPr lang="en-US" sz="3200" dirty="0">
              <a:solidFill>
                <a:srgbClr val="7030A0"/>
              </a:solidFill>
            </a:endParaRPr>
          </a:p>
        </p:txBody>
      </p:sp>
      <p:sp>
        <p:nvSpPr>
          <p:cNvPr id="3" name="Content Placeholder 2"/>
          <p:cNvSpPr>
            <a:spLocks noGrp="1"/>
          </p:cNvSpPr>
          <p:nvPr>
            <p:ph idx="1"/>
          </p:nvPr>
        </p:nvSpPr>
        <p:spPr/>
        <p:txBody>
          <a:bodyPr/>
          <a:lstStyle/>
          <a:p>
            <a:pPr algn="just"/>
            <a:r>
              <a:rPr lang="en-US" dirty="0" smtClean="0"/>
              <a:t>The following table shows the number of bags of fertilizer sold by a certain dealer. Plot these data as a time series and comment on the graph. </a:t>
            </a:r>
          </a:p>
          <a:p>
            <a:pPr algn="just"/>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1256145184"/>
              </p:ext>
            </p:extLst>
          </p:nvPr>
        </p:nvGraphicFramePr>
        <p:xfrm>
          <a:off x="990600" y="3733800"/>
          <a:ext cx="7620000" cy="2514600"/>
        </p:xfrm>
        <a:graphic>
          <a:graphicData uri="http://schemas.openxmlformats.org/drawingml/2006/table">
            <a:tbl>
              <a:tblPr firstRow="1" bandRow="1">
                <a:tableStyleId>{93296810-A885-4BE3-A3E7-6D5BEEA58F35}</a:tableStyleId>
              </a:tblPr>
              <a:tblGrid>
                <a:gridCol w="1524000"/>
                <a:gridCol w="1524000"/>
                <a:gridCol w="1524000"/>
                <a:gridCol w="1524000"/>
                <a:gridCol w="1524000"/>
              </a:tblGrid>
              <a:tr h="419100">
                <a:tc>
                  <a:txBody>
                    <a:bodyPr/>
                    <a:lstStyle/>
                    <a:p>
                      <a:endParaRPr lang="en-US" dirty="0"/>
                    </a:p>
                  </a:txBody>
                  <a:tcPr/>
                </a:tc>
                <a:tc>
                  <a:txBody>
                    <a:bodyPr/>
                    <a:lstStyle/>
                    <a:p>
                      <a:endParaRPr lang="en-US" dirty="0"/>
                    </a:p>
                  </a:txBody>
                  <a:tcPr/>
                </a:tc>
                <a:tc>
                  <a:txBody>
                    <a:bodyPr/>
                    <a:lstStyle/>
                    <a:p>
                      <a:r>
                        <a:rPr lang="en-US" dirty="0" smtClean="0">
                          <a:solidFill>
                            <a:schemeClr val="tx1"/>
                          </a:solidFill>
                        </a:rPr>
                        <a:t>Quarters</a:t>
                      </a:r>
                      <a:endParaRPr lang="en-US" dirty="0">
                        <a:solidFill>
                          <a:schemeClr val="tx1"/>
                        </a:solidFill>
                      </a:endParaRPr>
                    </a:p>
                  </a:txBody>
                  <a:tcPr/>
                </a:tc>
                <a:tc>
                  <a:txBody>
                    <a:bodyPr/>
                    <a:lstStyle/>
                    <a:p>
                      <a:endParaRPr lang="en-US" dirty="0"/>
                    </a:p>
                  </a:txBody>
                  <a:tcPr/>
                </a:tc>
                <a:tc>
                  <a:txBody>
                    <a:bodyPr/>
                    <a:lstStyle/>
                    <a:p>
                      <a:endParaRPr lang="en-US" dirty="0"/>
                    </a:p>
                  </a:txBody>
                  <a:tcPr/>
                </a:tc>
              </a:tr>
              <a:tr h="419100">
                <a:tc>
                  <a:txBody>
                    <a:bodyPr/>
                    <a:lstStyle/>
                    <a:p>
                      <a:pPr algn="ctr"/>
                      <a:r>
                        <a:rPr lang="en-US" b="1" dirty="0" smtClean="0">
                          <a:solidFill>
                            <a:schemeClr val="tx1"/>
                          </a:solidFill>
                        </a:rPr>
                        <a:t>Year</a:t>
                      </a:r>
                      <a:endParaRPr lang="en-US" b="1" dirty="0">
                        <a:solidFill>
                          <a:schemeClr val="tx1"/>
                        </a:solidFill>
                      </a:endParaRPr>
                    </a:p>
                  </a:txBody>
                  <a:tcPr/>
                </a:tc>
                <a:tc>
                  <a:txBody>
                    <a:bodyPr/>
                    <a:lstStyle/>
                    <a:p>
                      <a:pPr algn="ctr"/>
                      <a:r>
                        <a:rPr lang="en-US" dirty="0" smtClean="0"/>
                        <a:t>I</a:t>
                      </a:r>
                      <a:endParaRPr lang="en-US" dirty="0"/>
                    </a:p>
                  </a:txBody>
                  <a:tcPr/>
                </a:tc>
                <a:tc>
                  <a:txBody>
                    <a:bodyPr/>
                    <a:lstStyle/>
                    <a:p>
                      <a:r>
                        <a:rPr lang="en-US" dirty="0" smtClean="0"/>
                        <a:t>           II</a:t>
                      </a:r>
                      <a:endParaRPr lang="en-US" dirty="0"/>
                    </a:p>
                  </a:txBody>
                  <a:tcPr/>
                </a:tc>
                <a:tc>
                  <a:txBody>
                    <a:bodyPr/>
                    <a:lstStyle/>
                    <a:p>
                      <a:pPr algn="ctr"/>
                      <a:r>
                        <a:rPr lang="en-US" dirty="0" smtClean="0"/>
                        <a:t>III</a:t>
                      </a:r>
                      <a:endParaRPr lang="en-US" dirty="0"/>
                    </a:p>
                  </a:txBody>
                  <a:tcPr/>
                </a:tc>
                <a:tc>
                  <a:txBody>
                    <a:bodyPr/>
                    <a:lstStyle/>
                    <a:p>
                      <a:r>
                        <a:rPr lang="en-US" dirty="0" smtClean="0"/>
                        <a:t>          IV</a:t>
                      </a:r>
                      <a:endParaRPr lang="en-US" dirty="0"/>
                    </a:p>
                  </a:txBody>
                  <a:tcPr/>
                </a:tc>
              </a:tr>
              <a:tr h="419100">
                <a:tc>
                  <a:txBody>
                    <a:bodyPr/>
                    <a:lstStyle/>
                    <a:p>
                      <a:pPr algn="ctr"/>
                      <a:r>
                        <a:rPr lang="en-US" dirty="0" smtClean="0"/>
                        <a:t>1979</a:t>
                      </a:r>
                      <a:endParaRPr lang="en-US" dirty="0"/>
                    </a:p>
                  </a:txBody>
                  <a:tcPr/>
                </a:tc>
                <a:tc>
                  <a:txBody>
                    <a:bodyPr/>
                    <a:lstStyle/>
                    <a:p>
                      <a:pPr algn="ctr"/>
                      <a:r>
                        <a:rPr lang="en-US" dirty="0" smtClean="0"/>
                        <a:t>72</a:t>
                      </a:r>
                      <a:endParaRPr lang="en-US" dirty="0"/>
                    </a:p>
                  </a:txBody>
                  <a:tcPr/>
                </a:tc>
                <a:tc>
                  <a:txBody>
                    <a:bodyPr/>
                    <a:lstStyle/>
                    <a:p>
                      <a:pPr algn="ctr"/>
                      <a:r>
                        <a:rPr lang="en-US" dirty="0" smtClean="0"/>
                        <a:t>98</a:t>
                      </a:r>
                      <a:endParaRPr lang="en-US" dirty="0"/>
                    </a:p>
                  </a:txBody>
                  <a:tcPr/>
                </a:tc>
                <a:tc>
                  <a:txBody>
                    <a:bodyPr/>
                    <a:lstStyle/>
                    <a:p>
                      <a:pPr algn="ctr"/>
                      <a:r>
                        <a:rPr lang="en-US" dirty="0" smtClean="0"/>
                        <a:t>79</a:t>
                      </a:r>
                      <a:endParaRPr lang="en-US" dirty="0"/>
                    </a:p>
                  </a:txBody>
                  <a:tcPr/>
                </a:tc>
                <a:tc>
                  <a:txBody>
                    <a:bodyPr/>
                    <a:lstStyle/>
                    <a:p>
                      <a:pPr algn="ctr"/>
                      <a:r>
                        <a:rPr lang="en-US" dirty="0" smtClean="0"/>
                        <a:t>106</a:t>
                      </a:r>
                      <a:endParaRPr lang="en-US" dirty="0"/>
                    </a:p>
                  </a:txBody>
                  <a:tcPr/>
                </a:tc>
              </a:tr>
              <a:tr h="419100">
                <a:tc>
                  <a:txBody>
                    <a:bodyPr/>
                    <a:lstStyle/>
                    <a:p>
                      <a:pPr algn="ctr"/>
                      <a:r>
                        <a:rPr lang="en-US" dirty="0" smtClean="0"/>
                        <a:t>1980</a:t>
                      </a:r>
                      <a:endParaRPr lang="en-US" dirty="0"/>
                    </a:p>
                  </a:txBody>
                  <a:tcPr/>
                </a:tc>
                <a:tc>
                  <a:txBody>
                    <a:bodyPr/>
                    <a:lstStyle/>
                    <a:p>
                      <a:pPr algn="ctr"/>
                      <a:r>
                        <a:rPr lang="en-US" dirty="0" smtClean="0"/>
                        <a:t>79</a:t>
                      </a:r>
                      <a:endParaRPr lang="en-US" dirty="0"/>
                    </a:p>
                  </a:txBody>
                  <a:tcPr/>
                </a:tc>
                <a:tc>
                  <a:txBody>
                    <a:bodyPr/>
                    <a:lstStyle/>
                    <a:p>
                      <a:pPr algn="ctr"/>
                      <a:r>
                        <a:rPr lang="en-US" dirty="0" smtClean="0"/>
                        <a:t>122</a:t>
                      </a:r>
                      <a:endParaRPr lang="en-US" dirty="0"/>
                    </a:p>
                  </a:txBody>
                  <a:tcPr/>
                </a:tc>
                <a:tc>
                  <a:txBody>
                    <a:bodyPr/>
                    <a:lstStyle/>
                    <a:p>
                      <a:pPr algn="ctr"/>
                      <a:r>
                        <a:rPr lang="en-US" dirty="0" smtClean="0"/>
                        <a:t>101</a:t>
                      </a:r>
                      <a:endParaRPr lang="en-US" dirty="0"/>
                    </a:p>
                  </a:txBody>
                  <a:tcPr/>
                </a:tc>
                <a:tc>
                  <a:txBody>
                    <a:bodyPr/>
                    <a:lstStyle/>
                    <a:p>
                      <a:pPr algn="ctr"/>
                      <a:r>
                        <a:rPr lang="en-US" dirty="0" smtClean="0"/>
                        <a:t>143</a:t>
                      </a:r>
                      <a:endParaRPr lang="en-US" dirty="0"/>
                    </a:p>
                  </a:txBody>
                  <a:tcPr/>
                </a:tc>
              </a:tr>
              <a:tr h="419100">
                <a:tc>
                  <a:txBody>
                    <a:bodyPr/>
                    <a:lstStyle/>
                    <a:p>
                      <a:pPr algn="ctr"/>
                      <a:r>
                        <a:rPr lang="en-US" dirty="0" smtClean="0"/>
                        <a:t>1981</a:t>
                      </a:r>
                      <a:endParaRPr lang="en-US" dirty="0"/>
                    </a:p>
                  </a:txBody>
                  <a:tcPr/>
                </a:tc>
                <a:tc>
                  <a:txBody>
                    <a:bodyPr/>
                    <a:lstStyle/>
                    <a:p>
                      <a:pPr algn="ctr"/>
                      <a:r>
                        <a:rPr lang="en-US" dirty="0" smtClean="0"/>
                        <a:t>94</a:t>
                      </a:r>
                      <a:endParaRPr lang="en-US" dirty="0"/>
                    </a:p>
                  </a:txBody>
                  <a:tcPr/>
                </a:tc>
                <a:tc>
                  <a:txBody>
                    <a:bodyPr/>
                    <a:lstStyle/>
                    <a:p>
                      <a:pPr algn="ctr"/>
                      <a:r>
                        <a:rPr lang="en-US" dirty="0" smtClean="0"/>
                        <a:t>141</a:t>
                      </a:r>
                      <a:endParaRPr lang="en-US" dirty="0"/>
                    </a:p>
                  </a:txBody>
                  <a:tcPr/>
                </a:tc>
                <a:tc>
                  <a:txBody>
                    <a:bodyPr/>
                    <a:lstStyle/>
                    <a:p>
                      <a:pPr algn="ctr"/>
                      <a:r>
                        <a:rPr lang="en-US" dirty="0" smtClean="0"/>
                        <a:t>128</a:t>
                      </a:r>
                      <a:endParaRPr lang="en-US" dirty="0"/>
                    </a:p>
                  </a:txBody>
                  <a:tcPr/>
                </a:tc>
                <a:tc>
                  <a:txBody>
                    <a:bodyPr/>
                    <a:lstStyle/>
                    <a:p>
                      <a:pPr algn="ctr"/>
                      <a:r>
                        <a:rPr lang="en-US" dirty="0" smtClean="0"/>
                        <a:t>160</a:t>
                      </a:r>
                      <a:endParaRPr lang="en-US" dirty="0"/>
                    </a:p>
                  </a:txBody>
                  <a:tcPr/>
                </a:tc>
              </a:tr>
              <a:tr h="419100">
                <a:tc>
                  <a:txBody>
                    <a:bodyPr/>
                    <a:lstStyle/>
                    <a:p>
                      <a:pPr algn="ctr"/>
                      <a:r>
                        <a:rPr lang="en-US" dirty="0" smtClean="0"/>
                        <a:t>1982</a:t>
                      </a:r>
                      <a:endParaRPr lang="en-US" dirty="0"/>
                    </a:p>
                  </a:txBody>
                  <a:tcPr/>
                </a:tc>
                <a:tc>
                  <a:txBody>
                    <a:bodyPr/>
                    <a:lstStyle/>
                    <a:p>
                      <a:pPr algn="ctr"/>
                      <a:r>
                        <a:rPr lang="en-US" dirty="0" smtClean="0"/>
                        <a:t>125</a:t>
                      </a:r>
                      <a:endParaRPr lang="en-US" dirty="0"/>
                    </a:p>
                  </a:txBody>
                  <a:tcPr/>
                </a:tc>
                <a:tc>
                  <a:txBody>
                    <a:bodyPr/>
                    <a:lstStyle/>
                    <a:p>
                      <a:pPr algn="ctr"/>
                      <a:r>
                        <a:rPr lang="en-US" dirty="0" smtClean="0"/>
                        <a:t>143</a:t>
                      </a:r>
                      <a:endParaRPr lang="en-US" dirty="0"/>
                    </a:p>
                  </a:txBody>
                  <a:tcPr/>
                </a:tc>
                <a:tc>
                  <a:txBody>
                    <a:bodyPr/>
                    <a:lstStyle/>
                    <a:p>
                      <a:pPr algn="ctr"/>
                      <a:r>
                        <a:rPr lang="en-US" dirty="0" smtClean="0"/>
                        <a:t>135</a:t>
                      </a:r>
                      <a:endParaRPr lang="en-US" dirty="0"/>
                    </a:p>
                  </a:txBody>
                  <a:tcPr/>
                </a:tc>
                <a:tc>
                  <a:txBody>
                    <a:bodyPr/>
                    <a:lstStyle/>
                    <a:p>
                      <a:pPr algn="ctr"/>
                      <a:r>
                        <a:rPr lang="en-US" dirty="0" smtClean="0"/>
                        <a:t>187</a:t>
                      </a:r>
                      <a:endParaRPr lang="en-US" dirty="0"/>
                    </a:p>
                  </a:txBody>
                  <a:tcPr/>
                </a:tc>
              </a:tr>
            </a:tbl>
          </a:graphicData>
        </a:graphic>
      </p:graphicFrame>
    </p:spTree>
    <p:extLst>
      <p:ext uri="{BB962C8B-B14F-4D97-AF65-F5344CB8AC3E}">
        <p14:creationId xmlns:p14="http://schemas.microsoft.com/office/powerpoint/2010/main" xmlns="" val="23309443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7030A0"/>
                </a:solidFill>
              </a:rPr>
              <a:t>Historigram (</a:t>
            </a:r>
            <a:r>
              <a:rPr lang="en-US" sz="2800" dirty="0" smtClean="0">
                <a:solidFill>
                  <a:srgbClr val="7030A0"/>
                </a:solidFill>
              </a:rPr>
              <a:t>Sales of Fertilizer for 4 years </a:t>
            </a:r>
            <a:r>
              <a:rPr lang="en-US" sz="3600" dirty="0" smtClean="0">
                <a:solidFill>
                  <a:srgbClr val="7030A0"/>
                </a:solidFill>
              </a:rPr>
              <a:t>)</a:t>
            </a:r>
            <a:endParaRPr lang="en-US" sz="3600" dirty="0">
              <a:solidFill>
                <a:srgbClr val="7030A0"/>
              </a:solidFill>
            </a:endParaRPr>
          </a:p>
        </p:txBody>
      </p:sp>
      <p:pic>
        <p:nvPicPr>
          <p:cNvPr id="4" name="Picture 38" descr="drmasood"/>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1066800"/>
            <a:ext cx="10210800" cy="9677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240645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7030A0"/>
                </a:solidFill>
              </a:rPr>
              <a:t>Components of a Time Series</a:t>
            </a:r>
            <a:endParaRPr lang="en-US" dirty="0">
              <a:solidFill>
                <a:srgbClr val="7030A0"/>
              </a:solidFill>
            </a:endParaRPr>
          </a:p>
        </p:txBody>
      </p:sp>
      <p:sp>
        <p:nvSpPr>
          <p:cNvPr id="3" name="Content Placeholder 2"/>
          <p:cNvSpPr>
            <a:spLocks noGrp="1"/>
          </p:cNvSpPr>
          <p:nvPr>
            <p:ph idx="1"/>
          </p:nvPr>
        </p:nvSpPr>
        <p:spPr/>
        <p:txBody>
          <a:bodyPr>
            <a:normAutofit fontScale="77500" lnSpcReduction="20000"/>
          </a:bodyPr>
          <a:lstStyle/>
          <a:p>
            <a:pPr marL="0" indent="0" algn="just">
              <a:buNone/>
            </a:pPr>
            <a:r>
              <a:rPr lang="en-US" dirty="0" smtClean="0"/>
              <a:t>Time series refer to any group of statistical information accumulated at regular intervals. A typical time series may be regarded as composed of four basic types of movements (changes, or variations), usually called components of a time series.</a:t>
            </a:r>
          </a:p>
          <a:p>
            <a:pPr marL="514350" indent="-514350">
              <a:buFont typeface="+mj-lt"/>
              <a:buAutoNum type="arabicPeriod"/>
            </a:pPr>
            <a:r>
              <a:rPr lang="en-US" dirty="0" smtClean="0"/>
              <a:t>Secular trend</a:t>
            </a:r>
          </a:p>
          <a:p>
            <a:pPr marL="514350" indent="-514350">
              <a:buFont typeface="+mj-lt"/>
              <a:buAutoNum type="arabicPeriod"/>
            </a:pPr>
            <a:r>
              <a:rPr lang="en-US" dirty="0" smtClean="0"/>
              <a:t>Seasonal variation</a:t>
            </a:r>
          </a:p>
          <a:p>
            <a:pPr marL="514350" indent="-514350">
              <a:buFont typeface="+mj-lt"/>
              <a:buAutoNum type="arabicPeriod"/>
            </a:pPr>
            <a:r>
              <a:rPr lang="en-US" dirty="0" smtClean="0"/>
              <a:t>Cyclical fluctuations</a:t>
            </a:r>
          </a:p>
          <a:p>
            <a:pPr marL="514350" indent="-514350">
              <a:buFont typeface="+mj-lt"/>
              <a:buAutoNum type="arabicPeriod"/>
            </a:pPr>
            <a:r>
              <a:rPr lang="en-US" dirty="0" smtClean="0"/>
              <a:t>Irregular or random variations</a:t>
            </a:r>
          </a:p>
          <a:p>
            <a:pPr marL="0" indent="0" algn="just">
              <a:buNone/>
            </a:pPr>
            <a:r>
              <a:rPr lang="en-US" dirty="0" smtClean="0"/>
              <a:t>All four of the above components are not necessarily present in all time series. Thus , we can describes the overall variation in a single time series in terms of these four different kinds of variation. </a:t>
            </a:r>
            <a:endParaRPr lang="en-US" dirty="0"/>
          </a:p>
        </p:txBody>
      </p:sp>
    </p:spTree>
    <p:extLst>
      <p:ext uri="{BB962C8B-B14F-4D97-AF65-F5344CB8AC3E}">
        <p14:creationId xmlns:p14="http://schemas.microsoft.com/office/powerpoint/2010/main" xmlns="" val="10995949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7030A0"/>
                </a:solidFill>
              </a:rPr>
              <a:t>Components of a Time Series</a:t>
            </a:r>
            <a:endParaRPr lang="en-US" dirty="0">
              <a:solidFill>
                <a:srgbClr val="7030A0"/>
              </a:solidFill>
            </a:endParaRPr>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US" sz="4200" dirty="0" smtClean="0">
                <a:solidFill>
                  <a:schemeClr val="accent2"/>
                </a:solidFill>
              </a:rPr>
              <a:t>Secular trend</a:t>
            </a:r>
          </a:p>
          <a:p>
            <a:pPr marL="0" indent="0" algn="just">
              <a:buNone/>
            </a:pPr>
            <a:r>
              <a:rPr lang="en-US" dirty="0" smtClean="0"/>
              <a:t>A </a:t>
            </a:r>
            <a:r>
              <a:rPr lang="en-US" i="1" dirty="0" smtClean="0">
                <a:solidFill>
                  <a:srgbClr val="FF0000"/>
                </a:solidFill>
              </a:rPr>
              <a:t>Secular trend</a:t>
            </a:r>
            <a:r>
              <a:rPr lang="en-US" dirty="0" smtClean="0"/>
              <a:t> is a long-term movement that persists for many years and indicates the general direction of the change of observed values. </a:t>
            </a:r>
          </a:p>
          <a:p>
            <a:pPr marL="0" indent="0" algn="just">
              <a:buNone/>
            </a:pPr>
            <a:r>
              <a:rPr lang="en-US" dirty="0" smtClean="0"/>
              <a:t>With the first type of change, </a:t>
            </a:r>
            <a:r>
              <a:rPr lang="en-US" i="1" dirty="0" smtClean="0"/>
              <a:t>Secular trend</a:t>
            </a:r>
            <a:r>
              <a:rPr lang="en-US" dirty="0" smtClean="0"/>
              <a:t>, the value of the variable tends to increase or decrease over a long period of time.</a:t>
            </a:r>
          </a:p>
          <a:p>
            <a:pPr marL="0" indent="0" algn="just">
              <a:buNone/>
            </a:pPr>
            <a:r>
              <a:rPr lang="en-US" dirty="0" smtClean="0"/>
              <a:t>The steady increase in the cost of living things recorded by Consumer Price Index is an example of Secular trend. </a:t>
            </a:r>
          </a:p>
        </p:txBody>
      </p:sp>
    </p:spTree>
    <p:extLst>
      <p:ext uri="{BB962C8B-B14F-4D97-AF65-F5344CB8AC3E}">
        <p14:creationId xmlns:p14="http://schemas.microsoft.com/office/powerpoint/2010/main" xmlns="" val="41261066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dirty="0">
                <a:solidFill>
                  <a:schemeClr val="accent2"/>
                </a:solidFill>
              </a:rPr>
              <a:t>Secular trend</a:t>
            </a:r>
            <a:endParaRPr lang="en-US" sz="4000" dirty="0"/>
          </a:p>
        </p:txBody>
      </p:sp>
      <p:sp>
        <p:nvSpPr>
          <p:cNvPr id="3" name="Content Placeholder 2"/>
          <p:cNvSpPr>
            <a:spLocks noGrp="1"/>
          </p:cNvSpPr>
          <p:nvPr>
            <p:ph idx="1"/>
          </p:nvPr>
        </p:nvSpPr>
        <p:spPr/>
        <p:txBody>
          <a:bodyPr/>
          <a:lstStyle/>
          <a:p>
            <a:pPr marL="0" indent="0" algn="just">
              <a:buNone/>
            </a:pPr>
            <a:r>
              <a:rPr lang="en-US" dirty="0"/>
              <a:t>It refers to a smooth broad movement of a time series in the same direction, showing a gradual rise or fall within data.</a:t>
            </a:r>
          </a:p>
          <a:p>
            <a:pPr marL="0" indent="0" algn="just">
              <a:buNone/>
            </a:pPr>
            <a:r>
              <a:rPr lang="en-US" dirty="0" smtClean="0"/>
              <a:t>Analyzing </a:t>
            </a:r>
            <a:r>
              <a:rPr lang="en-US" dirty="0"/>
              <a:t>the trend components helps in ascertaining the rate of change to be used for further estimates. It also helps in business planning and in studying the other variations.</a:t>
            </a:r>
          </a:p>
          <a:p>
            <a:endParaRPr lang="en-US" dirty="0"/>
          </a:p>
        </p:txBody>
      </p:sp>
    </p:spTree>
    <p:extLst>
      <p:ext uri="{BB962C8B-B14F-4D97-AF65-F5344CB8AC3E}">
        <p14:creationId xmlns:p14="http://schemas.microsoft.com/office/powerpoint/2010/main" xmlns="" val="1230122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7030A0"/>
                </a:solidFill>
              </a:rPr>
              <a:t>Graph Showing the Long Term Trend</a:t>
            </a:r>
            <a:endParaRPr lang="en-US" sz="3600" dirty="0">
              <a:solidFill>
                <a:srgbClr val="7030A0"/>
              </a:solidFill>
            </a:endParaRPr>
          </a:p>
        </p:txBody>
      </p:sp>
      <p:pic>
        <p:nvPicPr>
          <p:cNvPr id="4" name="Picture 38" descr="drmasood"/>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1219200"/>
            <a:ext cx="10210800" cy="11049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617169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7030A0"/>
                </a:solidFill>
              </a:rPr>
              <a:t>Components of a Time </a:t>
            </a:r>
            <a:r>
              <a:rPr lang="en-US" dirty="0" smtClean="0">
                <a:solidFill>
                  <a:srgbClr val="7030A0"/>
                </a:solidFill>
              </a:rPr>
              <a:t>Series (</a:t>
            </a:r>
            <a:r>
              <a:rPr lang="en-US" sz="2700" dirty="0" smtClean="0">
                <a:solidFill>
                  <a:srgbClr val="7030A0"/>
                </a:solidFill>
              </a:rPr>
              <a:t>Continue)</a:t>
            </a:r>
            <a:endParaRPr lang="en-US" sz="2700" dirty="0"/>
          </a:p>
        </p:txBody>
      </p:sp>
      <p:sp>
        <p:nvSpPr>
          <p:cNvPr id="3" name="Content Placeholder 2"/>
          <p:cNvSpPr>
            <a:spLocks noGrp="1"/>
          </p:cNvSpPr>
          <p:nvPr>
            <p:ph idx="1"/>
          </p:nvPr>
        </p:nvSpPr>
        <p:spPr/>
        <p:txBody>
          <a:bodyPr>
            <a:normAutofit/>
          </a:bodyPr>
          <a:lstStyle/>
          <a:p>
            <a:pPr marL="0" indent="0" algn="just">
              <a:buNone/>
            </a:pPr>
            <a:r>
              <a:rPr lang="en-US" sz="3900" dirty="0" smtClean="0">
                <a:solidFill>
                  <a:schemeClr val="accent2"/>
                </a:solidFill>
              </a:rPr>
              <a:t>2. Seasonal Variation</a:t>
            </a:r>
          </a:p>
          <a:p>
            <a:pPr marL="0" indent="0" algn="just">
              <a:buNone/>
            </a:pPr>
            <a:r>
              <a:rPr lang="en-US" dirty="0" smtClean="0"/>
              <a:t>Seasonal variation are mainly caused by the change in seasons, are short-term movements occurring in a periodic manner. These fluctuations are repeated with more or less the same intensity within a specific period of one year or shorter.</a:t>
            </a:r>
            <a:endParaRPr lang="en-US" dirty="0"/>
          </a:p>
        </p:txBody>
      </p:sp>
    </p:spTree>
    <p:extLst>
      <p:ext uri="{BB962C8B-B14F-4D97-AF65-F5344CB8AC3E}">
        <p14:creationId xmlns:p14="http://schemas.microsoft.com/office/powerpoint/2010/main" xmlns="" val="13334043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lgn="just">
              <a:buNone/>
            </a:pPr>
            <a:r>
              <a:rPr lang="en-US" dirty="0" smtClean="0"/>
              <a:t>The main causes for seasonal variations are the weather conditions, the religious festivals and the social customs. </a:t>
            </a:r>
            <a:r>
              <a:rPr lang="en-US" dirty="0" smtClean="0">
                <a:solidFill>
                  <a:srgbClr val="FF0000"/>
                </a:solidFill>
              </a:rPr>
              <a:t>Examples</a:t>
            </a:r>
            <a:r>
              <a:rPr lang="en-US" dirty="0" smtClean="0"/>
              <a:t> of seasonal variations are the prices of wheat which fall after the harvesting season and rise before the sowing time, the sales of soft drinks which are high in the summer and low in winter, investments in </a:t>
            </a:r>
            <a:r>
              <a:rPr lang="en-US" i="1" dirty="0" smtClean="0"/>
              <a:t>saving certificate</a:t>
            </a:r>
            <a:r>
              <a:rPr lang="en-US" b="1" i="1" dirty="0" smtClean="0"/>
              <a:t> </a:t>
            </a:r>
            <a:r>
              <a:rPr lang="en-US" dirty="0" smtClean="0"/>
              <a:t>are high in May and June but low in other months.</a:t>
            </a:r>
            <a:endParaRPr lang="en-US" b="1" i="1" dirty="0"/>
          </a:p>
        </p:txBody>
      </p:sp>
    </p:spTree>
    <p:extLst>
      <p:ext uri="{BB962C8B-B14F-4D97-AF65-F5344CB8AC3E}">
        <p14:creationId xmlns:p14="http://schemas.microsoft.com/office/powerpoint/2010/main" xmlns="" val="29946634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solidFill>
                  <a:srgbClr val="7030A0"/>
                </a:solidFill>
              </a:rPr>
              <a:t>Graph Showing </a:t>
            </a:r>
            <a:r>
              <a:rPr lang="en-US" sz="3600" dirty="0" smtClean="0">
                <a:solidFill>
                  <a:srgbClr val="7030A0"/>
                </a:solidFill>
              </a:rPr>
              <a:t>Sales by Quarters for 4 Years</a:t>
            </a:r>
            <a:endParaRPr lang="en-US" sz="3600" dirty="0">
              <a:solidFill>
                <a:srgbClr val="7030A0"/>
              </a:solidFill>
            </a:endParaRPr>
          </a:p>
        </p:txBody>
      </p:sp>
      <p:pic>
        <p:nvPicPr>
          <p:cNvPr id="4" name="Picture 38" descr="drmasood"/>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1219200"/>
            <a:ext cx="10210800" cy="10363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617169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rPr>
              <a:t>Components of a Time Series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sz="3900" dirty="0" smtClean="0">
                <a:solidFill>
                  <a:schemeClr val="accent2"/>
                </a:solidFill>
              </a:rPr>
              <a:t>3. Cyclical Fluctuations</a:t>
            </a:r>
          </a:p>
          <a:p>
            <a:pPr marL="0" indent="0" algn="just">
              <a:buNone/>
            </a:pPr>
            <a:r>
              <a:rPr lang="en-US" dirty="0" smtClean="0"/>
              <a:t>The third type of variation seen in the time series is cyclical fluctuations. The most common example of cyclical fluctuations is the business cycle. Over time, there are years when the business cycle hits a peak above the trend line. At other time, business activity is likely to slump, hitting a low point below the trend line. Note that cyclical movements do not follow any regular pattern but move in a somewhat unpredictable manner. </a:t>
            </a:r>
            <a:endParaRPr lang="en-US" dirty="0"/>
          </a:p>
        </p:txBody>
      </p:sp>
    </p:spTree>
    <p:extLst>
      <p:ext uri="{BB962C8B-B14F-4D97-AF65-F5344CB8AC3E}">
        <p14:creationId xmlns:p14="http://schemas.microsoft.com/office/powerpoint/2010/main" xmlns="" val="37494833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rgbClr val="7030A0"/>
                </a:solidFill>
              </a:rPr>
              <a:t>Graph </a:t>
            </a:r>
            <a:r>
              <a:rPr lang="en-US" sz="3600" dirty="0" smtClean="0">
                <a:solidFill>
                  <a:srgbClr val="7030A0"/>
                </a:solidFill>
              </a:rPr>
              <a:t>Showing Phases of a Cycle </a:t>
            </a:r>
            <a:endParaRPr lang="en-US" sz="3600" dirty="0">
              <a:solidFill>
                <a:srgbClr val="7030A0"/>
              </a:solidFill>
            </a:endParaRPr>
          </a:p>
        </p:txBody>
      </p:sp>
      <p:pic>
        <p:nvPicPr>
          <p:cNvPr id="4" name="Picture 38" descr="drmasood"/>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1219200"/>
            <a:ext cx="10210800" cy="10439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617169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rPr>
              <a:t>Components of a Time Series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sz="3900" dirty="0" smtClean="0">
                <a:solidFill>
                  <a:schemeClr val="accent2"/>
                </a:solidFill>
              </a:rPr>
              <a:t>4. Irregular variations</a:t>
            </a:r>
          </a:p>
          <a:p>
            <a:pPr marL="0" indent="0" algn="just">
              <a:buNone/>
            </a:pPr>
            <a:r>
              <a:rPr lang="en-US" dirty="0" smtClean="0"/>
              <a:t>These variations are irregular and unsystematic in nature. They occur in a completely unpredictable manner as they are caused by some unusual events such as floods, strikes, earthquakes, wars, political events, locusts, fires etc. Irregular variations describe such movements. The effects of the Middle East conflict    in 1973, the Iranian situation in 1979-1981, the collapse of OPEC in 1986, and the Iraqi situation in 1990 on gasoline prices in the United States are examples of Irregular variation.</a:t>
            </a:r>
            <a:endParaRPr lang="en-US" dirty="0"/>
          </a:p>
        </p:txBody>
      </p:sp>
    </p:spTree>
    <p:extLst>
      <p:ext uri="{BB962C8B-B14F-4D97-AF65-F5344CB8AC3E}">
        <p14:creationId xmlns:p14="http://schemas.microsoft.com/office/powerpoint/2010/main" xmlns="" val="8042396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457200" y="838200"/>
            <a:ext cx="8458200" cy="9763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US"/>
          </a:p>
          <a:p>
            <a:endParaRPr lang="en-US" sz="2000"/>
          </a:p>
          <a:p>
            <a:endParaRPr lang="en-US" sz="2000"/>
          </a:p>
        </p:txBody>
      </p:sp>
      <p:pic>
        <p:nvPicPr>
          <p:cNvPr id="50179" name="Picture 3" descr="drmasood"/>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431800"/>
            <a:ext cx="8915400" cy="64389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279186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rPr>
              <a:t>Analyzing the Secular Trend</a:t>
            </a:r>
            <a:endParaRPr lang="en-US" dirty="0"/>
          </a:p>
        </p:txBody>
      </p:sp>
      <p:sp>
        <p:nvSpPr>
          <p:cNvPr id="3" name="Content Placeholder 2"/>
          <p:cNvSpPr>
            <a:spLocks noGrp="1"/>
          </p:cNvSpPr>
          <p:nvPr>
            <p:ph idx="1"/>
          </p:nvPr>
        </p:nvSpPr>
        <p:spPr/>
        <p:txBody>
          <a:bodyPr>
            <a:normAutofit fontScale="85000" lnSpcReduction="20000"/>
          </a:bodyPr>
          <a:lstStyle/>
          <a:p>
            <a:pPr marL="0" indent="0" algn="just">
              <a:buNone/>
            </a:pPr>
            <a:r>
              <a:rPr lang="en-US" dirty="0" smtClean="0"/>
              <a:t>Time series analysis is used to detect patterns of change in statistical information over regular intervals of the time. We project these patterns to arrive at an estimate for the future. </a:t>
            </a:r>
          </a:p>
          <a:p>
            <a:pPr marL="0" indent="0" algn="just">
              <a:buNone/>
            </a:pPr>
            <a:r>
              <a:rPr lang="en-US" dirty="0" smtClean="0"/>
              <a:t>To measure  a trend which can be represented as a straight line or some type of smooth curve, the following methods are used.</a:t>
            </a:r>
          </a:p>
          <a:p>
            <a:pPr marL="571500" indent="-571500" algn="just">
              <a:buFont typeface="+mj-lt"/>
              <a:buAutoNum type="romanLcPeriod"/>
            </a:pPr>
            <a:r>
              <a:rPr lang="en-US" dirty="0" smtClean="0"/>
              <a:t>The method of freehand curve.</a:t>
            </a:r>
          </a:p>
          <a:p>
            <a:pPr marL="571500" indent="-571500" algn="just">
              <a:buFont typeface="+mj-lt"/>
              <a:buAutoNum type="romanLcPeriod"/>
            </a:pPr>
            <a:r>
              <a:rPr lang="en-US" dirty="0" smtClean="0"/>
              <a:t>The method of semi-averages.</a:t>
            </a:r>
          </a:p>
          <a:p>
            <a:pPr marL="571500" indent="-571500" algn="just">
              <a:buFont typeface="+mj-lt"/>
              <a:buAutoNum type="romanLcPeriod"/>
            </a:pPr>
            <a:r>
              <a:rPr lang="en-US" dirty="0" smtClean="0"/>
              <a:t>The method of moving averages.</a:t>
            </a:r>
          </a:p>
          <a:p>
            <a:pPr marL="571500" indent="-571500" algn="just">
              <a:buFont typeface="+mj-lt"/>
              <a:buAutoNum type="romanLcPeriod"/>
            </a:pPr>
            <a:r>
              <a:rPr lang="en-US" dirty="0" smtClean="0"/>
              <a:t>The method of least-squares.</a:t>
            </a:r>
            <a:endParaRPr lang="en-US" dirty="0"/>
          </a:p>
        </p:txBody>
      </p:sp>
    </p:spTree>
    <p:extLst>
      <p:ext uri="{BB962C8B-B14F-4D97-AF65-F5344CB8AC3E}">
        <p14:creationId xmlns:p14="http://schemas.microsoft.com/office/powerpoint/2010/main" xmlns="" val="17519300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786</TotalTime>
  <Words>935</Words>
  <Application>Microsoft Office PowerPoint</Application>
  <PresentationFormat>On-screen Show (4:3)</PresentationFormat>
  <Paragraphs>76</Paragraphs>
  <Slides>17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Equation</vt:lpstr>
      <vt:lpstr>Time Series Analysis</vt:lpstr>
      <vt:lpstr>Time Series Analysis</vt:lpstr>
      <vt:lpstr>Introduction (continue)</vt:lpstr>
      <vt:lpstr>Example 1.1</vt:lpstr>
      <vt:lpstr>Historigram (Sales of Fertilizer for 4 years )</vt:lpstr>
      <vt:lpstr>Components of a Time Series</vt:lpstr>
      <vt:lpstr>Components of a Time Series</vt:lpstr>
      <vt:lpstr>Secular trend</vt:lpstr>
      <vt:lpstr>Graph Showing the Long Term Trend</vt:lpstr>
      <vt:lpstr>Components of a Time Series (Continue)</vt:lpstr>
      <vt:lpstr>Slide 11</vt:lpstr>
      <vt:lpstr>Graph Showing Sales by Quarters for 4 Years</vt:lpstr>
      <vt:lpstr>Components of a Time Series</vt:lpstr>
      <vt:lpstr>Graph Showing Phases of a Cycle </vt:lpstr>
      <vt:lpstr>Components of a Time Series</vt:lpstr>
      <vt:lpstr>Slide 16</vt:lpstr>
      <vt:lpstr>Analyzing the Secular Trend</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SPSS for solving the problems</dc:title>
  <dc:creator>masood</dc:creator>
  <cp:lastModifiedBy>NTS</cp:lastModifiedBy>
  <cp:revision>76</cp:revision>
  <dcterms:created xsi:type="dcterms:W3CDTF">2013-02-06T10:28:12Z</dcterms:created>
  <dcterms:modified xsi:type="dcterms:W3CDTF">2013-02-13T07:11:02Z</dcterms:modified>
</cp:coreProperties>
</file>