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notesSlides/notesSlide13.xml" ContentType="application/vnd.openxmlformats-officedocument.presentationml.notesSlide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Default Extension="bin" ContentType="application/vnd.openxmlformats-officedocument.oleObject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40" d="100"/>
          <a:sy n="40" d="100"/>
        </p:scale>
        <p:origin x="-1555" y="-8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png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8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5CAE2A0-018F-4218-93C6-2A25B64A6DE5}" type="datetimeFigureOut">
              <a:rPr lang="en-US" smtClean="0"/>
              <a:pPr/>
              <a:t>2/8/2013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045B396-F228-4974-9C4E-31ABDB01610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83851112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70AD9E1-31AF-4AEE-88AE-DE997B6688F3}" type="slidenum">
              <a:rPr lang="ja-JP" altLang="en-US"/>
              <a:pPr/>
              <a:t>2</a:t>
            </a:fld>
            <a:endParaRPr lang="en-US" altLang="ja-JP"/>
          </a:p>
        </p:txBody>
      </p:sp>
      <p:sp>
        <p:nvSpPr>
          <p:cNvPr id="737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37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ja-JP" alt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0B863D4-06C2-4B99-ADE6-1047B4DFEEA7}" type="slidenum">
              <a:rPr lang="ja-JP" altLang="en-US"/>
              <a:pPr/>
              <a:t>3</a:t>
            </a:fld>
            <a:endParaRPr lang="en-US" altLang="ja-JP"/>
          </a:p>
        </p:txBody>
      </p:sp>
      <p:sp>
        <p:nvSpPr>
          <p:cNvPr id="747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47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en-US" altLang="ja-JP" dirty="0" smtClean="0">
                <a:ea typeface="ＭＳ Ｐゴシック" charset="-128"/>
              </a:rPr>
              <a:t>This window shows the actual data values and the name of the variables.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3F22B3D-1879-419D-B430-EC22FEC7B02C}" type="slidenum">
              <a:rPr lang="ja-JP" altLang="en-US"/>
              <a:pPr/>
              <a:t>4</a:t>
            </a:fld>
            <a:endParaRPr lang="en-US" altLang="ja-JP"/>
          </a:p>
        </p:txBody>
      </p:sp>
      <p:sp>
        <p:nvSpPr>
          <p:cNvPr id="757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57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ja-JP" altLang="en-US" smtClean="0">
              <a:ea typeface="ＭＳ Ｐゴシック" charset="-128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8A85917-640E-4155-BC08-76DBD4BC549C}" type="slidenum">
              <a:rPr lang="ja-JP" altLang="en-US"/>
              <a:pPr/>
              <a:t>5</a:t>
            </a:fld>
            <a:endParaRPr lang="en-US" altLang="ja-JP"/>
          </a:p>
        </p:txBody>
      </p:sp>
      <p:sp>
        <p:nvSpPr>
          <p:cNvPr id="768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68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ja-JP" altLang="en-US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CBDB26E-AB80-4EC9-89CA-0751958D9146}" type="slidenum">
              <a:rPr lang="ja-JP" altLang="en-US"/>
              <a:pPr/>
              <a:t>6</a:t>
            </a:fld>
            <a:endParaRPr lang="en-US" altLang="ja-JP"/>
          </a:p>
        </p:txBody>
      </p:sp>
      <p:sp>
        <p:nvSpPr>
          <p:cNvPr id="778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78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ja-JP" altLang="en-US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1996763-4DFF-40F5-8050-DD6139EC88F5}" type="slidenum">
              <a:rPr lang="ja-JP" altLang="en-US"/>
              <a:pPr/>
              <a:t>7</a:t>
            </a:fld>
            <a:endParaRPr lang="en-US" altLang="ja-JP"/>
          </a:p>
        </p:txBody>
      </p:sp>
      <p:sp>
        <p:nvSpPr>
          <p:cNvPr id="788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88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ja-JP" altLang="en-US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FBEDA2C-1960-4856-B4E1-69BEE53DC047}" type="slidenum">
              <a:rPr lang="ja-JP" altLang="en-US"/>
              <a:pPr/>
              <a:t>8</a:t>
            </a:fld>
            <a:endParaRPr lang="en-US" altLang="ja-JP"/>
          </a:p>
        </p:txBody>
      </p:sp>
      <p:sp>
        <p:nvSpPr>
          <p:cNvPr id="798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98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ja-JP" altLang="en-US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AD9A85A-8AD4-4885-B54B-FBCFBD5437C5}" type="slidenum">
              <a:rPr lang="ja-JP" altLang="en-US"/>
              <a:pPr/>
              <a:t>9</a:t>
            </a:fld>
            <a:endParaRPr lang="en-US" altLang="ja-JP"/>
          </a:p>
        </p:txBody>
      </p:sp>
      <p:sp>
        <p:nvSpPr>
          <p:cNvPr id="808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09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ja-JP" altLang="en-US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53C5110-99CA-4BDE-B525-1AD2B875E279}" type="slidenum">
              <a:rPr lang="ja-JP" altLang="en-US"/>
              <a:pPr/>
              <a:t>10</a:t>
            </a:fld>
            <a:endParaRPr lang="en-US" altLang="ja-JP"/>
          </a:p>
        </p:txBody>
      </p:sp>
      <p:sp>
        <p:nvSpPr>
          <p:cNvPr id="819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ja-JP" altLang="en-US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3279B73-72B9-4128-9C84-6010EC50358A}" type="slidenum">
              <a:rPr lang="ja-JP" altLang="en-US"/>
              <a:pPr/>
              <a:t>11</a:t>
            </a:fld>
            <a:endParaRPr lang="en-US" altLang="ja-JP"/>
          </a:p>
        </p:txBody>
      </p:sp>
      <p:sp>
        <p:nvSpPr>
          <p:cNvPr id="829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29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ja-JP" altLang="en-US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4714DB5-DEAD-476D-B3ED-A89A5462B981}" type="slidenum">
              <a:rPr lang="ja-JP" altLang="en-US"/>
              <a:pPr/>
              <a:t>12</a:t>
            </a:fld>
            <a:endParaRPr lang="en-US" altLang="ja-JP"/>
          </a:p>
        </p:txBody>
      </p:sp>
      <p:sp>
        <p:nvSpPr>
          <p:cNvPr id="839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39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ja-JP" altLang="en-US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6FBA35C-D6EF-4646-B794-D2A957EBA347}" type="slidenum">
              <a:rPr lang="ja-JP" altLang="en-US"/>
              <a:pPr/>
              <a:t>13</a:t>
            </a:fld>
            <a:endParaRPr lang="en-US" altLang="ja-JP"/>
          </a:p>
        </p:txBody>
      </p:sp>
      <p:sp>
        <p:nvSpPr>
          <p:cNvPr id="849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49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ja-JP" altLang="en-US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1E46DBF-869C-476B-AA88-28A5123B9B59}" type="slidenum">
              <a:rPr lang="ja-JP" altLang="en-US"/>
              <a:pPr/>
              <a:t>14</a:t>
            </a:fld>
            <a:endParaRPr lang="en-US" altLang="ja-JP"/>
          </a:p>
        </p:txBody>
      </p:sp>
      <p:sp>
        <p:nvSpPr>
          <p:cNvPr id="860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60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ja-JP" alt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DD1F1B-B229-4F2C-A492-5C3793C082BE}" type="datetimeFigureOut">
              <a:rPr lang="en-US" smtClean="0"/>
              <a:pPr/>
              <a:t>2/8/2013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421A62-749B-4D64-BD1B-2A7F5FFB7A4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5656033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DD1F1B-B229-4F2C-A492-5C3793C082BE}" type="datetimeFigureOut">
              <a:rPr lang="en-US" smtClean="0"/>
              <a:pPr/>
              <a:t>2/8/2013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421A62-749B-4D64-BD1B-2A7F5FFB7A4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9556748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DD1F1B-B229-4F2C-A492-5C3793C082BE}" type="datetimeFigureOut">
              <a:rPr lang="en-US" smtClean="0"/>
              <a:pPr/>
              <a:t>2/8/2013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421A62-749B-4D64-BD1B-2A7F5FFB7A4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962804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DD1F1B-B229-4F2C-A492-5C3793C082BE}" type="datetimeFigureOut">
              <a:rPr lang="en-US" smtClean="0"/>
              <a:pPr/>
              <a:t>2/8/2013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421A62-749B-4D64-BD1B-2A7F5FFB7A4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315398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DD1F1B-B229-4F2C-A492-5C3793C082BE}" type="datetimeFigureOut">
              <a:rPr lang="en-US" smtClean="0"/>
              <a:pPr/>
              <a:t>2/8/2013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421A62-749B-4D64-BD1B-2A7F5FFB7A4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603227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DD1F1B-B229-4F2C-A492-5C3793C082BE}" type="datetimeFigureOut">
              <a:rPr lang="en-US" smtClean="0"/>
              <a:pPr/>
              <a:t>2/8/2013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421A62-749B-4D64-BD1B-2A7F5FFB7A4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6489813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DD1F1B-B229-4F2C-A492-5C3793C082BE}" type="datetimeFigureOut">
              <a:rPr lang="en-US" smtClean="0"/>
              <a:pPr/>
              <a:t>2/8/2013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421A62-749B-4D64-BD1B-2A7F5FFB7A4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424441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DD1F1B-B229-4F2C-A492-5C3793C082BE}" type="datetimeFigureOut">
              <a:rPr lang="en-US" smtClean="0"/>
              <a:pPr/>
              <a:t>2/8/2013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421A62-749B-4D64-BD1B-2A7F5FFB7A4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1372746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DD1F1B-B229-4F2C-A492-5C3793C082BE}" type="datetimeFigureOut">
              <a:rPr lang="en-US" smtClean="0"/>
              <a:pPr/>
              <a:t>2/8/2013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421A62-749B-4D64-BD1B-2A7F5FFB7A4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4470884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DD1F1B-B229-4F2C-A492-5C3793C082BE}" type="datetimeFigureOut">
              <a:rPr lang="en-US" smtClean="0"/>
              <a:pPr/>
              <a:t>2/8/2013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421A62-749B-4D64-BD1B-2A7F5FFB7A4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2899650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DD1F1B-B229-4F2C-A492-5C3793C082BE}" type="datetimeFigureOut">
              <a:rPr lang="en-US" smtClean="0"/>
              <a:pPr/>
              <a:t>2/8/2013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421A62-749B-4D64-BD1B-2A7F5FFB7A4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41297497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274638"/>
            <a:ext cx="73152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1447800" y="1600200"/>
            <a:ext cx="35433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43500" y="1600200"/>
            <a:ext cx="35433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ja-JP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5F19C77-050B-44F5-826C-F33856B7896D}" type="slidenum">
              <a:rPr lang="ja-JP" altLang="en-US"/>
              <a:pPr/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xmlns="" val="298459550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274638"/>
            <a:ext cx="73152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1447800" y="1600200"/>
            <a:ext cx="35433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5143500" y="1600200"/>
            <a:ext cx="3543300" cy="21859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5143500" y="3938588"/>
            <a:ext cx="3543300" cy="21875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ja-JP"/>
          </a:p>
        </p:txBody>
      </p:sp>
      <p:sp>
        <p:nvSpPr>
          <p:cNvPr id="8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DCA8C46-589E-402F-AA00-779445079278}" type="slidenum">
              <a:rPr lang="ja-JP" altLang="en-US"/>
              <a:pPr/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xmlns="" val="94701079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OverObj">
  <p:cSld name="Title and Tex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274638"/>
            <a:ext cx="73152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1447800" y="1600200"/>
            <a:ext cx="7239000" cy="21859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7800" y="3938588"/>
            <a:ext cx="7239000" cy="21875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ja-JP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4D7A166-226E-4A1D-9252-A0ABD39931E6}" type="slidenum">
              <a:rPr lang="ja-JP" altLang="en-US"/>
              <a:pPr/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xmlns="" val="15908969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0DD1F1B-B229-4F2C-A492-5C3793C082BE}" type="datetimeFigureOut">
              <a:rPr lang="en-US" smtClean="0"/>
              <a:pPr/>
              <a:t>2/8/2013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F421A62-749B-4D64-BD1B-2A7F5FFB7A4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6626250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4.w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.vml"/><Relationship Id="rId4" Type="http://schemas.openxmlformats.org/officeDocument/2006/relationships/oleObject" Target="../embeddings/oleObject1.bin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2.vml"/><Relationship Id="rId5" Type="http://schemas.openxmlformats.org/officeDocument/2006/relationships/oleObject" Target="../embeddings/oleObject2.bin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wm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3.vml"/><Relationship Id="rId4" Type="http://schemas.openxmlformats.org/officeDocument/2006/relationships/oleObject" Target="../embeddings/oleObject3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Use SPSS for solving the problems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Lecture#21</a:t>
            </a:r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7493156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US" altLang="ja-JP" sz="4000" b="1" dirty="0" smtClean="0">
                <a:solidFill>
                  <a:schemeClr val="accent2"/>
                </a:solidFill>
              </a:rPr>
              <a:t>Opening SPSS</a:t>
            </a:r>
          </a:p>
        </p:txBody>
      </p:sp>
      <p:sp>
        <p:nvSpPr>
          <p:cNvPr id="31747" name="Rectangle 4"/>
          <p:cNvSpPr>
            <a:spLocks noGrp="1" noChangeArrowheads="1"/>
          </p:cNvSpPr>
          <p:nvPr>
            <p:ph type="body" sz="half" idx="1"/>
          </p:nvPr>
        </p:nvSpPr>
        <p:spPr>
          <a:xfrm>
            <a:off x="1066800" y="1600200"/>
            <a:ext cx="7418388" cy="4525963"/>
          </a:xfrm>
        </p:spPr>
        <p:txBody>
          <a:bodyPr/>
          <a:lstStyle/>
          <a:p>
            <a:pPr algn="just"/>
            <a:r>
              <a:rPr lang="en-US" altLang="ja-JP" dirty="0" smtClean="0"/>
              <a:t>The default window will have the data editor</a:t>
            </a:r>
          </a:p>
          <a:p>
            <a:pPr algn="just"/>
            <a:r>
              <a:rPr lang="en-US" altLang="ja-JP" dirty="0" smtClean="0"/>
              <a:t>There are two sheets in the window:</a:t>
            </a:r>
          </a:p>
          <a:p>
            <a:pPr eaLnBrk="1" hangingPunct="1">
              <a:buFontTx/>
              <a:buNone/>
            </a:pPr>
            <a:r>
              <a:rPr lang="en-US" altLang="ja-JP" sz="2400" dirty="0" smtClean="0">
                <a:solidFill>
                  <a:schemeClr val="tx1"/>
                </a:solidFill>
                <a:latin typeface="Arial" charset="0"/>
                <a:ea typeface="ＭＳ Ｐゴシック" charset="-128"/>
              </a:rPr>
              <a:t>    1. Data view		2.  Variable view</a:t>
            </a:r>
            <a:r>
              <a:rPr lang="en-US" altLang="ja-JP" sz="2000" dirty="0" smtClean="0">
                <a:solidFill>
                  <a:schemeClr val="bg1"/>
                </a:solidFill>
                <a:latin typeface="Arial" charset="0"/>
                <a:ea typeface="ＭＳ Ｐゴシック" charset="-128"/>
              </a:rPr>
              <a:t> </a:t>
            </a:r>
          </a:p>
        </p:txBody>
      </p:sp>
      <p:pic>
        <p:nvPicPr>
          <p:cNvPr id="31748" name="Picture 9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1219200" y="3200400"/>
            <a:ext cx="6705600" cy="3421063"/>
          </a:xfrm>
          <a:noFill/>
        </p:spPr>
      </p:pic>
    </p:spTree>
    <p:extLst>
      <p:ext uri="{BB962C8B-B14F-4D97-AF65-F5344CB8AC3E}">
        <p14:creationId xmlns:p14="http://schemas.microsoft.com/office/powerpoint/2010/main" xmlns="" val="40363444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ja-JP" sz="3600" dirty="0" smtClean="0">
                <a:solidFill>
                  <a:schemeClr val="accent2"/>
                </a:solidFill>
                <a:latin typeface="Arial" charset="0"/>
                <a:ea typeface="ＭＳ Ｐゴシック" charset="-128"/>
              </a:rPr>
              <a:t>Data View window</a:t>
            </a:r>
          </a:p>
        </p:txBody>
      </p:sp>
      <p:sp>
        <p:nvSpPr>
          <p:cNvPr id="32771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447800" y="1600200"/>
            <a:ext cx="6934200" cy="4525963"/>
          </a:xfrm>
        </p:spPr>
        <p:txBody>
          <a:bodyPr/>
          <a:lstStyle/>
          <a:p>
            <a:pPr eaLnBrk="1" hangingPunct="1"/>
            <a:r>
              <a:rPr lang="en-US" altLang="ja-JP" sz="2400" dirty="0" smtClean="0">
                <a:solidFill>
                  <a:schemeClr val="tx1"/>
                </a:solidFill>
                <a:ea typeface="ＭＳ Ｐゴシック" charset="-128"/>
              </a:rPr>
              <a:t>The Data View window</a:t>
            </a:r>
          </a:p>
          <a:p>
            <a:pPr>
              <a:buNone/>
            </a:pPr>
            <a:r>
              <a:rPr lang="en-US" altLang="ja-JP" sz="2400" dirty="0" smtClean="0">
                <a:solidFill>
                  <a:schemeClr val="tx1"/>
                </a:solidFill>
                <a:ea typeface="ＭＳ Ｐゴシック" charset="-128"/>
              </a:rPr>
              <a:t>	</a:t>
            </a:r>
            <a:r>
              <a:rPr lang="en-US" altLang="ja-JP" sz="2400" dirty="0" smtClean="0">
                <a:ea typeface="ＭＳ Ｐゴシック" charset="-128"/>
              </a:rPr>
              <a:t> This window shows the actual data values and the name of the variables.</a:t>
            </a:r>
          </a:p>
          <a:p>
            <a:pPr eaLnBrk="1" hangingPunct="1"/>
            <a:r>
              <a:rPr lang="en-US" altLang="ja-JP" sz="2400" dirty="0" smtClean="0">
                <a:solidFill>
                  <a:schemeClr val="tx1"/>
                </a:solidFill>
                <a:ea typeface="ＭＳ Ｐゴシック" charset="-128"/>
              </a:rPr>
              <a:t>Click on the tab labeled Variable View</a:t>
            </a:r>
            <a:r>
              <a:rPr lang="en-US" altLang="ja-JP" sz="2400" dirty="0" smtClean="0">
                <a:solidFill>
                  <a:schemeClr val="bg1"/>
                </a:solidFill>
                <a:ea typeface="ＭＳ Ｐゴシック" charset="-128"/>
              </a:rPr>
              <a:t> </a:t>
            </a:r>
          </a:p>
          <a:p>
            <a:pPr lvl="1" eaLnBrk="1" hangingPunct="1">
              <a:buFontTx/>
              <a:buNone/>
            </a:pPr>
            <a:endParaRPr lang="en-US" altLang="ja-JP" sz="2400" dirty="0" smtClean="0">
              <a:solidFill>
                <a:schemeClr val="bg1"/>
              </a:solidFill>
              <a:ea typeface="ＭＳ Ｐゴシック" charset="-128"/>
            </a:endParaRPr>
          </a:p>
          <a:p>
            <a:pPr eaLnBrk="1" hangingPunct="1"/>
            <a:endParaRPr lang="ja-JP" altLang="en-US" sz="2800" smtClean="0">
              <a:solidFill>
                <a:schemeClr val="bg1"/>
              </a:solidFill>
              <a:ea typeface="ＭＳ Ｐゴシック" charset="-128"/>
            </a:endParaRPr>
          </a:p>
        </p:txBody>
      </p:sp>
      <p:pic>
        <p:nvPicPr>
          <p:cNvPr id="32772" name="Picture 10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1600200" y="3505200"/>
            <a:ext cx="6553200" cy="3200400"/>
          </a:xfrm>
          <a:noFill/>
        </p:spPr>
      </p:pic>
      <p:grpSp>
        <p:nvGrpSpPr>
          <p:cNvPr id="2" name="Group 12"/>
          <p:cNvGrpSpPr>
            <a:grpSpLocks/>
          </p:cNvGrpSpPr>
          <p:nvPr/>
        </p:nvGrpSpPr>
        <p:grpSpPr bwMode="auto">
          <a:xfrm>
            <a:off x="2819400" y="5105400"/>
            <a:ext cx="1828800" cy="1219200"/>
            <a:chOff x="2208" y="3168"/>
            <a:chExt cx="1152" cy="768"/>
          </a:xfrm>
        </p:grpSpPr>
        <p:sp>
          <p:nvSpPr>
            <p:cNvPr id="32774" name="Line 13"/>
            <p:cNvSpPr>
              <a:spLocks noChangeShapeType="1"/>
            </p:cNvSpPr>
            <p:nvPr/>
          </p:nvSpPr>
          <p:spPr bwMode="auto">
            <a:xfrm flipH="1">
              <a:off x="2208" y="3456"/>
              <a:ext cx="576" cy="480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2775" name="Text Box 14"/>
            <p:cNvSpPr txBox="1">
              <a:spLocks noChangeArrowheads="1"/>
            </p:cNvSpPr>
            <p:nvPr/>
          </p:nvSpPr>
          <p:spPr bwMode="auto">
            <a:xfrm>
              <a:off x="2592" y="3168"/>
              <a:ext cx="768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en-US" altLang="ja-JP" sz="2000" b="1">
                  <a:solidFill>
                    <a:srgbClr val="CC6600"/>
                  </a:solidFill>
                  <a:latin typeface="Verdana" pitchFamily="34" charset="0"/>
                  <a:ea typeface="ＭＳ Ｐゴシック" charset="-128"/>
                </a:rPr>
                <a:t>Click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xmlns="" val="15394632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ja-JP" sz="4000" dirty="0" smtClean="0">
                <a:solidFill>
                  <a:schemeClr val="accent2"/>
                </a:solidFill>
                <a:latin typeface="Arial" charset="0"/>
                <a:ea typeface="ＭＳ Ｐゴシック" charset="-128"/>
              </a:rPr>
              <a:t>Variable view window</a:t>
            </a:r>
          </a:p>
        </p:txBody>
      </p:sp>
      <p:sp>
        <p:nvSpPr>
          <p:cNvPr id="3379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990600" y="1600200"/>
            <a:ext cx="7696200" cy="4800600"/>
          </a:xfrm>
        </p:spPr>
        <p:txBody>
          <a:bodyPr>
            <a:normAutofit/>
          </a:bodyPr>
          <a:lstStyle/>
          <a:p>
            <a:pPr eaLnBrk="1" hangingPunct="1"/>
            <a:r>
              <a:rPr lang="en-US" altLang="ja-JP" sz="2400" b="1" dirty="0" smtClean="0">
                <a:solidFill>
                  <a:schemeClr val="tx1"/>
                </a:solidFill>
                <a:ea typeface="ＭＳ Ｐゴシック" charset="-128"/>
              </a:rPr>
              <a:t>Name</a:t>
            </a:r>
          </a:p>
          <a:p>
            <a:pPr lvl="1" eaLnBrk="1" hangingPunct="1"/>
            <a:r>
              <a:rPr lang="en-US" altLang="ja-JP" sz="2000" dirty="0" smtClean="0">
                <a:solidFill>
                  <a:schemeClr val="tx1"/>
                </a:solidFill>
                <a:ea typeface="ＭＳ Ｐゴシック" charset="-128"/>
              </a:rPr>
              <a:t>The first character of the variable name must be alphabetic</a:t>
            </a:r>
          </a:p>
          <a:p>
            <a:pPr lvl="1" eaLnBrk="1" hangingPunct="1"/>
            <a:r>
              <a:rPr lang="en-US" altLang="ja-JP" sz="2000" dirty="0" smtClean="0">
                <a:solidFill>
                  <a:schemeClr val="tx1"/>
                </a:solidFill>
                <a:ea typeface="ＭＳ Ｐゴシック" charset="-128"/>
              </a:rPr>
              <a:t>Variable names must be unique, and have to be less than 64 characters. </a:t>
            </a:r>
          </a:p>
          <a:p>
            <a:pPr lvl="1" eaLnBrk="1" hangingPunct="1"/>
            <a:r>
              <a:rPr lang="en-US" altLang="ja-JP" sz="2000" dirty="0" smtClean="0">
                <a:solidFill>
                  <a:schemeClr val="tx1"/>
                </a:solidFill>
                <a:ea typeface="ＭＳ Ｐゴシック" charset="-128"/>
              </a:rPr>
              <a:t>Spaces are NOT allowed.</a:t>
            </a:r>
          </a:p>
        </p:txBody>
      </p:sp>
      <p:pic>
        <p:nvPicPr>
          <p:cNvPr id="33796" name="Picture 10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1447800" y="3581400"/>
            <a:ext cx="7010400" cy="2971800"/>
          </a:xfrm>
          <a:noFill/>
        </p:spPr>
      </p:pic>
      <p:pic>
        <p:nvPicPr>
          <p:cNvPr id="13325" name="Picture 13" descr="MCj02907070000[1]"/>
          <p:cNvPicPr>
            <a:picLocks noGrp="1" noChangeAspect="1" noChangeArrowheads="1"/>
          </p:cNvPicPr>
          <p:nvPr>
            <p:ph sz="quarter" idx="3"/>
          </p:nvPr>
        </p:nvPicPr>
        <p:blipFill>
          <a:blip r:embed="rId4" cstate="print"/>
          <a:srcRect/>
          <a:stretch>
            <a:fillRect/>
          </a:stretch>
        </p:blipFill>
        <p:spPr>
          <a:xfrm>
            <a:off x="2438400" y="4800600"/>
            <a:ext cx="728663" cy="639763"/>
          </a:xfrm>
          <a:noFill/>
        </p:spPr>
      </p:pic>
    </p:spTree>
    <p:extLst>
      <p:ext uri="{BB962C8B-B14F-4D97-AF65-F5344CB8AC3E}">
        <p14:creationId xmlns:p14="http://schemas.microsoft.com/office/powerpoint/2010/main" xmlns="" val="8359482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133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ja-JP" sz="4000" dirty="0" smtClean="0">
                <a:solidFill>
                  <a:schemeClr val="accent2"/>
                </a:solidFill>
                <a:latin typeface="Arial" charset="0"/>
                <a:ea typeface="ＭＳ Ｐゴシック" charset="-128"/>
              </a:rPr>
              <a:t>Variable View window: Type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body" sz="half" idx="1"/>
          </p:nvPr>
        </p:nvSpPr>
        <p:spPr>
          <a:xfrm>
            <a:off x="533400" y="1600200"/>
            <a:ext cx="7620000" cy="4525963"/>
          </a:xfrm>
        </p:spPr>
        <p:txBody>
          <a:bodyPr>
            <a:normAutofit/>
          </a:bodyPr>
          <a:lstStyle/>
          <a:p>
            <a:pPr eaLnBrk="1" hangingPunct="1"/>
            <a:r>
              <a:rPr lang="en-US" altLang="ja-JP" sz="2400" b="1" dirty="0" smtClean="0">
                <a:solidFill>
                  <a:schemeClr val="tx1"/>
                </a:solidFill>
                <a:ea typeface="ＭＳ Ｐゴシック" charset="-128"/>
              </a:rPr>
              <a:t>Type</a:t>
            </a:r>
          </a:p>
          <a:p>
            <a:pPr lvl="1" eaLnBrk="1" hangingPunct="1"/>
            <a:r>
              <a:rPr lang="en-US" altLang="ja-JP" sz="2000" dirty="0" smtClean="0">
                <a:solidFill>
                  <a:schemeClr val="tx1"/>
                </a:solidFill>
                <a:ea typeface="ＭＳ Ｐゴシック" charset="-128"/>
              </a:rPr>
              <a:t>Click on the ‘type’ box. The two basic types of variables that you will use are numeric and string. This column enables you to specify the type of variable.</a:t>
            </a:r>
          </a:p>
        </p:txBody>
      </p:sp>
      <p:graphicFrame>
        <p:nvGraphicFramePr>
          <p:cNvPr id="1026" name="Object 6"/>
          <p:cNvGraphicFramePr>
            <a:graphicFrameLocks noGrp="1" noChangeAspect="1"/>
          </p:cNvGraphicFramePr>
          <p:nvPr>
            <p:ph sz="half" idx="2"/>
          </p:nvPr>
        </p:nvGraphicFramePr>
        <p:xfrm>
          <a:off x="838200" y="3047999"/>
          <a:ext cx="7391400" cy="3740227"/>
        </p:xfrm>
        <a:graphic>
          <a:graphicData uri="http://schemas.openxmlformats.org/presentationml/2006/ole">
            <p:oleObj spid="_x0000_s1027" name="Bitmap Image" r:id="rId4" imgW="7342857" imgH="3801006" progId="PBrush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22840989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ja-JP" sz="4000" dirty="0" smtClean="0">
                <a:solidFill>
                  <a:schemeClr val="accent2"/>
                </a:solidFill>
                <a:latin typeface="Arial" charset="0"/>
                <a:ea typeface="ＭＳ Ｐゴシック" charset="-128"/>
              </a:rPr>
              <a:t>Variable View window: Width</a:t>
            </a:r>
          </a:p>
        </p:txBody>
      </p:sp>
      <p:sp>
        <p:nvSpPr>
          <p:cNvPr id="3481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838200" y="1600200"/>
            <a:ext cx="8001000" cy="1600200"/>
          </a:xfrm>
        </p:spPr>
        <p:txBody>
          <a:bodyPr/>
          <a:lstStyle/>
          <a:p>
            <a:pPr algn="just" eaLnBrk="1" hangingPunct="1">
              <a:lnSpc>
                <a:spcPct val="90000"/>
              </a:lnSpc>
            </a:pPr>
            <a:r>
              <a:rPr lang="en-US" altLang="ja-JP" sz="2400" b="1" dirty="0" smtClean="0">
                <a:ea typeface="ＭＳ Ｐゴシック" charset="-128"/>
              </a:rPr>
              <a:t>Width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ja-JP" sz="2400" dirty="0" smtClean="0">
                <a:ea typeface="ＭＳ Ｐゴシック" charset="-128"/>
              </a:rPr>
              <a:t>Width allows you to determine the number of characters SPSS will allow to be entered for the variable</a:t>
            </a:r>
          </a:p>
          <a:p>
            <a:pPr lvl="1" eaLnBrk="1" hangingPunct="1">
              <a:lnSpc>
                <a:spcPct val="90000"/>
              </a:lnSpc>
              <a:buFontTx/>
              <a:buNone/>
            </a:pPr>
            <a:endParaRPr lang="en-US" altLang="ja-JP" sz="2400" dirty="0" smtClean="0">
              <a:latin typeface="Arial" charset="0"/>
              <a:ea typeface="ＭＳ Ｐゴシック" charset="-128"/>
            </a:endParaRPr>
          </a:p>
          <a:p>
            <a:pPr lvl="1" eaLnBrk="1" hangingPunct="1">
              <a:lnSpc>
                <a:spcPct val="90000"/>
              </a:lnSpc>
              <a:buFontTx/>
              <a:buNone/>
            </a:pPr>
            <a:endParaRPr lang="en-US" altLang="ja-JP" sz="1800" dirty="0" smtClean="0">
              <a:latin typeface="Arial" charset="0"/>
              <a:ea typeface="ＭＳ Ｐゴシック" charset="-128"/>
            </a:endParaRPr>
          </a:p>
          <a:p>
            <a:pPr lvl="1" eaLnBrk="1" hangingPunct="1">
              <a:lnSpc>
                <a:spcPct val="90000"/>
              </a:lnSpc>
              <a:buFontTx/>
              <a:buNone/>
            </a:pPr>
            <a:endParaRPr lang="ja-JP" altLang="en-US" sz="1800" smtClean="0">
              <a:latin typeface="Arial" charset="0"/>
              <a:ea typeface="ＭＳ Ｐゴシック" charset="-128"/>
            </a:endParaRPr>
          </a:p>
        </p:txBody>
      </p:sp>
      <p:pic>
        <p:nvPicPr>
          <p:cNvPr id="34820" name="Picture 5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1143000" y="3276600"/>
            <a:ext cx="7239000" cy="2925763"/>
          </a:xfrm>
        </p:spPr>
      </p:pic>
    </p:spTree>
    <p:extLst>
      <p:ext uri="{BB962C8B-B14F-4D97-AF65-F5344CB8AC3E}">
        <p14:creationId xmlns:p14="http://schemas.microsoft.com/office/powerpoint/2010/main" xmlns="" val="41085498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4"/>
          <p:cNvSpPr>
            <a:spLocks noGrp="1" noChangeArrowheads="1"/>
          </p:cNvSpPr>
          <p:nvPr>
            <p:ph type="title"/>
          </p:nvPr>
        </p:nvSpPr>
        <p:spPr>
          <a:xfrm>
            <a:off x="990600" y="274638"/>
            <a:ext cx="7696200" cy="1143000"/>
          </a:xfrm>
        </p:spPr>
        <p:txBody>
          <a:bodyPr/>
          <a:lstStyle/>
          <a:p>
            <a:pPr eaLnBrk="1" hangingPunct="1"/>
            <a:r>
              <a:rPr lang="en-US" altLang="ja-JP" sz="4000" dirty="0" smtClean="0">
                <a:solidFill>
                  <a:schemeClr val="accent2"/>
                </a:solidFill>
                <a:latin typeface="Arial" charset="0"/>
                <a:ea typeface="ＭＳ Ｐゴシック" charset="-128"/>
              </a:rPr>
              <a:t>Variable View window: Decimals</a:t>
            </a:r>
          </a:p>
        </p:txBody>
      </p:sp>
      <p:sp>
        <p:nvSpPr>
          <p:cNvPr id="2052" name="Rectangle 5"/>
          <p:cNvSpPr>
            <a:spLocks noGrp="1" noChangeArrowheads="1"/>
          </p:cNvSpPr>
          <p:nvPr>
            <p:ph type="body" sz="half" idx="1"/>
          </p:nvPr>
        </p:nvSpPr>
        <p:spPr>
          <a:xfrm>
            <a:off x="990600" y="1676400"/>
            <a:ext cx="7620000" cy="1371600"/>
          </a:xfrm>
        </p:spPr>
        <p:txBody>
          <a:bodyPr>
            <a:normAutofit/>
          </a:bodyPr>
          <a:lstStyle/>
          <a:p>
            <a:pPr eaLnBrk="1" hangingPunct="1"/>
            <a:r>
              <a:rPr lang="en-US" altLang="ja-JP" sz="2400" b="1" dirty="0" smtClean="0">
                <a:ea typeface="ＭＳ Ｐゴシック" charset="-128"/>
              </a:rPr>
              <a:t>Decimals</a:t>
            </a:r>
          </a:p>
          <a:p>
            <a:pPr lvl="1" eaLnBrk="1" hangingPunct="1"/>
            <a:r>
              <a:rPr lang="en-US" altLang="ja-JP" sz="2400" dirty="0" smtClean="0">
                <a:ea typeface="ＭＳ Ｐゴシック" charset="-128"/>
              </a:rPr>
              <a:t>Number of decimals</a:t>
            </a:r>
          </a:p>
          <a:p>
            <a:pPr lvl="1" eaLnBrk="1" hangingPunct="1"/>
            <a:r>
              <a:rPr lang="en-US" altLang="ja-JP" sz="2400" dirty="0" smtClean="0">
                <a:ea typeface="ＭＳ Ｐゴシック" charset="-128"/>
              </a:rPr>
              <a:t>It has to be less than or equal to 16</a:t>
            </a:r>
          </a:p>
          <a:p>
            <a:pPr eaLnBrk="1" hangingPunct="1"/>
            <a:endParaRPr lang="ja-JP" altLang="en-US" sz="2800" smtClean="0">
              <a:ea typeface="ＭＳ Ｐゴシック" charset="-128"/>
            </a:endParaRPr>
          </a:p>
        </p:txBody>
      </p:sp>
      <p:pic>
        <p:nvPicPr>
          <p:cNvPr id="2053" name="Picture 11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4" cstate="print"/>
          <a:srcRect/>
          <a:stretch>
            <a:fillRect/>
          </a:stretch>
        </p:blipFill>
        <p:spPr>
          <a:xfrm>
            <a:off x="990600" y="3276600"/>
            <a:ext cx="7239000" cy="3276600"/>
          </a:xfrm>
        </p:spPr>
      </p:pic>
      <p:graphicFrame>
        <p:nvGraphicFramePr>
          <p:cNvPr id="44045" name="Object 13"/>
          <p:cNvGraphicFramePr>
            <a:graphicFrameLocks noGrp="1" noChangeAspect="1"/>
          </p:cNvGraphicFramePr>
          <p:nvPr>
            <p:ph sz="quarter" idx="3"/>
          </p:nvPr>
        </p:nvGraphicFramePr>
        <p:xfrm>
          <a:off x="3962400" y="4800600"/>
          <a:ext cx="2784475" cy="533400"/>
        </p:xfrm>
        <a:graphic>
          <a:graphicData uri="http://schemas.openxmlformats.org/presentationml/2006/ole">
            <p:oleObj spid="_x0000_s2051" name="Equation" r:id="rId5" imgW="914003" imgH="177723" progId="Equation.3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8839692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440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ja-JP" dirty="0" smtClean="0">
                <a:solidFill>
                  <a:schemeClr val="accent2"/>
                </a:solidFill>
                <a:latin typeface="Arial" charset="0"/>
                <a:ea typeface="ＭＳ Ｐゴシック" charset="-128"/>
              </a:rPr>
              <a:t>Variable View window: Label</a:t>
            </a:r>
          </a:p>
        </p:txBody>
      </p:sp>
      <p:sp>
        <p:nvSpPr>
          <p:cNvPr id="35843" name="Rectangle 5"/>
          <p:cNvSpPr>
            <a:spLocks noGrp="1" noChangeArrowheads="1"/>
          </p:cNvSpPr>
          <p:nvPr>
            <p:ph type="body" sz="half" idx="1"/>
          </p:nvPr>
        </p:nvSpPr>
        <p:spPr>
          <a:xfrm>
            <a:off x="1143000" y="1600200"/>
            <a:ext cx="7543800" cy="2185988"/>
          </a:xfrm>
        </p:spPr>
        <p:txBody>
          <a:bodyPr/>
          <a:lstStyle/>
          <a:p>
            <a:pPr eaLnBrk="1" hangingPunct="1"/>
            <a:r>
              <a:rPr lang="en-US" altLang="ja-JP" sz="2800" b="1" dirty="0" smtClean="0">
                <a:ea typeface="ＭＳ Ｐゴシック" charset="-128"/>
              </a:rPr>
              <a:t>Label</a:t>
            </a:r>
          </a:p>
          <a:p>
            <a:pPr lvl="1" eaLnBrk="1" hangingPunct="1"/>
            <a:r>
              <a:rPr lang="en-US" altLang="ja-JP" sz="2400" dirty="0" smtClean="0">
                <a:ea typeface="ＭＳ Ｐゴシック" charset="-128"/>
              </a:rPr>
              <a:t>You can specify the details of the variable</a:t>
            </a:r>
          </a:p>
          <a:p>
            <a:pPr lvl="1" eaLnBrk="1" hangingPunct="1"/>
            <a:r>
              <a:rPr lang="en-US" altLang="ja-JP" sz="2400" dirty="0" smtClean="0">
                <a:ea typeface="ＭＳ Ｐゴシック" charset="-128"/>
              </a:rPr>
              <a:t>You can write characters with spaces up to 256 characters</a:t>
            </a:r>
          </a:p>
          <a:p>
            <a:pPr eaLnBrk="1" hangingPunct="1"/>
            <a:endParaRPr lang="ja-JP" altLang="en-US" sz="2800" smtClean="0">
              <a:ea typeface="ＭＳ Ｐゴシック" charset="-128"/>
            </a:endParaRPr>
          </a:p>
        </p:txBody>
      </p:sp>
      <p:pic>
        <p:nvPicPr>
          <p:cNvPr id="35844" name="Picture 7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762000" y="3505200"/>
            <a:ext cx="7848600" cy="3048000"/>
          </a:xfrm>
        </p:spPr>
      </p:pic>
    </p:spTree>
    <p:extLst>
      <p:ext uri="{BB962C8B-B14F-4D97-AF65-F5344CB8AC3E}">
        <p14:creationId xmlns:p14="http://schemas.microsoft.com/office/powerpoint/2010/main" xmlns="" val="28784287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4"/>
          <p:cNvSpPr>
            <a:spLocks noGrp="1" noChangeArrowheads="1"/>
          </p:cNvSpPr>
          <p:nvPr>
            <p:ph type="title"/>
          </p:nvPr>
        </p:nvSpPr>
        <p:spPr>
          <a:xfrm>
            <a:off x="914400" y="304800"/>
            <a:ext cx="7848600" cy="1143000"/>
          </a:xfrm>
        </p:spPr>
        <p:txBody>
          <a:bodyPr/>
          <a:lstStyle/>
          <a:p>
            <a:pPr eaLnBrk="1" hangingPunct="1"/>
            <a:r>
              <a:rPr lang="en-US" altLang="ja-JP" dirty="0" smtClean="0">
                <a:solidFill>
                  <a:schemeClr val="accent2"/>
                </a:solidFill>
                <a:latin typeface="Arial" charset="0"/>
                <a:ea typeface="ＭＳ Ｐゴシック" charset="-128"/>
              </a:rPr>
              <a:t>Variable View window: Values</a:t>
            </a:r>
          </a:p>
        </p:txBody>
      </p:sp>
      <p:sp>
        <p:nvSpPr>
          <p:cNvPr id="36867" name="Rectangle 5"/>
          <p:cNvSpPr>
            <a:spLocks noGrp="1" noChangeArrowheads="1"/>
          </p:cNvSpPr>
          <p:nvPr>
            <p:ph type="body" sz="half" idx="1"/>
          </p:nvPr>
        </p:nvSpPr>
        <p:spPr>
          <a:xfrm>
            <a:off x="1066800" y="1600200"/>
            <a:ext cx="7239000" cy="2185988"/>
          </a:xfrm>
        </p:spPr>
        <p:txBody>
          <a:bodyPr/>
          <a:lstStyle/>
          <a:p>
            <a:pPr eaLnBrk="1" hangingPunct="1"/>
            <a:r>
              <a:rPr lang="en-US" altLang="ja-JP" sz="2800" b="1" dirty="0" smtClean="0">
                <a:ea typeface="ＭＳ Ｐゴシック" charset="-128"/>
              </a:rPr>
              <a:t>Values</a:t>
            </a:r>
          </a:p>
          <a:p>
            <a:pPr lvl="1" eaLnBrk="1" hangingPunct="1"/>
            <a:r>
              <a:rPr lang="en-US" altLang="ja-JP" sz="2400" dirty="0" smtClean="0">
                <a:ea typeface="ＭＳ Ｐゴシック" charset="-128"/>
              </a:rPr>
              <a:t>This is used and to suggest which numbers represent which categories when the variable represents a category </a:t>
            </a:r>
          </a:p>
          <a:p>
            <a:pPr eaLnBrk="1" hangingPunct="1"/>
            <a:endParaRPr lang="ja-JP" altLang="en-US" sz="2800" smtClean="0">
              <a:ea typeface="ＭＳ Ｐゴシック" charset="-128"/>
            </a:endParaRPr>
          </a:p>
        </p:txBody>
      </p:sp>
      <p:pic>
        <p:nvPicPr>
          <p:cNvPr id="36868" name="Picture 7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1066800" y="3352799"/>
            <a:ext cx="7620000" cy="3208421"/>
          </a:xfrm>
        </p:spPr>
      </p:pic>
    </p:spTree>
    <p:extLst>
      <p:ext uri="{BB962C8B-B14F-4D97-AF65-F5344CB8AC3E}">
        <p14:creationId xmlns:p14="http://schemas.microsoft.com/office/powerpoint/2010/main" xmlns="" val="39061619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ja-JP" sz="4000" dirty="0" smtClean="0">
                <a:solidFill>
                  <a:schemeClr val="accent2"/>
                </a:solidFill>
                <a:latin typeface="Arial" charset="0"/>
                <a:ea typeface="ＭＳ Ｐゴシック" charset="-128"/>
              </a:rPr>
              <a:t>Defining the value labels</a:t>
            </a:r>
          </a:p>
        </p:txBody>
      </p:sp>
      <p:sp>
        <p:nvSpPr>
          <p:cNvPr id="37891" name="Rectangle 4"/>
          <p:cNvSpPr>
            <a:spLocks noGrp="1" noChangeArrowheads="1"/>
          </p:cNvSpPr>
          <p:nvPr>
            <p:ph type="body" sz="half" idx="1"/>
          </p:nvPr>
        </p:nvSpPr>
        <p:spPr>
          <a:xfrm>
            <a:off x="1066800" y="1600201"/>
            <a:ext cx="7239000" cy="1600200"/>
          </a:xfrm>
        </p:spPr>
        <p:txBody>
          <a:bodyPr>
            <a:normAutofit lnSpcReduction="10000"/>
          </a:bodyPr>
          <a:lstStyle/>
          <a:p>
            <a:pPr algn="just" eaLnBrk="1" hangingPunct="1"/>
            <a:r>
              <a:rPr lang="en-US" altLang="ja-JP" sz="2400" dirty="0" smtClean="0">
                <a:ea typeface="ＭＳ Ｐゴシック" charset="-128"/>
              </a:rPr>
              <a:t>Click the cell in the values column as shown below</a:t>
            </a:r>
          </a:p>
          <a:p>
            <a:pPr algn="just" eaLnBrk="1" hangingPunct="1"/>
            <a:r>
              <a:rPr lang="en-US" altLang="ja-JP" sz="2400" dirty="0" smtClean="0">
                <a:ea typeface="ＭＳ Ｐゴシック" charset="-128"/>
              </a:rPr>
              <a:t>For the value, and the label, you can put up to 60 characters.</a:t>
            </a:r>
          </a:p>
          <a:p>
            <a:pPr algn="just" eaLnBrk="1" hangingPunct="1"/>
            <a:r>
              <a:rPr lang="en-US" altLang="ja-JP" sz="2400" dirty="0" smtClean="0">
                <a:ea typeface="ＭＳ Ｐゴシック" charset="-128"/>
              </a:rPr>
              <a:t>After defining the values click add and then click OK</a:t>
            </a:r>
            <a:r>
              <a:rPr lang="en-US" altLang="ja-JP" sz="2000" dirty="0" smtClean="0">
                <a:latin typeface="Arial" charset="0"/>
                <a:ea typeface="ＭＳ Ｐゴシック" charset="-128"/>
              </a:rPr>
              <a:t>.</a:t>
            </a:r>
          </a:p>
        </p:txBody>
      </p:sp>
      <p:pic>
        <p:nvPicPr>
          <p:cNvPr id="37892" name="Picture 14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1143000" y="3352800"/>
            <a:ext cx="3467100" cy="2895600"/>
          </a:xfrm>
          <a:noFill/>
        </p:spPr>
      </p:pic>
      <p:pic>
        <p:nvPicPr>
          <p:cNvPr id="37893" name="Picture 16"/>
          <p:cNvPicPr>
            <a:picLocks noGrp="1" noChangeAspect="1" noChangeArrowheads="1"/>
          </p:cNvPicPr>
          <p:nvPr>
            <p:ph sz="quarter" idx="3"/>
          </p:nvPr>
        </p:nvPicPr>
        <p:blipFill>
          <a:blip r:embed="rId4" cstate="print"/>
          <a:srcRect/>
          <a:stretch>
            <a:fillRect/>
          </a:stretch>
        </p:blipFill>
        <p:spPr>
          <a:xfrm>
            <a:off x="4876800" y="3352800"/>
            <a:ext cx="3435350" cy="2895600"/>
          </a:xfrm>
          <a:noFill/>
        </p:spPr>
      </p:pic>
      <p:grpSp>
        <p:nvGrpSpPr>
          <p:cNvPr id="2" name="Group 20"/>
          <p:cNvGrpSpPr>
            <a:grpSpLocks/>
          </p:cNvGrpSpPr>
          <p:nvPr/>
        </p:nvGrpSpPr>
        <p:grpSpPr bwMode="auto">
          <a:xfrm>
            <a:off x="2514600" y="4419600"/>
            <a:ext cx="1066800" cy="747713"/>
            <a:chOff x="1776" y="2784"/>
            <a:chExt cx="672" cy="471"/>
          </a:xfrm>
        </p:grpSpPr>
        <p:sp>
          <p:nvSpPr>
            <p:cNvPr id="37895" name="Line 18"/>
            <p:cNvSpPr>
              <a:spLocks noChangeShapeType="1"/>
            </p:cNvSpPr>
            <p:nvPr/>
          </p:nvSpPr>
          <p:spPr bwMode="auto">
            <a:xfrm flipV="1">
              <a:off x="2112" y="2784"/>
              <a:ext cx="336" cy="28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7896" name="Text Box 19"/>
            <p:cNvSpPr txBox="1">
              <a:spLocks noChangeArrowheads="1"/>
            </p:cNvSpPr>
            <p:nvPr/>
          </p:nvSpPr>
          <p:spPr bwMode="auto">
            <a:xfrm>
              <a:off x="1776" y="3024"/>
              <a:ext cx="624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ja-JP">
                  <a:ea typeface="ＭＳ Ｐゴシック" charset="-128"/>
                </a:rPr>
                <a:t>Click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xmlns="" val="22962146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ja-JP" dirty="0" smtClean="0">
                <a:solidFill>
                  <a:schemeClr val="accent2"/>
                </a:solidFill>
                <a:latin typeface="Arial" charset="0"/>
                <a:ea typeface="ＭＳ Ｐゴシック" charset="-128"/>
              </a:rPr>
              <a:t>Practice 1</a:t>
            </a:r>
          </a:p>
        </p:txBody>
      </p:sp>
      <p:sp>
        <p:nvSpPr>
          <p:cNvPr id="389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ja-JP" sz="2400" dirty="0" smtClean="0">
                <a:ea typeface="ＭＳ Ｐゴシック" charset="-128"/>
              </a:rPr>
              <a:t>How would you put the following information into SPSS?</a:t>
            </a:r>
          </a:p>
        </p:txBody>
      </p:sp>
      <p:sp>
        <p:nvSpPr>
          <p:cNvPr id="38916" name="Text Box 5"/>
          <p:cNvSpPr txBox="1">
            <a:spLocks noChangeArrowheads="1"/>
          </p:cNvSpPr>
          <p:nvPr/>
        </p:nvSpPr>
        <p:spPr bwMode="auto">
          <a:xfrm>
            <a:off x="1905000" y="5791200"/>
            <a:ext cx="63246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ja-JP">
                <a:ea typeface="ＭＳ Ｐゴシック" charset="-128"/>
              </a:rPr>
              <a:t>Value = 1 represents Male and Value = 2 represents Female</a:t>
            </a:r>
          </a:p>
        </p:txBody>
      </p:sp>
      <p:pic>
        <p:nvPicPr>
          <p:cNvPr id="38917" name="Picture 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057400" y="2590800"/>
            <a:ext cx="5181600" cy="2895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27520025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ja-JP" sz="3600" dirty="0" smtClean="0">
                <a:solidFill>
                  <a:schemeClr val="accent2"/>
                </a:solidFill>
                <a:latin typeface="Arial" charset="0"/>
                <a:ea typeface="ＭＳ Ｐゴシック" charset="-128"/>
              </a:rPr>
              <a:t>Practice 1 (Solution Sample)</a:t>
            </a:r>
          </a:p>
        </p:txBody>
      </p:sp>
      <p:pic>
        <p:nvPicPr>
          <p:cNvPr id="39939" name="Picture 9"/>
          <p:cNvPicPr>
            <a:picLocks noGrp="1" noChangeAspect="1" noChangeArrowheads="1"/>
          </p:cNvPicPr>
          <p:nvPr>
            <p:ph type="body" idx="4294967295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1143000" y="1524000"/>
            <a:ext cx="7467600" cy="2667000"/>
          </a:xfrm>
        </p:spPr>
      </p:pic>
      <p:grpSp>
        <p:nvGrpSpPr>
          <p:cNvPr id="2" name="Group 10"/>
          <p:cNvGrpSpPr>
            <a:grpSpLocks/>
          </p:cNvGrpSpPr>
          <p:nvPr/>
        </p:nvGrpSpPr>
        <p:grpSpPr bwMode="auto">
          <a:xfrm>
            <a:off x="4800600" y="2667000"/>
            <a:ext cx="2057400" cy="673100"/>
            <a:chOff x="2448" y="1728"/>
            <a:chExt cx="1344" cy="706"/>
          </a:xfrm>
        </p:grpSpPr>
        <p:sp>
          <p:nvSpPr>
            <p:cNvPr id="39942" name="Line 11"/>
            <p:cNvSpPr>
              <a:spLocks noChangeShapeType="1"/>
            </p:cNvSpPr>
            <p:nvPr/>
          </p:nvSpPr>
          <p:spPr bwMode="auto">
            <a:xfrm flipV="1">
              <a:off x="2976" y="1728"/>
              <a:ext cx="816" cy="432"/>
            </a:xfrm>
            <a:prstGeom prst="line">
              <a:avLst/>
            </a:prstGeom>
            <a:noFill/>
            <a:ln w="25400">
              <a:solidFill>
                <a:srgbClr val="FF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9943" name="Text Box 12"/>
            <p:cNvSpPr txBox="1">
              <a:spLocks noChangeArrowheads="1"/>
            </p:cNvSpPr>
            <p:nvPr/>
          </p:nvSpPr>
          <p:spPr bwMode="auto">
            <a:xfrm>
              <a:off x="2448" y="2018"/>
              <a:ext cx="768" cy="41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en-US" altLang="ja-JP" b="1">
                  <a:solidFill>
                    <a:srgbClr val="CC6600"/>
                  </a:solidFill>
                  <a:latin typeface="Verdana" pitchFamily="34" charset="0"/>
                  <a:ea typeface="ＭＳ Ｐゴシック" charset="-128"/>
                </a:rPr>
                <a:t>Click</a:t>
              </a:r>
              <a:r>
                <a:rPr lang="en-US" altLang="ja-JP" sz="2000" b="1">
                  <a:solidFill>
                    <a:srgbClr val="CC6600"/>
                  </a:solidFill>
                  <a:latin typeface="Verdana" pitchFamily="34" charset="0"/>
                  <a:ea typeface="ＭＳ Ｐゴシック" charset="-128"/>
                </a:rPr>
                <a:t> </a:t>
              </a:r>
            </a:p>
          </p:txBody>
        </p:sp>
      </p:grpSp>
      <p:pic>
        <p:nvPicPr>
          <p:cNvPr id="39941" name="Picture 13"/>
          <p:cNvPicPr>
            <a:picLocks noGrp="1" noChangeAspect="1" noChangeArrowheads="1"/>
          </p:cNvPicPr>
          <p:nvPr>
            <p:ph idx="1"/>
          </p:nvPr>
        </p:nvPicPr>
        <p:blipFill>
          <a:blip r:embed="rId4" cstate="print"/>
          <a:srcRect/>
          <a:stretch>
            <a:fillRect/>
          </a:stretch>
        </p:blipFill>
        <p:spPr>
          <a:xfrm>
            <a:off x="2286000" y="4343400"/>
            <a:ext cx="4248150" cy="2133600"/>
          </a:xfrm>
          <a:noFill/>
        </p:spPr>
      </p:pic>
    </p:spTree>
    <p:extLst>
      <p:ext uri="{BB962C8B-B14F-4D97-AF65-F5344CB8AC3E}">
        <p14:creationId xmlns:p14="http://schemas.microsoft.com/office/powerpoint/2010/main" xmlns="" val="23264505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2" name="Picture 1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43000" y="381000"/>
            <a:ext cx="6934200" cy="2828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" name="Group 11"/>
          <p:cNvGrpSpPr>
            <a:grpSpLocks/>
          </p:cNvGrpSpPr>
          <p:nvPr/>
        </p:nvGrpSpPr>
        <p:grpSpPr bwMode="auto">
          <a:xfrm>
            <a:off x="1600200" y="2133600"/>
            <a:ext cx="1981200" cy="762000"/>
            <a:chOff x="1152" y="1440"/>
            <a:chExt cx="1248" cy="480"/>
          </a:xfrm>
        </p:grpSpPr>
        <p:sp>
          <p:nvSpPr>
            <p:cNvPr id="40965" name="Line 12"/>
            <p:cNvSpPr>
              <a:spLocks noChangeShapeType="1"/>
            </p:cNvSpPr>
            <p:nvPr/>
          </p:nvSpPr>
          <p:spPr bwMode="auto">
            <a:xfrm flipH="1">
              <a:off x="1152" y="1632"/>
              <a:ext cx="480" cy="288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0966" name="Text Box 13"/>
            <p:cNvSpPr txBox="1">
              <a:spLocks noChangeArrowheads="1"/>
            </p:cNvSpPr>
            <p:nvPr/>
          </p:nvSpPr>
          <p:spPr bwMode="auto">
            <a:xfrm>
              <a:off x="1632" y="1440"/>
              <a:ext cx="768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en-US" altLang="ja-JP" sz="2000" b="1">
                  <a:solidFill>
                    <a:srgbClr val="CC6600"/>
                  </a:solidFill>
                  <a:latin typeface="Verdana" pitchFamily="34" charset="0"/>
                  <a:ea typeface="ＭＳ Ｐゴシック" charset="-128"/>
                </a:rPr>
                <a:t>Click </a:t>
              </a:r>
            </a:p>
          </p:txBody>
        </p:sp>
      </p:grpSp>
      <p:pic>
        <p:nvPicPr>
          <p:cNvPr id="40964" name="Picture 1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828800" y="3457575"/>
            <a:ext cx="5400675" cy="301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28831801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ja-JP" sz="3600" dirty="0" smtClean="0">
                <a:solidFill>
                  <a:schemeClr val="accent2"/>
                </a:solidFill>
                <a:latin typeface="Arial" charset="0"/>
                <a:ea typeface="ＭＳ Ｐゴシック" charset="-128"/>
              </a:rPr>
              <a:t>Saving the data</a:t>
            </a:r>
          </a:p>
        </p:txBody>
      </p:sp>
      <p:sp>
        <p:nvSpPr>
          <p:cNvPr id="3076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447800" y="1600200"/>
            <a:ext cx="6705600" cy="4525963"/>
          </a:xfrm>
        </p:spPr>
        <p:txBody>
          <a:bodyPr/>
          <a:lstStyle/>
          <a:p>
            <a:pPr eaLnBrk="1" hangingPunct="1"/>
            <a:r>
              <a:rPr lang="en-US" altLang="ja-JP" sz="2000" dirty="0" smtClean="0">
                <a:ea typeface="ＭＳ Ｐゴシック" charset="-128"/>
              </a:rPr>
              <a:t>To save the data file you created simply click ‘file’ and click ‘save as.’ You can save the file in different forms by clicking “Save as type.”</a:t>
            </a:r>
          </a:p>
        </p:txBody>
      </p:sp>
      <p:graphicFrame>
        <p:nvGraphicFramePr>
          <p:cNvPr id="3074" name="Object 9"/>
          <p:cNvGraphicFramePr>
            <a:graphicFrameLocks noGrp="1" noChangeAspect="1"/>
          </p:cNvGraphicFramePr>
          <p:nvPr>
            <p:ph sz="half" idx="2"/>
          </p:nvPr>
        </p:nvGraphicFramePr>
        <p:xfrm>
          <a:off x="1219200" y="2895600"/>
          <a:ext cx="6781800" cy="3429000"/>
        </p:xfrm>
        <a:graphic>
          <a:graphicData uri="http://schemas.openxmlformats.org/presentationml/2006/ole">
            <p:oleObj spid="_x0000_s3075" name="Bitmap Image" r:id="rId4" imgW="5723810" imgH="4563112" progId="PBrush">
              <p:embed/>
            </p:oleObj>
          </a:graphicData>
        </a:graphic>
      </p:graphicFrame>
      <p:grpSp>
        <p:nvGrpSpPr>
          <p:cNvPr id="2" name="Group 14"/>
          <p:cNvGrpSpPr>
            <a:grpSpLocks/>
          </p:cNvGrpSpPr>
          <p:nvPr/>
        </p:nvGrpSpPr>
        <p:grpSpPr bwMode="auto">
          <a:xfrm>
            <a:off x="5257800" y="4114800"/>
            <a:ext cx="1219200" cy="1066800"/>
            <a:chOff x="3264" y="2592"/>
            <a:chExt cx="768" cy="672"/>
          </a:xfrm>
        </p:grpSpPr>
        <p:sp>
          <p:nvSpPr>
            <p:cNvPr id="3078" name="Line 12"/>
            <p:cNvSpPr>
              <a:spLocks noChangeShapeType="1"/>
            </p:cNvSpPr>
            <p:nvPr/>
          </p:nvSpPr>
          <p:spPr bwMode="auto">
            <a:xfrm>
              <a:off x="3600" y="2832"/>
              <a:ext cx="432" cy="432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079" name="Text Box 13"/>
            <p:cNvSpPr txBox="1">
              <a:spLocks noChangeArrowheads="1"/>
            </p:cNvSpPr>
            <p:nvPr/>
          </p:nvSpPr>
          <p:spPr bwMode="auto">
            <a:xfrm>
              <a:off x="3264" y="2592"/>
              <a:ext cx="768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en-US" altLang="ja-JP" sz="2000" b="1">
                  <a:solidFill>
                    <a:srgbClr val="CC6600"/>
                  </a:solidFill>
                  <a:latin typeface="Verdana" pitchFamily="34" charset="0"/>
                  <a:ea typeface="ＭＳ Ｐゴシック" charset="-128"/>
                </a:rPr>
                <a:t>Click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xmlns="" val="41435830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72</TotalTime>
  <Words>339</Words>
  <Application>Microsoft Office PowerPoint</Application>
  <PresentationFormat>On-screen Show (4:3)</PresentationFormat>
  <Paragraphs>62</Paragraphs>
  <Slides>14</Slides>
  <Notes>13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Office Theme</vt:lpstr>
      <vt:lpstr>Bitmap Image</vt:lpstr>
      <vt:lpstr>Equation</vt:lpstr>
      <vt:lpstr>Use SPSS for solving the problems</vt:lpstr>
      <vt:lpstr>Opening SPSS</vt:lpstr>
      <vt:lpstr>Data View window</vt:lpstr>
      <vt:lpstr>Variable view window</vt:lpstr>
      <vt:lpstr>Variable View window: Type</vt:lpstr>
      <vt:lpstr>Variable View window: Width</vt:lpstr>
      <vt:lpstr>Variable View window: Decimals</vt:lpstr>
      <vt:lpstr>Variable View window: Label</vt:lpstr>
      <vt:lpstr>Variable View window: Values</vt:lpstr>
      <vt:lpstr>Defining the value labels</vt:lpstr>
      <vt:lpstr>Practice 1</vt:lpstr>
      <vt:lpstr>Practice 1 (Solution Sample)</vt:lpstr>
      <vt:lpstr>Slide 13</vt:lpstr>
      <vt:lpstr>Saving the data</vt:lpstr>
    </vt:vector>
  </TitlesOfParts>
  <Company>MyCompanyName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Use SPSS for solving the problems</dc:title>
  <dc:creator>masood</dc:creator>
  <cp:lastModifiedBy>NTS</cp:lastModifiedBy>
  <cp:revision>8</cp:revision>
  <dcterms:created xsi:type="dcterms:W3CDTF">2013-02-06T10:28:12Z</dcterms:created>
  <dcterms:modified xsi:type="dcterms:W3CDTF">2013-02-08T08:08:43Z</dcterms:modified>
</cp:coreProperties>
</file>