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22AE10-62CF-4F79-A019-5C1977215E60}" type="datetimeFigureOut">
              <a:rPr lang="en-US" smtClean="0"/>
              <a:pPr/>
              <a:t>1/28/2013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466BE0-D218-4E63-B8A5-2BD536E0609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F70AD9E1-31AF-4AEE-88AE-DE997B6688F3}" type="slidenum">
              <a:rPr lang="ja-JP" altLang="en-US"/>
              <a:pPr/>
              <a:t>18</a:t>
            </a:fld>
            <a:endParaRPr lang="en-US" altLang="ja-JP"/>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F0B863D4-06C2-4B99-ADE6-1047B4DFEEA7}" type="slidenum">
              <a:rPr lang="ja-JP" altLang="en-US"/>
              <a:pPr/>
              <a:t>19</a:t>
            </a:fld>
            <a:endParaRPr lang="en-US" altLang="ja-JP"/>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altLang="ja-JP" dirty="0" smtClean="0">
                <a:ea typeface="ＭＳ Ｐゴシック" charset="-128"/>
              </a:rPr>
              <a:t>This window shows the actual data values and the name of the variables.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D3F22B3D-1879-419D-B430-EC22FEC7B02C}" type="slidenum">
              <a:rPr lang="ja-JP" altLang="en-US"/>
              <a:pPr/>
              <a:t>20</a:t>
            </a:fld>
            <a:endParaRPr lang="en-US" altLang="ja-JP"/>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ja-JP" altLang="en-US" smtClean="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08A85917-640E-4155-BC08-76DBD4BC549C}" type="slidenum">
              <a:rPr lang="ja-JP" altLang="en-US"/>
              <a:pPr/>
              <a:t>21</a:t>
            </a:fld>
            <a:endParaRPr lang="en-US" altLang="ja-JP"/>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0CBDB26E-AB80-4EC9-89CA-0751958D9146}" type="slidenum">
              <a:rPr lang="ja-JP" altLang="en-US"/>
              <a:pPr/>
              <a:t>22</a:t>
            </a:fld>
            <a:endParaRPr lang="en-US" altLang="ja-JP"/>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E1996763-4DFF-40F5-8050-DD6139EC88F5}" type="slidenum">
              <a:rPr lang="ja-JP" altLang="en-US"/>
              <a:pPr/>
              <a:t>23</a:t>
            </a:fld>
            <a:endParaRPr lang="en-US" altLang="ja-JP"/>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6FBEDA2C-1960-4856-B4E1-69BEE53DC047}" type="slidenum">
              <a:rPr lang="ja-JP" altLang="en-US"/>
              <a:pPr/>
              <a:t>24</a:t>
            </a:fld>
            <a:endParaRPr lang="en-US" altLang="ja-JP"/>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AD9A85A-8AD4-4885-B54B-FBCFBD5437C5}" type="slidenum">
              <a:rPr lang="ja-JP" altLang="en-US"/>
              <a:pPr/>
              <a:t>25</a:t>
            </a:fld>
            <a:endParaRPr lang="en-US" altLang="ja-JP"/>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D53C5110-99CA-4BDE-B525-1AD2B875E279}" type="slidenum">
              <a:rPr lang="ja-JP" altLang="en-US"/>
              <a:pPr/>
              <a:t>26</a:t>
            </a:fld>
            <a:endParaRPr lang="en-US" altLang="ja-JP"/>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3279B73-72B9-4128-9C84-6010EC50358A}" type="slidenum">
              <a:rPr lang="ja-JP" altLang="en-US"/>
              <a:pPr/>
              <a:t>27</a:t>
            </a:fld>
            <a:endParaRPr lang="en-US" altLang="ja-JP"/>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C4714DB5-DEAD-476D-B3ED-A89A5462B981}" type="slidenum">
              <a:rPr lang="ja-JP" altLang="en-US"/>
              <a:pPr/>
              <a:t>28</a:t>
            </a:fld>
            <a:endParaRPr lang="en-US" altLang="ja-JP"/>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76FBA35C-D6EF-4646-B794-D2A957EBA347}" type="slidenum">
              <a:rPr lang="ja-JP" altLang="en-US"/>
              <a:pPr/>
              <a:t>29</a:t>
            </a:fld>
            <a:endParaRPr lang="en-US" altLang="ja-JP"/>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11E46DBF-869C-476B-AA88-28A5123B9B59}" type="slidenum">
              <a:rPr lang="ja-JP" altLang="en-US"/>
              <a:pPr/>
              <a:t>30</a:t>
            </a:fld>
            <a:endParaRPr lang="en-US" altLang="ja-JP"/>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1BE212-5B27-4205-8794-577EB4F0FA0B}"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E212-5B27-4205-8794-577EB4F0FA0B}"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1BE212-5B27-4205-8794-577EB4F0FA0B}"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1BE212-5B27-4205-8794-577EB4F0FA0B}"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1BE212-5B27-4205-8794-577EB4F0FA0B}" type="datetimeFigureOut">
              <a:rPr lang="en-US" smtClean="0"/>
              <a:pPr/>
              <a:t>1/28/2013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1BE212-5B27-4205-8794-577EB4F0FA0B}" type="datetimeFigureOut">
              <a:rPr lang="en-US" smtClean="0"/>
              <a:pPr/>
              <a:t>1/28/2013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1BE212-5B27-4205-8794-577EB4F0FA0B}" type="datetimeFigureOut">
              <a:rPr lang="en-US" smtClean="0"/>
              <a:pPr/>
              <a:t>1/28/2013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1BE212-5B27-4205-8794-577EB4F0FA0B}"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1BE212-5B27-4205-8794-577EB4F0FA0B}" type="datetimeFigureOut">
              <a:rPr lang="en-US" smtClean="0"/>
              <a:pPr/>
              <a:t>1/28/2013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E212-5B27-4205-8794-577EB4F0FA0B}"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1BE212-5B27-4205-8794-577EB4F0FA0B}" type="datetimeFigureOut">
              <a:rPr lang="en-US" smtClean="0"/>
              <a:pPr/>
              <a:t>1/28/2013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82BD46-6357-4F25-89F6-7B949CF1856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47800" y="1600200"/>
            <a:ext cx="35433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600200"/>
            <a:ext cx="35433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endParaRPr lang="en-US" altLang="ja-JP"/>
          </a:p>
        </p:txBody>
      </p:sp>
      <p:sp>
        <p:nvSpPr>
          <p:cNvPr id="6" name="Rectangle 6"/>
          <p:cNvSpPr>
            <a:spLocks noGrp="1" noChangeArrowheads="1"/>
          </p:cNvSpPr>
          <p:nvPr>
            <p:ph type="ftr" sz="quarter" idx="11"/>
          </p:nvPr>
        </p:nvSpPr>
        <p:spPr>
          <a:ln/>
        </p:spPr>
        <p:txBody>
          <a:bodyPr/>
          <a:lstStyle>
            <a:lvl1pPr>
              <a:defRPr/>
            </a:lvl1pPr>
          </a:lstStyle>
          <a:p>
            <a:endParaRPr lang="en-US" altLang="ja-JP"/>
          </a:p>
        </p:txBody>
      </p:sp>
      <p:sp>
        <p:nvSpPr>
          <p:cNvPr id="7" name="Rectangle 7"/>
          <p:cNvSpPr>
            <a:spLocks noGrp="1" noChangeArrowheads="1"/>
          </p:cNvSpPr>
          <p:nvPr>
            <p:ph type="sldNum" sz="quarter" idx="12"/>
          </p:nvPr>
        </p:nvSpPr>
        <p:spPr>
          <a:ln/>
        </p:spPr>
        <p:txBody>
          <a:bodyPr/>
          <a:lstStyle>
            <a:lvl1pPr>
              <a:defRPr/>
            </a:lvl1pPr>
          </a:lstStyle>
          <a:p>
            <a:fld id="{85F19C77-050B-44F5-826C-F33856B7896D}" type="slidenum">
              <a:rPr lang="ja-JP" altLang="en-US"/>
              <a:pPr/>
              <a:t>‹#›</a:t>
            </a:fld>
            <a:endParaRPr lang="en-US" altLang="ja-JP"/>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47800" y="1600200"/>
            <a:ext cx="35433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3500" y="1600200"/>
            <a:ext cx="35433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3500" y="3938588"/>
            <a:ext cx="35433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dt" sz="half" idx="10"/>
          </p:nvPr>
        </p:nvSpPr>
        <p:spPr>
          <a:ln/>
        </p:spPr>
        <p:txBody>
          <a:bodyPr/>
          <a:lstStyle>
            <a:lvl1pPr>
              <a:defRPr/>
            </a:lvl1pPr>
          </a:lstStyle>
          <a:p>
            <a:endParaRPr lang="en-US" altLang="ja-JP"/>
          </a:p>
        </p:txBody>
      </p:sp>
      <p:sp>
        <p:nvSpPr>
          <p:cNvPr id="7" name="Rectangle 6"/>
          <p:cNvSpPr>
            <a:spLocks noGrp="1" noChangeArrowheads="1"/>
          </p:cNvSpPr>
          <p:nvPr>
            <p:ph type="ftr" sz="quarter" idx="11"/>
          </p:nvPr>
        </p:nvSpPr>
        <p:spPr>
          <a:ln/>
        </p:spPr>
        <p:txBody>
          <a:bodyPr/>
          <a:lstStyle>
            <a:lvl1pPr>
              <a:defRPr/>
            </a:lvl1pPr>
          </a:lstStyle>
          <a:p>
            <a:endParaRPr lang="en-US" altLang="ja-JP"/>
          </a:p>
        </p:txBody>
      </p:sp>
      <p:sp>
        <p:nvSpPr>
          <p:cNvPr id="8" name="Rectangle 7"/>
          <p:cNvSpPr>
            <a:spLocks noGrp="1" noChangeArrowheads="1"/>
          </p:cNvSpPr>
          <p:nvPr>
            <p:ph type="sldNum" sz="quarter" idx="12"/>
          </p:nvPr>
        </p:nvSpPr>
        <p:spPr>
          <a:ln/>
        </p:spPr>
        <p:txBody>
          <a:bodyPr/>
          <a:lstStyle>
            <a:lvl1pPr>
              <a:defRPr/>
            </a:lvl1pPr>
          </a:lstStyle>
          <a:p>
            <a:fld id="{CDCA8C46-589E-402F-AA00-779445079278}" type="slidenum">
              <a:rPr lang="ja-JP" altLang="en-US"/>
              <a:pPr/>
              <a:t>‹#›</a:t>
            </a:fld>
            <a:endParaRPr lang="en-US" altLang="ja-JP"/>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447800" y="1600200"/>
            <a:ext cx="72390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447800" y="3938588"/>
            <a:ext cx="72390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endParaRPr lang="en-US" altLang="ja-JP"/>
          </a:p>
        </p:txBody>
      </p:sp>
      <p:sp>
        <p:nvSpPr>
          <p:cNvPr id="6" name="Rectangle 6"/>
          <p:cNvSpPr>
            <a:spLocks noGrp="1" noChangeArrowheads="1"/>
          </p:cNvSpPr>
          <p:nvPr>
            <p:ph type="ftr" sz="quarter" idx="11"/>
          </p:nvPr>
        </p:nvSpPr>
        <p:spPr>
          <a:ln/>
        </p:spPr>
        <p:txBody>
          <a:bodyPr/>
          <a:lstStyle>
            <a:lvl1pPr>
              <a:defRPr/>
            </a:lvl1pPr>
          </a:lstStyle>
          <a:p>
            <a:endParaRPr lang="en-US" altLang="ja-JP"/>
          </a:p>
        </p:txBody>
      </p:sp>
      <p:sp>
        <p:nvSpPr>
          <p:cNvPr id="7" name="Rectangle 7"/>
          <p:cNvSpPr>
            <a:spLocks noGrp="1" noChangeArrowheads="1"/>
          </p:cNvSpPr>
          <p:nvPr>
            <p:ph type="sldNum" sz="quarter" idx="12"/>
          </p:nvPr>
        </p:nvSpPr>
        <p:spPr>
          <a:ln/>
        </p:spPr>
        <p:txBody>
          <a:bodyPr/>
          <a:lstStyle>
            <a:lvl1pPr>
              <a:defRPr/>
            </a:lvl1pPr>
          </a:lstStyle>
          <a:p>
            <a:fld id="{04D7A166-226E-4A1D-9252-A0ABD39931E6}" type="slidenum">
              <a:rPr lang="ja-JP" altLang="en-US"/>
              <a:pPr/>
              <a:t>‹#›</a:t>
            </a:fld>
            <a:endParaRPr lang="en-US" altLang="ja-JP"/>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1BE212-5B27-4205-8794-577EB4F0FA0B}" type="datetimeFigureOut">
              <a:rPr lang="en-US" smtClean="0"/>
              <a:pPr/>
              <a:t>1/28/2013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82BD46-6357-4F25-89F6-7B949CF185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2.vml"/><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13.vml"/><Relationship Id="rId5" Type="http://schemas.openxmlformats.org/officeDocument/2006/relationships/oleObject" Target="../embeddings/oleObject3.bin"/><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14.vml"/><Relationship Id="rId4" Type="http://schemas.openxmlformats.org/officeDocument/2006/relationships/oleObject" Target="../embeddings/oleObject4.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r>
              <a:rPr lang="en-US" b="1" dirty="0" smtClean="0"/>
              <a:t>LECTURE 02</a:t>
            </a:r>
            <a:endParaRPr lang="en-US" b="1" dirty="0"/>
          </a:p>
        </p:txBody>
      </p:sp>
      <p:sp>
        <p:nvSpPr>
          <p:cNvPr id="3" name="Subtitle 2"/>
          <p:cNvSpPr>
            <a:spLocks noGrp="1"/>
          </p:cNvSpPr>
          <p:nvPr>
            <p:ph type="subTitle" idx="1"/>
          </p:nvPr>
        </p:nvSpPr>
        <p:spPr>
          <a:xfrm>
            <a:off x="0" y="3276600"/>
            <a:ext cx="6400800" cy="1752600"/>
          </a:xfrm>
        </p:spPr>
        <p:txBody>
          <a:bodyPr>
            <a:normAutofit/>
          </a:bodyPr>
          <a:lstStyle/>
          <a:p>
            <a:r>
              <a:rPr lang="en-US" sz="3600" b="1" dirty="0" smtClean="0">
                <a:solidFill>
                  <a:schemeClr val="tx1"/>
                </a:solidFill>
                <a:latin typeface="Arial" charset="0"/>
              </a:rPr>
              <a:t>Descriptive </a:t>
            </a:r>
            <a:r>
              <a:rPr lang="en-US" sz="3600" b="1" dirty="0" smtClean="0">
                <a:solidFill>
                  <a:schemeClr val="tx1"/>
                </a:solidFill>
                <a:latin typeface="Arial" charset="0"/>
              </a:rPr>
              <a:t>Statistics                     </a:t>
            </a:r>
            <a:r>
              <a:rPr lang="en-US" sz="3600" dirty="0" smtClean="0">
                <a:solidFill>
                  <a:schemeClr val="tx1"/>
                </a:solidFill>
              </a:rPr>
              <a:t>MGT </a:t>
            </a:r>
            <a:r>
              <a:rPr lang="en-US" sz="3600" dirty="0" smtClean="0">
                <a:solidFill>
                  <a:schemeClr val="tx1"/>
                </a:solidFill>
              </a:rPr>
              <a:t>601</a:t>
            </a:r>
            <a:endParaRPr lang="en-US" sz="36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2"/>
                </a:solidFill>
                <a:latin typeface="Arial" charset="0"/>
              </a:rPr>
              <a:t>Descriptive Statistics</a:t>
            </a:r>
            <a:endParaRPr lang="en-US" sz="3600" dirty="0">
              <a:solidFill>
                <a:schemeClr val="accent2"/>
              </a:solidFill>
            </a:endParaRPr>
          </a:p>
        </p:txBody>
      </p:sp>
      <p:sp>
        <p:nvSpPr>
          <p:cNvPr id="3" name="Content Placeholder 2"/>
          <p:cNvSpPr>
            <a:spLocks noGrp="1"/>
          </p:cNvSpPr>
          <p:nvPr>
            <p:ph sz="quarter" idx="1"/>
          </p:nvPr>
        </p:nvSpPr>
        <p:spPr>
          <a:xfrm>
            <a:off x="76200" y="1752600"/>
            <a:ext cx="8153400" cy="4495800"/>
          </a:xfrm>
        </p:spPr>
        <p:txBody>
          <a:bodyPr>
            <a:normAutofit fontScale="70000" lnSpcReduction="20000"/>
          </a:bodyPr>
          <a:lstStyle/>
          <a:p>
            <a:pPr marL="0" indent="0" algn="ctr">
              <a:buNone/>
              <a:defRPr/>
            </a:pPr>
            <a:r>
              <a:rPr lang="en-US" b="1" dirty="0" smtClean="0">
                <a:latin typeface="Arial" charset="0"/>
                <a:cs typeface="Arial" charset="0"/>
              </a:rPr>
              <a:t>   Table </a:t>
            </a:r>
            <a:r>
              <a:rPr lang="en-US" b="1" dirty="0">
                <a:latin typeface="Arial" charset="0"/>
                <a:cs typeface="Arial" charset="0"/>
              </a:rPr>
              <a:t>1: Wages of 120 workers in Dollars</a:t>
            </a:r>
          </a:p>
          <a:p>
            <a:pPr>
              <a:defRPr/>
            </a:pPr>
            <a:endParaRPr lang="en-US" b="1" dirty="0">
              <a:latin typeface="Arial" charset="0"/>
              <a:cs typeface="Arial" charset="0"/>
            </a:endParaRPr>
          </a:p>
          <a:p>
            <a:pPr marL="0" indent="0" algn="ctr">
              <a:buNone/>
              <a:defRPr/>
            </a:pPr>
            <a:r>
              <a:rPr lang="en-US" dirty="0" smtClean="0">
                <a:latin typeface="Arial" charset="0"/>
                <a:cs typeface="Arial" charset="0"/>
              </a:rPr>
              <a:t>      67  </a:t>
            </a:r>
            <a:r>
              <a:rPr lang="en-US" dirty="0">
                <a:latin typeface="Arial" charset="0"/>
                <a:cs typeface="Arial" charset="0"/>
              </a:rPr>
              <a:t>63  57  85  67  60  75  55  67  68  51  54</a:t>
            </a:r>
          </a:p>
          <a:p>
            <a:pPr marL="0" indent="0" algn="ctr">
              <a:buNone/>
              <a:defRPr/>
            </a:pPr>
            <a:r>
              <a:rPr lang="en-US" dirty="0">
                <a:latin typeface="Arial" charset="0"/>
                <a:cs typeface="Arial" charset="0"/>
              </a:rPr>
              <a:t>       45  57  64  68  67  86  63  60  98  83  76  70</a:t>
            </a:r>
          </a:p>
          <a:p>
            <a:pPr marL="0" indent="0" algn="ctr">
              <a:buNone/>
              <a:defRPr/>
            </a:pPr>
            <a:r>
              <a:rPr lang="en-US" dirty="0">
                <a:latin typeface="Arial" charset="0"/>
                <a:cs typeface="Arial" charset="0"/>
              </a:rPr>
              <a:t>       56  50  74  74  67  77  61  85  66  66  60  61</a:t>
            </a:r>
          </a:p>
          <a:p>
            <a:pPr marL="0" indent="0" algn="ctr">
              <a:buNone/>
              <a:defRPr/>
            </a:pPr>
            <a:r>
              <a:rPr lang="en-US" dirty="0">
                <a:latin typeface="Arial" charset="0"/>
                <a:cs typeface="Arial" charset="0"/>
              </a:rPr>
              <a:t>       58  56  56  57  60  60  63  64  85  80  75  75</a:t>
            </a:r>
          </a:p>
          <a:p>
            <a:pPr marL="0" indent="0" algn="ctr">
              <a:buNone/>
              <a:defRPr/>
            </a:pPr>
            <a:r>
              <a:rPr lang="en-US" dirty="0">
                <a:latin typeface="Arial" charset="0"/>
                <a:cs typeface="Arial" charset="0"/>
              </a:rPr>
              <a:t>       57  58  59  58  58  61  62  91  74  72  57  73</a:t>
            </a:r>
          </a:p>
          <a:p>
            <a:pPr marL="0" indent="0" algn="ctr">
              <a:buNone/>
              <a:defRPr/>
            </a:pPr>
            <a:r>
              <a:rPr lang="en-US" dirty="0">
                <a:latin typeface="Arial" charset="0"/>
                <a:cs typeface="Arial" charset="0"/>
              </a:rPr>
              <a:t>       61  86  64  91  64  64  61  62  69  57  81  66</a:t>
            </a:r>
          </a:p>
          <a:p>
            <a:pPr marL="0" indent="0" algn="ctr">
              <a:buNone/>
              <a:defRPr/>
            </a:pPr>
            <a:r>
              <a:rPr lang="en-US" dirty="0">
                <a:latin typeface="Arial" charset="0"/>
                <a:cs typeface="Arial" charset="0"/>
              </a:rPr>
              <a:t>       65  81  82  76  77  81  76  66  62  63  62  63</a:t>
            </a:r>
          </a:p>
          <a:p>
            <a:pPr marL="0" indent="0" algn="ctr">
              <a:buNone/>
              <a:defRPr/>
            </a:pPr>
            <a:r>
              <a:rPr lang="en-US" dirty="0">
                <a:latin typeface="Arial" charset="0"/>
                <a:cs typeface="Arial" charset="0"/>
              </a:rPr>
              <a:t>       60  60  72  72  79  70  70  58  78  58  71  76</a:t>
            </a:r>
          </a:p>
          <a:p>
            <a:pPr marL="0" indent="0" algn="ctr">
              <a:buNone/>
              <a:defRPr/>
            </a:pPr>
            <a:r>
              <a:rPr lang="en-US" dirty="0">
                <a:latin typeface="Arial" charset="0"/>
                <a:cs typeface="Arial" charset="0"/>
              </a:rPr>
              <a:t>       60  60  65  65  66  65  73  73  71  73  66  73</a:t>
            </a:r>
          </a:p>
          <a:p>
            <a:pPr marL="0" indent="0" algn="ctr">
              <a:buNone/>
              <a:defRPr/>
            </a:pPr>
            <a:r>
              <a:rPr lang="en-US" dirty="0">
                <a:latin typeface="Arial" charset="0"/>
                <a:cs typeface="Arial" charset="0"/>
              </a:rPr>
              <a:t>       67  68  69  68  73  68  74  68  67  76  52  79</a:t>
            </a:r>
          </a:p>
          <a:p>
            <a:endParaRPr lang="en-US" dirty="0"/>
          </a:p>
        </p:txBody>
      </p:sp>
    </p:spTree>
    <p:extLst>
      <p:ext uri="{BB962C8B-B14F-4D97-AF65-F5344CB8AC3E}">
        <p14:creationId xmlns="" xmlns:p14="http://schemas.microsoft.com/office/powerpoint/2010/main" val="419154599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2"/>
                </a:solidFill>
                <a:latin typeface="Arial" charset="0"/>
              </a:rPr>
              <a:t>Frequency distribution</a:t>
            </a:r>
            <a:endParaRPr lang="en-US" sz="3600" dirty="0">
              <a:solidFill>
                <a:schemeClr val="accent2"/>
              </a:solidFill>
            </a:endParaRPr>
          </a:p>
        </p:txBody>
      </p:sp>
      <p:graphicFrame>
        <p:nvGraphicFramePr>
          <p:cNvPr id="4" name="Group 157"/>
          <p:cNvGraphicFramePr>
            <a:graphicFrameLocks noGrp="1"/>
          </p:cNvGraphicFramePr>
          <p:nvPr>
            <p:extLst>
              <p:ext uri="{D42A27DB-BD31-4B8C-83A1-F6EECF244321}">
                <p14:modId xmlns="" xmlns:p14="http://schemas.microsoft.com/office/powerpoint/2010/main" val="4072338576"/>
              </p:ext>
            </p:extLst>
          </p:nvPr>
        </p:nvGraphicFramePr>
        <p:xfrm>
          <a:off x="2667000" y="1524000"/>
          <a:ext cx="3200400" cy="5160252"/>
        </p:xfrm>
        <a:graphic>
          <a:graphicData uri="http://schemas.openxmlformats.org/drawingml/2006/table">
            <a:tbl>
              <a:tblPr/>
              <a:tblGrid>
                <a:gridCol w="1550687"/>
                <a:gridCol w="1649713"/>
              </a:tblGrid>
              <a:tr h="5334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Wages</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No of workers</a:t>
                      </a:r>
                      <a:endParaRPr kumimoji="0" lang="en-US" sz="2000" b="1" i="0" u="none" strike="noStrike" cap="none" normalizeH="0" baseline="0" dirty="0" smtClean="0">
                        <a:ln>
                          <a:noFill/>
                        </a:ln>
                        <a:solidFill>
                          <a:schemeClr val="tx1"/>
                        </a:solidFill>
                        <a:effectLst/>
                        <a:latin typeface="Calibri" pitchFamily="34" charset="0"/>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8964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45-51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52-58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59-65</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33</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38964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66-72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73-79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80-86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87-93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94-100</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46687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Total</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120</a:t>
                      </a: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91258712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52400"/>
            <a:ext cx="6705600" cy="406400"/>
          </a:xfrm>
          <a:prstGeom prst="rect">
            <a:avLst/>
          </a:prstGeom>
          <a:noFill/>
          <a:ln>
            <a:solidFill>
              <a:schemeClr val="tx2">
                <a:lumMod val="40000"/>
                <a:lumOff val="60000"/>
              </a:schemeClr>
            </a:solid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b="1" dirty="0" smtClean="0">
                <a:solidFill>
                  <a:schemeClr val="accent2"/>
                </a:solidFill>
                <a:latin typeface="Arial" charset="0"/>
              </a:rPr>
              <a:t>Frequency distribution</a:t>
            </a:r>
            <a:endParaRPr lang="en-US" sz="2000" b="1" dirty="0" smtClean="0">
              <a:solidFill>
                <a:schemeClr val="accent2"/>
              </a:solidFill>
              <a:latin typeface="Arial" charset="0"/>
              <a:cs typeface="Arial" charset="0"/>
            </a:endParaRPr>
          </a:p>
        </p:txBody>
      </p:sp>
      <p:sp>
        <p:nvSpPr>
          <p:cNvPr id="6" name="TextBox 5"/>
          <p:cNvSpPr txBox="1"/>
          <p:nvPr/>
        </p:nvSpPr>
        <p:spPr>
          <a:xfrm>
            <a:off x="152400" y="609600"/>
            <a:ext cx="8763000" cy="5594350"/>
          </a:xfrm>
          <a:prstGeom prst="rect">
            <a:avLst/>
          </a:prstGeom>
          <a:noFill/>
          <a:ln>
            <a:solidFill>
              <a:schemeClr val="tx2">
                <a:lumMod val="40000"/>
                <a:lumOff val="60000"/>
              </a:schemeClr>
            </a:solid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smtClean="0">
              <a:latin typeface="Arial" charset="0"/>
              <a:cs typeface="Arial" charset="0"/>
            </a:endParaRPr>
          </a:p>
          <a:p>
            <a:pPr>
              <a:defRPr/>
            </a:pPr>
            <a:endParaRPr lang="en-US" smtClean="0">
              <a:latin typeface="Arial" charset="0"/>
              <a:cs typeface="Arial" charset="0"/>
            </a:endParaRPr>
          </a:p>
          <a:p>
            <a:pPr>
              <a:defRPr/>
            </a:pPr>
            <a:r>
              <a:rPr lang="en-US" smtClean="0">
                <a:latin typeface="Arial" charset="0"/>
                <a:cs typeface="Arial" charset="0"/>
              </a:rPr>
              <a:t> </a:t>
            </a: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p:txBody>
      </p:sp>
      <p:graphicFrame>
        <p:nvGraphicFramePr>
          <p:cNvPr id="17493" name="Group 85"/>
          <p:cNvGraphicFramePr>
            <a:graphicFrameLocks noGrp="1"/>
          </p:cNvGraphicFramePr>
          <p:nvPr/>
        </p:nvGraphicFramePr>
        <p:xfrm>
          <a:off x="762000" y="990600"/>
          <a:ext cx="3048000" cy="5205944"/>
        </p:xfrm>
        <a:graphic>
          <a:graphicData uri="http://schemas.openxmlformats.org/drawingml/2006/table">
            <a:tbl>
              <a:tblPr/>
              <a:tblGrid>
                <a:gridCol w="1752600"/>
                <a:gridCol w="1295400"/>
              </a:tblGrid>
              <a:tr h="57905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Class Boundaries</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smtClean="0">
                          <a:ln>
                            <a:noFill/>
                          </a:ln>
                          <a:solidFill>
                            <a:schemeClr val="tx1"/>
                          </a:solidFill>
                          <a:effectLst/>
                          <a:latin typeface="Calibri" pitchFamily="34" charset="0"/>
                        </a:rPr>
                        <a:t>f</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11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44.5-51.5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51.5-58.5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58.5-65.5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33</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13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65.5-72.5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72.5-79.5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79.5-86.5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86.5-93.5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93.5-100.5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Total</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120</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525" name="Group 117"/>
          <p:cNvGraphicFramePr>
            <a:graphicFrameLocks noGrp="1"/>
          </p:cNvGraphicFramePr>
          <p:nvPr/>
        </p:nvGraphicFramePr>
        <p:xfrm>
          <a:off x="3810000" y="990600"/>
          <a:ext cx="3429000" cy="5205944"/>
        </p:xfrm>
        <a:graphic>
          <a:graphicData uri="http://schemas.openxmlformats.org/drawingml/2006/table">
            <a:tbl>
              <a:tblPr/>
              <a:tblGrid>
                <a:gridCol w="1295400"/>
                <a:gridCol w="2133600"/>
              </a:tblGrid>
              <a:tr h="57905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Relative frequency</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Cumulative frequency</a:t>
                      </a:r>
                      <a:endParaRPr kumimoji="0" lang="en-US" sz="2800" b="1" i="0" u="none" strike="noStrike" cap="none" normalizeH="0" baseline="0" dirty="0" smtClean="0">
                        <a:ln>
                          <a:noFill/>
                        </a:ln>
                        <a:solidFill>
                          <a:schemeClr val="tx1"/>
                        </a:solidFill>
                        <a:effectLst/>
                        <a:latin typeface="Calibri" pitchFamily="34"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11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0.025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0.150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0.275</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3+18=21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21+33=54</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13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0.242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0.191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0.092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0.017</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0.008</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54+29=83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83+23=106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106+11=117</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117+2=119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119+1=120</a:t>
                      </a: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0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endParaRPr>
                    </a:p>
                  </a:txBody>
                  <a:tcPr marT="45715" marB="4571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7" name="Group 51"/>
          <p:cNvGraphicFramePr>
            <a:graphicFrameLocks noGrp="1"/>
          </p:cNvGraphicFramePr>
          <p:nvPr>
            <p:extLst>
              <p:ext uri="{D42A27DB-BD31-4B8C-83A1-F6EECF244321}">
                <p14:modId xmlns="" xmlns:p14="http://schemas.microsoft.com/office/powerpoint/2010/main" val="2646317866"/>
              </p:ext>
            </p:extLst>
          </p:nvPr>
        </p:nvGraphicFramePr>
        <p:xfrm>
          <a:off x="7239000" y="990600"/>
          <a:ext cx="1447800" cy="5211432"/>
        </p:xfrm>
        <a:graphic>
          <a:graphicData uri="http://schemas.openxmlformats.org/drawingml/2006/table">
            <a:tbl>
              <a:tblPr/>
              <a:tblGrid>
                <a:gridCol w="1447800"/>
              </a:tblGrid>
              <a:tr h="53340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Midpoints (X)</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3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48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62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7181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69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76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83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90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97</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7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dirty="0" smtClean="0">
                        <a:ln>
                          <a:noFill/>
                        </a:ln>
                        <a:solidFill>
                          <a:schemeClr val="tx1"/>
                        </a:solidFill>
                        <a:effectLst/>
                        <a:latin typeface="Calibri" pitchFamily="34"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319867393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102" y="-76199"/>
            <a:ext cx="9413701" cy="6934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4829221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3600" b="1" dirty="0">
                <a:solidFill>
                  <a:schemeClr val="accent2"/>
                </a:solidFill>
                <a:latin typeface="Arial" charset="0"/>
              </a:rPr>
              <a:t>Graphical Presentation of </a:t>
            </a:r>
            <a:r>
              <a:rPr lang="en-US" sz="3600" b="1" dirty="0" smtClean="0">
                <a:solidFill>
                  <a:schemeClr val="accent2"/>
                </a:solidFill>
                <a:latin typeface="Arial" charset="0"/>
              </a:rPr>
              <a:t>Data</a:t>
            </a:r>
            <a:endParaRPr lang="en-US" sz="3600" dirty="0">
              <a:solidFill>
                <a:schemeClr val="accent2"/>
              </a:solidFill>
            </a:endParaRPr>
          </a:p>
        </p:txBody>
      </p:sp>
      <p:sp>
        <p:nvSpPr>
          <p:cNvPr id="3" name="Content Placeholder 2"/>
          <p:cNvSpPr>
            <a:spLocks noGrp="1"/>
          </p:cNvSpPr>
          <p:nvPr>
            <p:ph sz="quarter" idx="1"/>
          </p:nvPr>
        </p:nvSpPr>
        <p:spPr/>
        <p:txBody>
          <a:bodyPr>
            <a:normAutofit lnSpcReduction="10000"/>
          </a:bodyPr>
          <a:lstStyle/>
          <a:p>
            <a:pPr marL="0" indent="0" algn="just">
              <a:buNone/>
            </a:pPr>
            <a:r>
              <a:rPr lang="en-US" sz="2400" dirty="0">
                <a:latin typeface="Tw Cen MT" pitchFamily="34" charset="0"/>
                <a:cs typeface="Arial" charset="0"/>
              </a:rPr>
              <a:t>One of the important functions of Statistics is to present complex and unorganized (raw) data in such a manner that it would easily be understandable at a glance. This is often best accomplished by presenting the data in a pictorial (or graphical) form.</a:t>
            </a:r>
          </a:p>
          <a:p>
            <a:pPr>
              <a:defRPr/>
            </a:pPr>
            <a:r>
              <a:rPr lang="en-US" sz="3200" b="1" dirty="0">
                <a:latin typeface="Tw Cen MT" pitchFamily="34" charset="0"/>
                <a:cs typeface="Arial" charset="0"/>
              </a:rPr>
              <a:t>Types of </a:t>
            </a:r>
            <a:r>
              <a:rPr lang="en-US" sz="3200" b="1" dirty="0" smtClean="0">
                <a:latin typeface="Tw Cen MT" pitchFamily="34" charset="0"/>
                <a:cs typeface="Arial" charset="0"/>
              </a:rPr>
              <a:t>Graphs</a:t>
            </a:r>
            <a:endParaRPr lang="en-US" sz="2400" dirty="0">
              <a:latin typeface="Tw Cen MT" pitchFamily="34" charset="0"/>
              <a:cs typeface="Arial" charset="0"/>
            </a:endParaRPr>
          </a:p>
          <a:p>
            <a:pPr>
              <a:buFontTx/>
              <a:buAutoNum type="arabicPeriod"/>
              <a:defRPr/>
            </a:pPr>
            <a:r>
              <a:rPr lang="en-US" sz="2400" dirty="0">
                <a:latin typeface="Tw Cen MT" pitchFamily="34" charset="0"/>
                <a:cs typeface="Arial" charset="0"/>
              </a:rPr>
              <a:t>Histogram</a:t>
            </a:r>
          </a:p>
          <a:p>
            <a:pPr>
              <a:buFontTx/>
              <a:buAutoNum type="arabicPeriod"/>
              <a:defRPr/>
            </a:pPr>
            <a:r>
              <a:rPr lang="en-US" sz="2400" dirty="0">
                <a:latin typeface="Tw Cen MT" pitchFamily="34" charset="0"/>
                <a:cs typeface="Arial" charset="0"/>
              </a:rPr>
              <a:t>Frequency polygon</a:t>
            </a:r>
          </a:p>
          <a:p>
            <a:pPr>
              <a:buFontTx/>
              <a:buAutoNum type="arabicPeriod"/>
              <a:defRPr/>
            </a:pPr>
            <a:r>
              <a:rPr lang="en-US" sz="2400" dirty="0">
                <a:latin typeface="Tw Cen MT" pitchFamily="34" charset="0"/>
                <a:cs typeface="Arial" charset="0"/>
              </a:rPr>
              <a:t>Frequency curve</a:t>
            </a:r>
          </a:p>
          <a:p>
            <a:pPr>
              <a:buFontTx/>
              <a:buAutoNum type="arabicPeriod"/>
              <a:defRPr/>
            </a:pPr>
            <a:r>
              <a:rPr lang="en-US" sz="2400" dirty="0">
                <a:latin typeface="Tw Cen MT" pitchFamily="34" charset="0"/>
                <a:cs typeface="Arial" charset="0"/>
              </a:rPr>
              <a:t>Cumulative frequency polygon (</a:t>
            </a:r>
            <a:r>
              <a:rPr lang="en-US" sz="2400" dirty="0" err="1">
                <a:latin typeface="Tw Cen MT" pitchFamily="34" charset="0"/>
                <a:cs typeface="Arial" charset="0"/>
              </a:rPr>
              <a:t>Ogive</a:t>
            </a:r>
            <a:r>
              <a:rPr lang="en-US" sz="2400" dirty="0">
                <a:latin typeface="Tw Cen MT" pitchFamily="34" charset="0"/>
                <a:cs typeface="Arial" charset="0"/>
              </a:rPr>
              <a:t>) </a:t>
            </a:r>
            <a:r>
              <a:rPr lang="en-US" sz="2400" dirty="0" smtClean="0">
                <a:latin typeface="Tw Cen MT" pitchFamily="34" charset="0"/>
                <a:cs typeface="Arial" charset="0"/>
              </a:rPr>
              <a:t>     </a:t>
            </a:r>
            <a:endParaRPr lang="en-US" sz="2400" dirty="0">
              <a:latin typeface="Tw Cen MT" pitchFamily="34" charset="0"/>
              <a:cs typeface="Arial" charset="0"/>
            </a:endParaRPr>
          </a:p>
          <a:p>
            <a:pPr>
              <a:defRPr/>
            </a:pPr>
            <a:r>
              <a:rPr lang="en-US" sz="2200" dirty="0">
                <a:latin typeface="Tw Cen MT" pitchFamily="34" charset="0"/>
                <a:cs typeface="Arial" charset="0"/>
              </a:rPr>
              <a:t>We will use the frequency distribution (table) for presenting these graphs.</a:t>
            </a:r>
          </a:p>
          <a:p>
            <a:pPr marL="0" indent="0">
              <a:buNone/>
            </a:pPr>
            <a:endParaRPr lang="en-US" dirty="0"/>
          </a:p>
        </p:txBody>
      </p:sp>
    </p:spTree>
    <p:extLst>
      <p:ext uri="{BB962C8B-B14F-4D97-AF65-F5344CB8AC3E}">
        <p14:creationId xmlns="" xmlns:p14="http://schemas.microsoft.com/office/powerpoint/2010/main" val="134919511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152400"/>
            <a:ext cx="6718300" cy="6705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712493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71600" y="76200"/>
            <a:ext cx="6705600" cy="406400"/>
          </a:xfrm>
          <a:prstGeom prst="rect">
            <a:avLst/>
          </a:prstGeom>
          <a:noFill/>
          <a:ln>
            <a:solidFill>
              <a:schemeClr val="tx2">
                <a:lumMod val="40000"/>
                <a:lumOff val="60000"/>
              </a:schemeClr>
            </a:solid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smtClean="0">
                <a:latin typeface="Arial" charset="0"/>
                <a:cs typeface="Arial" charset="0"/>
              </a:rPr>
              <a:t>Frequency Polygon</a:t>
            </a:r>
            <a:r>
              <a:rPr lang="en-US" smtClean="0">
                <a:latin typeface="Arial" charset="0"/>
              </a:rPr>
              <a:t> </a:t>
            </a:r>
          </a:p>
        </p:txBody>
      </p:sp>
      <p:pic>
        <p:nvPicPr>
          <p:cNvPr id="9219" name="Picture 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8600" y="461963"/>
            <a:ext cx="8458200" cy="6542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8919337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406400"/>
          </a:xfrm>
          <a:prstGeom prst="rect">
            <a:avLst/>
          </a:prstGeom>
          <a:noFill/>
          <a:ln>
            <a:solidFill>
              <a:schemeClr val="tx2">
                <a:lumMod val="40000"/>
                <a:lumOff val="60000"/>
              </a:schemeClr>
            </a:solid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smtClean="0">
                <a:latin typeface="Arial" charset="0"/>
                <a:cs typeface="Arial" charset="0"/>
              </a:rPr>
              <a:t>Cumulative Frequency Polygon (Ogive)</a:t>
            </a:r>
            <a:r>
              <a:rPr lang="en-US" smtClean="0">
                <a:latin typeface="Arial" charset="0"/>
              </a:rPr>
              <a:t> </a:t>
            </a:r>
          </a:p>
        </p:txBody>
      </p:sp>
      <p:pic>
        <p:nvPicPr>
          <p:cNvPr id="10243" name="Picture 6"/>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19200" y="790575"/>
            <a:ext cx="6705600" cy="5984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3657053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2"/>
                </a:solidFill>
                <a:latin typeface="Arial" charset="0"/>
              </a:rPr>
              <a:t>Measures of Central </a:t>
            </a:r>
            <a:r>
              <a:rPr lang="en-US" sz="3600" b="1" dirty="0" smtClean="0">
                <a:solidFill>
                  <a:schemeClr val="accent2"/>
                </a:solidFill>
                <a:latin typeface="Arial" charset="0"/>
              </a:rPr>
              <a:t>Tendency</a:t>
            </a:r>
            <a:endParaRPr lang="en-US" sz="3600" dirty="0">
              <a:solidFill>
                <a:schemeClr val="accent2"/>
              </a:solidFill>
            </a:endParaRPr>
          </a:p>
        </p:txBody>
      </p:sp>
      <p:sp>
        <p:nvSpPr>
          <p:cNvPr id="3" name="Content Placeholder 2"/>
          <p:cNvSpPr>
            <a:spLocks noGrp="1"/>
          </p:cNvSpPr>
          <p:nvPr>
            <p:ph sz="quarter" idx="1"/>
          </p:nvPr>
        </p:nvSpPr>
        <p:spPr/>
        <p:txBody>
          <a:bodyPr>
            <a:noAutofit/>
          </a:bodyPr>
          <a:lstStyle/>
          <a:p>
            <a:pPr>
              <a:defRPr/>
            </a:pPr>
            <a:r>
              <a:rPr lang="en-US" sz="2000" b="1" dirty="0">
                <a:latin typeface="Arial" charset="0"/>
              </a:rPr>
              <a:t>Introduction </a:t>
            </a:r>
          </a:p>
          <a:p>
            <a:pPr marL="0" indent="0" algn="just">
              <a:buNone/>
              <a:defRPr/>
            </a:pPr>
            <a:r>
              <a:rPr lang="en-US" sz="2000" dirty="0" smtClean="0"/>
              <a:t>For </a:t>
            </a:r>
            <a:r>
              <a:rPr lang="en-US" sz="2000" dirty="0"/>
              <a:t>practical purposes the condensation of data set into a frequency </a:t>
            </a:r>
            <a:r>
              <a:rPr lang="en-US" sz="2000" dirty="0" smtClean="0"/>
              <a:t>  distribution </a:t>
            </a:r>
            <a:r>
              <a:rPr lang="en-US" sz="2000" dirty="0"/>
              <a:t>and the visual presentation are not enough. Particularly, when two or more different data sets are to be compared.</a:t>
            </a:r>
          </a:p>
          <a:p>
            <a:pPr algn="just">
              <a:defRPr/>
            </a:pPr>
            <a:r>
              <a:rPr lang="en-US" sz="2000" dirty="0" smtClean="0"/>
              <a:t>A </a:t>
            </a:r>
            <a:r>
              <a:rPr lang="en-US" sz="2000" dirty="0"/>
              <a:t>data set can be summarized in a single value. Such a value, usually somewhere in the center and representing the entire data set, is a value at which the data have the tendency to concentrate. The tendency of the observations to cluster in the central part of the data set is called </a:t>
            </a:r>
            <a:r>
              <a:rPr lang="en-US" sz="2000" i="1" dirty="0"/>
              <a:t>Central Tendency </a:t>
            </a:r>
            <a:r>
              <a:rPr lang="en-US" sz="2000" dirty="0"/>
              <a:t>and the methods of computing this central value are called </a:t>
            </a:r>
            <a:r>
              <a:rPr lang="en-US" sz="2000" b="1" i="1" dirty="0"/>
              <a:t>Measures of Central Tendency</a:t>
            </a:r>
            <a:r>
              <a:rPr lang="en-US" sz="2000" i="1" dirty="0"/>
              <a:t>.</a:t>
            </a:r>
            <a:endParaRPr lang="en-US" sz="2000" i="1" dirty="0">
              <a:cs typeface="Arial" charset="0"/>
            </a:endParaRPr>
          </a:p>
          <a:p>
            <a:pPr>
              <a:defRPr/>
            </a:pPr>
            <a:r>
              <a:rPr lang="en-US" sz="2000" b="1" dirty="0" smtClean="0">
                <a:cs typeface="Arial" charset="0"/>
              </a:rPr>
              <a:t>Main </a:t>
            </a:r>
            <a:r>
              <a:rPr lang="en-US" sz="2000" b="1" dirty="0">
                <a:cs typeface="Arial" charset="0"/>
              </a:rPr>
              <a:t>measures of Central Tendency or Averages</a:t>
            </a:r>
            <a:endParaRPr lang="en-US" sz="2000" dirty="0">
              <a:cs typeface="Arial" charset="0"/>
            </a:endParaRPr>
          </a:p>
          <a:p>
            <a:pPr>
              <a:buFontTx/>
              <a:buAutoNum type="arabicPeriod"/>
              <a:defRPr/>
            </a:pPr>
            <a:r>
              <a:rPr lang="en-US" sz="2000" dirty="0">
                <a:cs typeface="Arial" charset="0"/>
              </a:rPr>
              <a:t>Arithmetic </a:t>
            </a:r>
            <a:r>
              <a:rPr lang="en-US" sz="2000" dirty="0" smtClean="0">
                <a:cs typeface="Arial" charset="0"/>
              </a:rPr>
              <a:t>Mean</a:t>
            </a:r>
          </a:p>
          <a:p>
            <a:pPr>
              <a:buFontTx/>
              <a:buAutoNum type="arabicPeriod"/>
              <a:defRPr/>
            </a:pPr>
            <a:r>
              <a:rPr lang="en-US" sz="2000" dirty="0" smtClean="0">
                <a:cs typeface="Arial" charset="0"/>
              </a:rPr>
              <a:t>Median</a:t>
            </a:r>
          </a:p>
          <a:p>
            <a:pPr>
              <a:buFontTx/>
              <a:buAutoNum type="arabicPeriod"/>
              <a:defRPr/>
            </a:pPr>
            <a:r>
              <a:rPr lang="en-US" sz="2000" dirty="0" smtClean="0">
                <a:cs typeface="Arial" charset="0"/>
              </a:rPr>
              <a:t>Mode </a:t>
            </a:r>
            <a:endParaRPr lang="en-US" sz="2000" dirty="0"/>
          </a:p>
        </p:txBody>
      </p:sp>
    </p:spTree>
    <p:extLst>
      <p:ext uri="{BB962C8B-B14F-4D97-AF65-F5344CB8AC3E}">
        <p14:creationId xmlns="" xmlns:p14="http://schemas.microsoft.com/office/powerpoint/2010/main" val="63516018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52400"/>
            <a:ext cx="6705600" cy="40640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b="1" smtClean="0">
                <a:latin typeface="Arial" charset="0"/>
              </a:rPr>
              <a:t>Mean=67.658</a:t>
            </a:r>
            <a:endParaRPr lang="en-US" sz="2000" b="1" smtClean="0">
              <a:latin typeface="Arial" charset="0"/>
              <a:cs typeface="Arial" charset="0"/>
            </a:endParaRPr>
          </a:p>
        </p:txBody>
      </p:sp>
      <p:sp>
        <p:nvSpPr>
          <p:cNvPr id="6" name="TextBox 5"/>
          <p:cNvSpPr txBox="1"/>
          <p:nvPr/>
        </p:nvSpPr>
        <p:spPr>
          <a:xfrm>
            <a:off x="152400" y="609600"/>
            <a:ext cx="8763000" cy="559435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smtClean="0">
              <a:latin typeface="Arial" charset="0"/>
              <a:cs typeface="Arial" charset="0"/>
            </a:endParaRPr>
          </a:p>
          <a:p>
            <a:pPr>
              <a:defRPr/>
            </a:pPr>
            <a:endParaRPr lang="en-US" smtClean="0">
              <a:latin typeface="Arial" charset="0"/>
              <a:cs typeface="Arial" charset="0"/>
            </a:endParaRPr>
          </a:p>
          <a:p>
            <a:pPr>
              <a:defRPr/>
            </a:pPr>
            <a:r>
              <a:rPr lang="en-US" smtClean="0">
                <a:latin typeface="Arial" charset="0"/>
                <a:cs typeface="Arial" charset="0"/>
              </a:rPr>
              <a:t> </a:t>
            </a: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p:txBody>
      </p:sp>
      <p:graphicFrame>
        <p:nvGraphicFramePr>
          <p:cNvPr id="21509" name="Group 5"/>
          <p:cNvGraphicFramePr>
            <a:graphicFrameLocks noGrp="1"/>
          </p:cNvGraphicFramePr>
          <p:nvPr/>
        </p:nvGraphicFramePr>
        <p:xfrm>
          <a:off x="1524000" y="914400"/>
          <a:ext cx="3048000" cy="5237163"/>
        </p:xfrm>
        <a:graphic>
          <a:graphicData uri="http://schemas.openxmlformats.org/drawingml/2006/table">
            <a:tbl>
              <a:tblPr/>
              <a:tblGrid>
                <a:gridCol w="1752600"/>
                <a:gridCol w="1295400"/>
              </a:tblGrid>
              <a:tr h="6096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Arial" charset="0"/>
                        </a:rPr>
                        <a:t>Class limits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smtClean="0">
                          <a:ln>
                            <a:noFill/>
                          </a:ln>
                          <a:solidFill>
                            <a:schemeClr val="tx1"/>
                          </a:solidFill>
                          <a:effectLst/>
                          <a:latin typeface="Calibri" pitchFamily="34" charset="0"/>
                        </a:rPr>
                        <a:t>f</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49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45-51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52-58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59-65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75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66-72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73-79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80-86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87-93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94-100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22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Total</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120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525" name="Group 21"/>
          <p:cNvGraphicFramePr>
            <a:graphicFrameLocks noGrp="1"/>
          </p:cNvGraphicFramePr>
          <p:nvPr/>
        </p:nvGraphicFramePr>
        <p:xfrm>
          <a:off x="4572000" y="914400"/>
          <a:ext cx="1447800" cy="5241925"/>
        </p:xfrm>
        <a:graphic>
          <a:graphicData uri="http://schemas.openxmlformats.org/drawingml/2006/table">
            <a:tbl>
              <a:tblPr/>
              <a:tblGrid>
                <a:gridCol w="1447800"/>
              </a:tblGrid>
              <a:tr h="60961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Arial" charset="0"/>
                        </a:rPr>
                        <a:t>Mid-Points </a:t>
                      </a:r>
                      <a:r>
                        <a:rPr kumimoji="0" lang="en-US" sz="1800" b="1" i="0" u="none" strike="noStrike" cap="none" normalizeH="0" baseline="0" smtClean="0">
                          <a:ln>
                            <a:noFill/>
                          </a:ln>
                          <a:solidFill>
                            <a:schemeClr val="tx1"/>
                          </a:solidFill>
                          <a:effectLst/>
                          <a:latin typeface="Arial" charset="0"/>
                        </a:rPr>
                        <a:t>(X)</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3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48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62</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7181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97</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7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549" name="Group 45"/>
          <p:cNvGraphicFramePr>
            <a:graphicFrameLocks noGrp="1"/>
          </p:cNvGraphicFramePr>
          <p:nvPr/>
        </p:nvGraphicFramePr>
        <p:xfrm>
          <a:off x="6019800" y="914400"/>
          <a:ext cx="1447800" cy="5241925"/>
        </p:xfrm>
        <a:graphic>
          <a:graphicData uri="http://schemas.openxmlformats.org/drawingml/2006/table">
            <a:tbl>
              <a:tblPr/>
              <a:tblGrid>
                <a:gridCol w="1447800"/>
              </a:tblGrid>
              <a:tr h="60961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smtClean="0">
                          <a:ln>
                            <a:noFill/>
                          </a:ln>
                          <a:solidFill>
                            <a:schemeClr val="tx1"/>
                          </a:solidFill>
                          <a:effectLst/>
                          <a:latin typeface="Calibri" pitchFamily="34" charset="0"/>
                        </a:rPr>
                        <a:t>fX</a:t>
                      </a:r>
                      <a:endParaRPr kumimoji="0" lang="en-US" sz="1600" b="1" i="0" u="none" strike="noStrike" cap="none" normalizeH="0" baseline="0" smtClean="0">
                        <a:ln>
                          <a:noFill/>
                        </a:ln>
                        <a:solidFill>
                          <a:schemeClr val="tx1"/>
                        </a:solidFill>
                        <a:effectLst/>
                        <a:latin typeface="Arial"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3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144</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990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2046</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71812">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2001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1748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913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97</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73">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8119</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198905581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152400"/>
            <a:ext cx="6705600" cy="40640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b="1" smtClean="0">
                <a:latin typeface="Arial" charset="0"/>
              </a:rPr>
              <a:t>Median=66.948</a:t>
            </a:r>
            <a:endParaRPr lang="en-US" sz="2000" b="1" smtClean="0">
              <a:latin typeface="Arial" charset="0"/>
              <a:cs typeface="Arial" charset="0"/>
            </a:endParaRPr>
          </a:p>
        </p:txBody>
      </p:sp>
      <p:sp>
        <p:nvSpPr>
          <p:cNvPr id="6" name="TextBox 5"/>
          <p:cNvSpPr txBox="1"/>
          <p:nvPr/>
        </p:nvSpPr>
        <p:spPr>
          <a:xfrm>
            <a:off x="152400" y="609600"/>
            <a:ext cx="8763000" cy="559435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smtClean="0">
              <a:latin typeface="Arial" charset="0"/>
              <a:cs typeface="Arial" charset="0"/>
            </a:endParaRPr>
          </a:p>
          <a:p>
            <a:pPr>
              <a:defRPr/>
            </a:pPr>
            <a:endParaRPr lang="en-US" smtClean="0">
              <a:latin typeface="Arial" charset="0"/>
              <a:cs typeface="Arial" charset="0"/>
            </a:endParaRPr>
          </a:p>
          <a:p>
            <a:pPr>
              <a:defRPr/>
            </a:pPr>
            <a:r>
              <a:rPr lang="en-US" smtClean="0">
                <a:latin typeface="Arial" charset="0"/>
                <a:cs typeface="Arial" charset="0"/>
              </a:rPr>
              <a:t> </a:t>
            </a: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p:txBody>
      </p:sp>
      <p:graphicFrame>
        <p:nvGraphicFramePr>
          <p:cNvPr id="22571" name="Group 43"/>
          <p:cNvGraphicFramePr>
            <a:graphicFrameLocks noGrp="1"/>
          </p:cNvGraphicFramePr>
          <p:nvPr/>
        </p:nvGraphicFramePr>
        <p:xfrm>
          <a:off x="1752600" y="990600"/>
          <a:ext cx="3048000" cy="5205904"/>
        </p:xfrm>
        <a:graphic>
          <a:graphicData uri="http://schemas.openxmlformats.org/drawingml/2006/table">
            <a:tbl>
              <a:tblPr/>
              <a:tblGrid>
                <a:gridCol w="1752600"/>
                <a:gridCol w="1295400"/>
              </a:tblGrid>
              <a:tr h="57905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Arial" charset="0"/>
                        </a:rPr>
                        <a:t>Class Boundaries</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smtClean="0">
                          <a:ln>
                            <a:noFill/>
                          </a:ln>
                          <a:solidFill>
                            <a:schemeClr val="tx1"/>
                          </a:solidFill>
                          <a:effectLst/>
                          <a:latin typeface="Calibri" pitchFamily="34" charset="0"/>
                        </a:rPr>
                        <a:t>f</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12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44.5-51.5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51.5-58.5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58.5-65.5</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33</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14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65.5-72.5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72.5-79.5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79.5-86.5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86.5-93.5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93.5-100.5</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09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Total</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120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2603" name="Group 75"/>
          <p:cNvGraphicFramePr>
            <a:graphicFrameLocks noGrp="1"/>
          </p:cNvGraphicFramePr>
          <p:nvPr/>
        </p:nvGraphicFramePr>
        <p:xfrm>
          <a:off x="4800600" y="990600"/>
          <a:ext cx="2133600" cy="5205904"/>
        </p:xfrm>
        <a:graphic>
          <a:graphicData uri="http://schemas.openxmlformats.org/drawingml/2006/table">
            <a:tbl>
              <a:tblPr/>
              <a:tblGrid>
                <a:gridCol w="2133600"/>
              </a:tblGrid>
              <a:tr h="57905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Arial" charset="0"/>
                        </a:rPr>
                        <a:t>Cumulative frequency</a:t>
                      </a:r>
                      <a:endParaRPr kumimoji="0" lang="en-US" sz="2800" b="1" i="0" u="none" strike="noStrike" cap="none" normalizeH="0" baseline="0" smtClean="0">
                        <a:ln>
                          <a:noFill/>
                        </a:ln>
                        <a:solidFill>
                          <a:schemeClr val="tx1"/>
                        </a:solidFill>
                        <a:effectLst/>
                        <a:latin typeface="Calibri" pitchFamily="34"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12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3+18=21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21+33=54</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14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54+29=83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83+23=106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106+11=117</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117+2=119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119+1=120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09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smtClean="0">
                        <a:ln>
                          <a:noFill/>
                        </a:ln>
                        <a:solidFill>
                          <a:schemeClr val="tx1"/>
                        </a:solidFill>
                        <a:effectLst/>
                        <a:latin typeface="Calibri" pitchFamily="34"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129003573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00200" y="152400"/>
            <a:ext cx="6705600" cy="40640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b="1" smtClean="0">
                <a:latin typeface="Arial" charset="0"/>
              </a:rPr>
              <a:t>Mode=64.026</a:t>
            </a:r>
            <a:endParaRPr lang="en-US" sz="2000" b="1" smtClean="0">
              <a:latin typeface="Arial" charset="0"/>
              <a:cs typeface="Arial" charset="0"/>
            </a:endParaRPr>
          </a:p>
        </p:txBody>
      </p:sp>
      <p:sp>
        <p:nvSpPr>
          <p:cNvPr id="6" name="TextBox 5"/>
          <p:cNvSpPr txBox="1"/>
          <p:nvPr/>
        </p:nvSpPr>
        <p:spPr>
          <a:xfrm>
            <a:off x="152400" y="609600"/>
            <a:ext cx="8763000" cy="559435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smtClean="0">
              <a:latin typeface="Arial" charset="0"/>
              <a:cs typeface="Arial" charset="0"/>
            </a:endParaRPr>
          </a:p>
          <a:p>
            <a:pPr>
              <a:defRPr/>
            </a:pPr>
            <a:endParaRPr lang="en-US" smtClean="0">
              <a:latin typeface="Arial" charset="0"/>
              <a:cs typeface="Arial" charset="0"/>
            </a:endParaRPr>
          </a:p>
          <a:p>
            <a:pPr>
              <a:defRPr/>
            </a:pPr>
            <a:r>
              <a:rPr lang="en-US" smtClean="0">
                <a:latin typeface="Arial" charset="0"/>
                <a:cs typeface="Arial" charset="0"/>
              </a:rPr>
              <a:t> </a:t>
            </a: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p:txBody>
      </p:sp>
      <p:graphicFrame>
        <p:nvGraphicFramePr>
          <p:cNvPr id="23611" name="Group 59"/>
          <p:cNvGraphicFramePr>
            <a:graphicFrameLocks noGrp="1"/>
          </p:cNvGraphicFramePr>
          <p:nvPr/>
        </p:nvGraphicFramePr>
        <p:xfrm>
          <a:off x="3429000" y="963613"/>
          <a:ext cx="3048000" cy="4687887"/>
        </p:xfrm>
        <a:graphic>
          <a:graphicData uri="http://schemas.openxmlformats.org/drawingml/2006/table">
            <a:tbl>
              <a:tblPr/>
              <a:tblGrid>
                <a:gridCol w="1752600"/>
                <a:gridCol w="1295400"/>
              </a:tblGrid>
              <a:tr h="57912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chemeClr val="tx1"/>
                          </a:solidFill>
                          <a:effectLst/>
                          <a:latin typeface="Arial" charset="0"/>
                        </a:rPr>
                        <a:t>Class Boundaries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0" u="none" strike="noStrike" cap="none" normalizeH="0" baseline="0" smtClean="0">
                          <a:ln>
                            <a:noFill/>
                          </a:ln>
                          <a:solidFill>
                            <a:schemeClr val="tx1"/>
                          </a:solidFill>
                          <a:effectLst/>
                          <a:latin typeface="Calibri" pitchFamily="34" charset="0"/>
                        </a:rPr>
                        <a:t>f</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30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44.5-51.5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51.5-58.5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58.5-65.5</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33</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4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65.5-72.5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72.5-79.5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79.5-86.5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86.5-93.5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93.5-100.5</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 xmlns:p14="http://schemas.microsoft.com/office/powerpoint/2010/main" val="70860559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latin typeface="Arial" charset="0"/>
              </a:rPr>
              <a:t>Measures of </a:t>
            </a:r>
            <a:r>
              <a:rPr lang="en-US" sz="3600" b="1" dirty="0" smtClean="0">
                <a:latin typeface="Arial" charset="0"/>
              </a:rPr>
              <a:t>Dispersion</a:t>
            </a:r>
            <a:endParaRPr lang="en-US" sz="3600" b="1" dirty="0"/>
          </a:p>
        </p:txBody>
      </p:sp>
      <p:sp>
        <p:nvSpPr>
          <p:cNvPr id="3" name="Content Placeholder 2"/>
          <p:cNvSpPr>
            <a:spLocks noGrp="1"/>
          </p:cNvSpPr>
          <p:nvPr>
            <p:ph sz="quarter" idx="1"/>
          </p:nvPr>
        </p:nvSpPr>
        <p:spPr/>
        <p:txBody>
          <a:bodyPr>
            <a:normAutofit fontScale="77500" lnSpcReduction="20000"/>
          </a:bodyPr>
          <a:lstStyle/>
          <a:p>
            <a:pPr>
              <a:defRPr/>
            </a:pPr>
            <a:r>
              <a:rPr lang="en-US" sz="3200" b="1" dirty="0">
                <a:latin typeface="Tw Cen MT" pitchFamily="34" charset="0"/>
              </a:rPr>
              <a:t>Introduction </a:t>
            </a:r>
          </a:p>
          <a:p>
            <a:pPr>
              <a:defRPr/>
            </a:pPr>
            <a:endParaRPr lang="en-US" b="1" dirty="0">
              <a:latin typeface="Tw Cen MT" pitchFamily="34" charset="0"/>
            </a:endParaRPr>
          </a:p>
          <a:p>
            <a:pPr algn="just">
              <a:defRPr/>
            </a:pPr>
            <a:r>
              <a:rPr lang="en-US" sz="3200" dirty="0" smtClean="0"/>
              <a:t>It </a:t>
            </a:r>
            <a:r>
              <a:rPr lang="en-US" sz="3200" dirty="0"/>
              <a:t>is quite possible that two or more data sets may have the same average (mean, median, mode) but their individual observations may differ considerably from the average. Thus a value of central tendency does not adequately describe the data. We therefore need some additional information concerning how the data are dispersed about the average. This is done by measuring the </a:t>
            </a:r>
            <a:r>
              <a:rPr lang="en-US" sz="3200" b="1" i="1" dirty="0"/>
              <a:t>dispersion</a:t>
            </a:r>
            <a:r>
              <a:rPr lang="en-US" sz="3200" dirty="0"/>
              <a:t> by which we mean the extent to which the observations in a sample or in a population vary about their mean. A quantity that measures this characteristic, is called a measure of </a:t>
            </a:r>
            <a:r>
              <a:rPr lang="en-US" sz="3200" b="1" i="1" dirty="0"/>
              <a:t>dispersion</a:t>
            </a:r>
            <a:r>
              <a:rPr lang="en-US" sz="3200" b="1" dirty="0"/>
              <a:t>, </a:t>
            </a:r>
            <a:r>
              <a:rPr lang="en-US" sz="3200" b="1" i="1" dirty="0"/>
              <a:t>scatter, </a:t>
            </a:r>
            <a:r>
              <a:rPr lang="en-US" sz="3200" dirty="0"/>
              <a:t>or</a:t>
            </a:r>
            <a:r>
              <a:rPr lang="en-US" sz="3200" b="1" i="1" dirty="0"/>
              <a:t> variability</a:t>
            </a:r>
            <a:r>
              <a:rPr lang="en-US" sz="3200" i="1" dirty="0"/>
              <a:t>.  </a:t>
            </a:r>
            <a:endParaRPr lang="en-US" sz="3200" dirty="0"/>
          </a:p>
          <a:p>
            <a:pPr algn="just"/>
            <a:endParaRPr lang="en-US" dirty="0"/>
          </a:p>
        </p:txBody>
      </p:sp>
    </p:spTree>
    <p:extLst>
      <p:ext uri="{BB962C8B-B14F-4D97-AF65-F5344CB8AC3E}">
        <p14:creationId xmlns="" xmlns:p14="http://schemas.microsoft.com/office/powerpoint/2010/main" val="3750558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accent2"/>
                </a:solidFill>
                <a:latin typeface="Arial" charset="0"/>
              </a:rPr>
              <a:t>Main Measures of </a:t>
            </a:r>
            <a:r>
              <a:rPr lang="en-US" sz="3600" b="1" dirty="0" smtClean="0">
                <a:solidFill>
                  <a:schemeClr val="accent2"/>
                </a:solidFill>
                <a:latin typeface="Arial" charset="0"/>
              </a:rPr>
              <a:t>Dispersion</a:t>
            </a:r>
            <a:endParaRPr lang="en-US" sz="3600" dirty="0">
              <a:solidFill>
                <a:schemeClr val="accent2"/>
              </a:solidFill>
            </a:endParaRPr>
          </a:p>
        </p:txBody>
      </p:sp>
      <p:sp>
        <p:nvSpPr>
          <p:cNvPr id="3" name="Content Placeholder 2"/>
          <p:cNvSpPr>
            <a:spLocks noGrp="1"/>
          </p:cNvSpPr>
          <p:nvPr>
            <p:ph sz="quarter" idx="1"/>
          </p:nvPr>
        </p:nvSpPr>
        <p:spPr/>
        <p:txBody>
          <a:bodyPr/>
          <a:lstStyle/>
          <a:p>
            <a:pPr>
              <a:buFontTx/>
              <a:buAutoNum type="romanLcParenR"/>
              <a:defRPr/>
            </a:pPr>
            <a:r>
              <a:rPr lang="en-US" sz="3200" dirty="0" smtClean="0">
                <a:latin typeface="Arial" charset="0"/>
                <a:cs typeface="Arial" charset="0"/>
              </a:rPr>
              <a:t>Range</a:t>
            </a:r>
            <a:endParaRPr lang="en-US" sz="3200" dirty="0">
              <a:latin typeface="Arial" charset="0"/>
              <a:cs typeface="Arial" charset="0"/>
            </a:endParaRPr>
          </a:p>
          <a:p>
            <a:pPr>
              <a:buFontTx/>
              <a:buAutoNum type="romanLcParenR"/>
              <a:defRPr/>
            </a:pPr>
            <a:r>
              <a:rPr lang="en-US" sz="3200" dirty="0">
                <a:latin typeface="Arial" charset="0"/>
                <a:cs typeface="Arial" charset="0"/>
              </a:rPr>
              <a:t>Quartile Deviation.</a:t>
            </a:r>
          </a:p>
          <a:p>
            <a:pPr>
              <a:buFontTx/>
              <a:buAutoNum type="romanLcParenR"/>
              <a:defRPr/>
            </a:pPr>
            <a:r>
              <a:rPr lang="en-US" sz="3200" dirty="0">
                <a:latin typeface="Arial" charset="0"/>
                <a:cs typeface="Arial" charset="0"/>
              </a:rPr>
              <a:t>Mean Deviation.</a:t>
            </a:r>
          </a:p>
          <a:p>
            <a:pPr>
              <a:buFontTx/>
              <a:buAutoNum type="romanLcParenR"/>
              <a:defRPr/>
            </a:pPr>
            <a:r>
              <a:rPr lang="en-US" sz="3200" dirty="0">
                <a:latin typeface="Arial" charset="0"/>
                <a:cs typeface="Arial" charset="0"/>
              </a:rPr>
              <a:t>Standard Deviation/Variance.</a:t>
            </a:r>
          </a:p>
          <a:p>
            <a:endParaRPr lang="en-US" dirty="0"/>
          </a:p>
        </p:txBody>
      </p:sp>
    </p:spTree>
    <p:extLst>
      <p:ext uri="{BB962C8B-B14F-4D97-AF65-F5344CB8AC3E}">
        <p14:creationId xmlns="" xmlns:p14="http://schemas.microsoft.com/office/powerpoint/2010/main" val="179669859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152400"/>
            <a:ext cx="6705600" cy="40640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sz="2000" b="1" dirty="0" smtClean="0">
                <a:latin typeface="+mj-lt"/>
              </a:rPr>
              <a:t>Standard Deviation</a:t>
            </a:r>
            <a:endParaRPr lang="en-US" sz="2000" b="1" dirty="0" smtClean="0">
              <a:latin typeface="+mj-lt"/>
              <a:cs typeface="Arial" charset="0"/>
            </a:endParaRPr>
          </a:p>
        </p:txBody>
      </p:sp>
      <p:sp>
        <p:nvSpPr>
          <p:cNvPr id="6" name="TextBox 5"/>
          <p:cNvSpPr txBox="1"/>
          <p:nvPr/>
        </p:nvSpPr>
        <p:spPr>
          <a:xfrm>
            <a:off x="152400" y="609600"/>
            <a:ext cx="8763000" cy="5594350"/>
          </a:xfrm>
          <a:prstGeom prst="rect">
            <a:avLst/>
          </a:prstGeom>
          <a:noFill/>
          <a:ln>
            <a:solidFill>
              <a:schemeClr val="tx2">
                <a:lumMod val="40000"/>
                <a:lumOff val="60000"/>
              </a:schemeClr>
            </a:solidFill>
          </a:ln>
        </p:spPr>
        <p:txBody>
          <a:bodyPr>
            <a:spAutoFit/>
          </a:bodyPr>
          <a:lstStyle>
            <a:lvl1pPr algn="l">
              <a:defRPr>
                <a:solidFill>
                  <a:schemeClr val="tx1"/>
                </a:solidFill>
                <a:latin typeface="Calibri" pitchFamily="34" charset="0"/>
              </a:defRPr>
            </a:lvl1pPr>
            <a:lvl2pPr marL="742950" indent="-285750" algn="l">
              <a:defRPr>
                <a:solidFill>
                  <a:schemeClr val="tx1"/>
                </a:solidFill>
                <a:latin typeface="Calibri" pitchFamily="34" charset="0"/>
              </a:defRPr>
            </a:lvl2pPr>
            <a:lvl3pPr marL="1143000" indent="-228600" algn="l">
              <a:defRPr>
                <a:solidFill>
                  <a:schemeClr val="tx1"/>
                </a:solidFill>
                <a:latin typeface="Calibri" pitchFamily="34" charset="0"/>
              </a:defRPr>
            </a:lvl3pPr>
            <a:lvl4pPr marL="1600200" indent="-228600" algn="l">
              <a:defRPr>
                <a:solidFill>
                  <a:schemeClr val="tx1"/>
                </a:solidFill>
                <a:latin typeface="Calibri" pitchFamily="34" charset="0"/>
              </a:defRPr>
            </a:lvl4pPr>
            <a:lvl5pPr marL="2057400" indent="-228600" algn="l">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endParaRPr lang="en-US" smtClean="0">
              <a:latin typeface="Arial" charset="0"/>
              <a:cs typeface="Arial" charset="0"/>
            </a:endParaRPr>
          </a:p>
          <a:p>
            <a:pPr>
              <a:defRPr/>
            </a:pPr>
            <a:endParaRPr lang="en-US" smtClean="0">
              <a:latin typeface="Arial" charset="0"/>
              <a:cs typeface="Arial" charset="0"/>
            </a:endParaRPr>
          </a:p>
          <a:p>
            <a:pPr>
              <a:defRPr/>
            </a:pPr>
            <a:r>
              <a:rPr lang="en-US" smtClean="0">
                <a:latin typeface="Arial" charset="0"/>
                <a:cs typeface="Arial" charset="0"/>
              </a:rPr>
              <a:t> </a:t>
            </a: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a:p>
            <a:pPr>
              <a:defRPr/>
            </a:pPr>
            <a:endParaRPr lang="en-US" smtClean="0">
              <a:latin typeface="Arial" charset="0"/>
              <a:cs typeface="Arial" charset="0"/>
            </a:endParaRPr>
          </a:p>
        </p:txBody>
      </p:sp>
      <p:graphicFrame>
        <p:nvGraphicFramePr>
          <p:cNvPr id="26739" name="Group 115"/>
          <p:cNvGraphicFramePr>
            <a:graphicFrameLocks noGrp="1"/>
          </p:cNvGraphicFramePr>
          <p:nvPr>
            <p:extLst>
              <p:ext uri="{D42A27DB-BD31-4B8C-83A1-F6EECF244321}">
                <p14:modId xmlns="" xmlns:p14="http://schemas.microsoft.com/office/powerpoint/2010/main" val="4051527106"/>
              </p:ext>
            </p:extLst>
          </p:nvPr>
        </p:nvGraphicFramePr>
        <p:xfrm>
          <a:off x="152400" y="914400"/>
          <a:ext cx="2590800" cy="5237163"/>
        </p:xfrm>
        <a:graphic>
          <a:graphicData uri="http://schemas.openxmlformats.org/drawingml/2006/table">
            <a:tbl>
              <a:tblPr/>
              <a:tblGrid>
                <a:gridCol w="1447800"/>
                <a:gridCol w="1143000"/>
              </a:tblGrid>
              <a:tr h="6096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600" b="1" i="0" u="none" strike="noStrike" cap="none" normalizeH="0" baseline="0" dirty="0" smtClean="0">
                          <a:ln>
                            <a:noFill/>
                          </a:ln>
                          <a:solidFill>
                            <a:schemeClr val="tx1"/>
                          </a:solidFill>
                          <a:effectLst/>
                          <a:latin typeface="Arial" charset="0"/>
                        </a:rPr>
                        <a:t>Class limits</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1" i="1" u="none" strike="noStrike" cap="none" normalizeH="0" baseline="0" dirty="0" smtClean="0">
                          <a:ln>
                            <a:noFill/>
                          </a:ln>
                          <a:solidFill>
                            <a:schemeClr val="tx1"/>
                          </a:solidFill>
                          <a:effectLst/>
                          <a:latin typeface="Calibri" pitchFamily="34" charset="0"/>
                        </a:rPr>
                        <a:t>f</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49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45-51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52-58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59-65</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33</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75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66-72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73-79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80-86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87-93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94-100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11</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22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Total</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120</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6744" name="Group 120"/>
          <p:cNvGraphicFramePr>
            <a:graphicFrameLocks noGrp="1"/>
          </p:cNvGraphicFramePr>
          <p:nvPr>
            <p:extLst>
              <p:ext uri="{D42A27DB-BD31-4B8C-83A1-F6EECF244321}">
                <p14:modId xmlns="" xmlns:p14="http://schemas.microsoft.com/office/powerpoint/2010/main" val="1021692849"/>
              </p:ext>
            </p:extLst>
          </p:nvPr>
        </p:nvGraphicFramePr>
        <p:xfrm>
          <a:off x="2743200" y="914400"/>
          <a:ext cx="1143000" cy="5237163"/>
        </p:xfrm>
        <a:graphic>
          <a:graphicData uri="http://schemas.openxmlformats.org/drawingml/2006/table">
            <a:tbl>
              <a:tblPr/>
              <a:tblGrid>
                <a:gridCol w="1143000"/>
              </a:tblGrid>
              <a:tr h="609681">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1" i="1" u="none" strike="noStrike" cap="none" normalizeH="0" baseline="0" dirty="0" smtClean="0">
                          <a:ln>
                            <a:noFill/>
                          </a:ln>
                          <a:solidFill>
                            <a:schemeClr val="tx1"/>
                          </a:solidFill>
                          <a:effectLst/>
                          <a:latin typeface="Arial" charset="0"/>
                        </a:rPr>
                        <a:t>X</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4249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48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55</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62</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256675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69</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76</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83</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90</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97</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22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dirty="0" smtClean="0">
                        <a:ln>
                          <a:noFill/>
                        </a:ln>
                        <a:solidFill>
                          <a:schemeClr val="tx1"/>
                        </a:solidFill>
                        <a:effectLst/>
                        <a:latin typeface="Calibri" pitchFamily="34" charset="0"/>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6775" name="Group 151"/>
          <p:cNvGraphicFramePr>
            <a:graphicFrameLocks noGrp="1"/>
          </p:cNvGraphicFramePr>
          <p:nvPr>
            <p:extLst>
              <p:ext uri="{D42A27DB-BD31-4B8C-83A1-F6EECF244321}">
                <p14:modId xmlns="" xmlns:p14="http://schemas.microsoft.com/office/powerpoint/2010/main" val="3829307240"/>
              </p:ext>
            </p:extLst>
          </p:nvPr>
        </p:nvGraphicFramePr>
        <p:xfrm>
          <a:off x="3886200" y="914400"/>
          <a:ext cx="1524000" cy="5240349"/>
        </p:xfrm>
        <a:graphic>
          <a:graphicData uri="http://schemas.openxmlformats.org/drawingml/2006/table">
            <a:tbl>
              <a:tblPr/>
              <a:tblGrid>
                <a:gridCol w="1524000"/>
              </a:tblGrid>
              <a:tr h="609587">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1" i="0" u="none" strike="noStrike" cap="none" normalizeH="0" baseline="0" dirty="0" smtClean="0">
                        <a:ln>
                          <a:noFill/>
                        </a:ln>
                        <a:solidFill>
                          <a:schemeClr val="tx1"/>
                        </a:solidFill>
                        <a:effectLst/>
                        <a:latin typeface="Calibri"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6640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-19.658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-12.658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-5.658</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1.342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dirty="0" smtClean="0">
                          <a:ln>
                            <a:noFill/>
                          </a:ln>
                          <a:solidFill>
                            <a:schemeClr val="tx1"/>
                          </a:solidFill>
                          <a:effectLst/>
                          <a:latin typeface="Calibri" pitchFamily="34" charset="0"/>
                        </a:rPr>
                        <a:t>8.342</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r>
              <a:tr h="154619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15.342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22.342</a:t>
                      </a:r>
                    </a:p>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2800" b="0" i="0" u="none" strike="noStrike" cap="none" normalizeH="0" baseline="0" smtClean="0">
                          <a:ln>
                            <a:noFill/>
                          </a:ln>
                          <a:solidFill>
                            <a:schemeClr val="tx1"/>
                          </a:solidFill>
                          <a:effectLst/>
                          <a:latin typeface="Calibri" pitchFamily="34" charset="0"/>
                        </a:rPr>
                        <a:t>29.342</a:t>
                      </a: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r>
              <a:tr h="518156">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endParaRPr kumimoji="0" lang="en-US" sz="2800" b="0" i="0" u="none" strike="noStrike" cap="none" normalizeH="0" baseline="0" dirty="0" smtClean="0">
                        <a:ln>
                          <a:noFill/>
                        </a:ln>
                        <a:solidFill>
                          <a:schemeClr val="tx1"/>
                        </a:solidFill>
                        <a:effectLst/>
                        <a:latin typeface="Calibri" pitchFamily="34" charset="0"/>
                      </a:endParaRPr>
                    </a:p>
                  </a:txBody>
                  <a:tcPr marT="45719" marB="4571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 name="Object 1"/>
          <p:cNvGraphicFramePr>
            <a:graphicFrameLocks noChangeAspect="1"/>
          </p:cNvGraphicFramePr>
          <p:nvPr>
            <p:extLst>
              <p:ext uri="{D42A27DB-BD31-4B8C-83A1-F6EECF244321}">
                <p14:modId xmlns="" xmlns:p14="http://schemas.microsoft.com/office/powerpoint/2010/main" val="1830764987"/>
              </p:ext>
            </p:extLst>
          </p:nvPr>
        </p:nvGraphicFramePr>
        <p:xfrm>
          <a:off x="4191000" y="990600"/>
          <a:ext cx="800100" cy="342900"/>
        </p:xfrm>
        <a:graphic>
          <a:graphicData uri="http://schemas.openxmlformats.org/presentationml/2006/ole">
            <p:oleObj spid="_x0000_s1026" name="Equation" r:id="rId3" imgW="444307" imgH="190417" progId="">
              <p:embed/>
            </p:oleObj>
          </a:graphicData>
        </a:graphic>
      </p:graphicFrame>
    </p:spTree>
    <p:extLst>
      <p:ext uri="{BB962C8B-B14F-4D97-AF65-F5344CB8AC3E}">
        <p14:creationId xmlns="" xmlns:p14="http://schemas.microsoft.com/office/powerpoint/2010/main" val="9576695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2"/>
                </a:solidFill>
              </a:rPr>
              <a:t>Statistical Package for the Social Sciences - (SPSS)</a:t>
            </a:r>
            <a:endParaRPr lang="en-US" b="1" dirty="0">
              <a:solidFill>
                <a:schemeClr val="accent2"/>
              </a:solidFill>
            </a:endParaRPr>
          </a:p>
        </p:txBody>
      </p:sp>
      <p:sp>
        <p:nvSpPr>
          <p:cNvPr id="3" name="Content Placeholder 2"/>
          <p:cNvSpPr>
            <a:spLocks noGrp="1"/>
          </p:cNvSpPr>
          <p:nvPr>
            <p:ph sz="quarter" idx="1"/>
          </p:nvPr>
        </p:nvSpPr>
        <p:spPr/>
        <p:txBody>
          <a:bodyPr>
            <a:normAutofit lnSpcReduction="10000"/>
          </a:bodyPr>
          <a:lstStyle/>
          <a:p>
            <a:pPr algn="just"/>
            <a:r>
              <a:rPr lang="en-US" dirty="0" smtClean="0"/>
              <a:t>Originally it is an acronym of Statistical Package for the Social Science but now it stands for Statistical Product and Service Solutions</a:t>
            </a:r>
          </a:p>
          <a:p>
            <a:pPr algn="just">
              <a:buNone/>
            </a:pPr>
            <a:endParaRPr lang="en-US" dirty="0" smtClean="0"/>
          </a:p>
          <a:p>
            <a:pPr algn="just"/>
            <a:r>
              <a:rPr lang="en-US" dirty="0" smtClean="0"/>
              <a:t>One of the most popular statistical packages which can perform highly complex data manipulation and analysis with simple instructions</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r>
              <a:rPr lang="en-US" altLang="ja-JP" sz="4000" b="1" dirty="0" smtClean="0">
                <a:solidFill>
                  <a:schemeClr val="accent2"/>
                </a:solidFill>
              </a:rPr>
              <a:t>Opening SPSS</a:t>
            </a:r>
          </a:p>
        </p:txBody>
      </p:sp>
      <p:sp>
        <p:nvSpPr>
          <p:cNvPr id="31747" name="Rectangle 4"/>
          <p:cNvSpPr>
            <a:spLocks noGrp="1" noChangeArrowheads="1"/>
          </p:cNvSpPr>
          <p:nvPr>
            <p:ph type="body" sz="half" idx="1"/>
          </p:nvPr>
        </p:nvSpPr>
        <p:spPr>
          <a:xfrm>
            <a:off x="1066800" y="1600200"/>
            <a:ext cx="7418388" cy="4525963"/>
          </a:xfrm>
        </p:spPr>
        <p:txBody>
          <a:bodyPr/>
          <a:lstStyle/>
          <a:p>
            <a:pPr algn="just"/>
            <a:r>
              <a:rPr lang="en-US" altLang="ja-JP" dirty="0" smtClean="0"/>
              <a:t>The default window will have the data editor</a:t>
            </a:r>
          </a:p>
          <a:p>
            <a:pPr algn="just"/>
            <a:r>
              <a:rPr lang="en-US" altLang="ja-JP" dirty="0" smtClean="0"/>
              <a:t>There are two sheets in the window:</a:t>
            </a:r>
          </a:p>
          <a:p>
            <a:pPr eaLnBrk="1" hangingPunct="1">
              <a:buFontTx/>
              <a:buNone/>
            </a:pPr>
            <a:r>
              <a:rPr lang="en-US" altLang="ja-JP" sz="2400" dirty="0" smtClean="0">
                <a:solidFill>
                  <a:schemeClr val="tx1"/>
                </a:solidFill>
                <a:latin typeface="Arial" charset="0"/>
                <a:ea typeface="ＭＳ Ｐゴシック" charset="-128"/>
              </a:rPr>
              <a:t>    1. Data view		2.  Variable view</a:t>
            </a:r>
            <a:r>
              <a:rPr lang="en-US" altLang="ja-JP" sz="2000" dirty="0" smtClean="0">
                <a:solidFill>
                  <a:schemeClr val="bg1"/>
                </a:solidFill>
                <a:latin typeface="Arial" charset="0"/>
                <a:ea typeface="ＭＳ Ｐゴシック" charset="-128"/>
              </a:rPr>
              <a:t> </a:t>
            </a:r>
          </a:p>
        </p:txBody>
      </p:sp>
      <p:pic>
        <p:nvPicPr>
          <p:cNvPr id="31748" name="Picture 9"/>
          <p:cNvPicPr>
            <a:picLocks noGrp="1" noChangeAspect="1" noChangeArrowheads="1"/>
          </p:cNvPicPr>
          <p:nvPr>
            <p:ph sz="half" idx="2"/>
          </p:nvPr>
        </p:nvPicPr>
        <p:blipFill>
          <a:blip r:embed="rId3" cstate="print"/>
          <a:srcRect/>
          <a:stretch>
            <a:fillRect/>
          </a:stretch>
        </p:blipFill>
        <p:spPr>
          <a:xfrm>
            <a:off x="1219200" y="3200400"/>
            <a:ext cx="6705600" cy="3421063"/>
          </a:xfr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ja-JP" sz="3600" dirty="0" smtClean="0">
                <a:solidFill>
                  <a:schemeClr val="accent2"/>
                </a:solidFill>
                <a:latin typeface="Arial" charset="0"/>
                <a:ea typeface="ＭＳ Ｐゴシック" charset="-128"/>
              </a:rPr>
              <a:t>Data View window</a:t>
            </a:r>
          </a:p>
        </p:txBody>
      </p:sp>
      <p:sp>
        <p:nvSpPr>
          <p:cNvPr id="32771" name="Rectangle 3"/>
          <p:cNvSpPr>
            <a:spLocks noGrp="1" noChangeArrowheads="1"/>
          </p:cNvSpPr>
          <p:nvPr>
            <p:ph type="body" sz="half" idx="1"/>
          </p:nvPr>
        </p:nvSpPr>
        <p:spPr>
          <a:xfrm>
            <a:off x="1447800" y="1600200"/>
            <a:ext cx="6934200" cy="4525963"/>
          </a:xfrm>
        </p:spPr>
        <p:txBody>
          <a:bodyPr/>
          <a:lstStyle/>
          <a:p>
            <a:pPr eaLnBrk="1" hangingPunct="1"/>
            <a:r>
              <a:rPr lang="en-US" altLang="ja-JP" sz="2400" dirty="0" smtClean="0">
                <a:solidFill>
                  <a:schemeClr val="tx1"/>
                </a:solidFill>
                <a:ea typeface="ＭＳ Ｐゴシック" charset="-128"/>
              </a:rPr>
              <a:t>The Data View window</a:t>
            </a:r>
          </a:p>
          <a:p>
            <a:pPr>
              <a:buNone/>
            </a:pPr>
            <a:r>
              <a:rPr lang="en-US" altLang="ja-JP" sz="2400" dirty="0" smtClean="0">
                <a:solidFill>
                  <a:schemeClr val="tx1"/>
                </a:solidFill>
                <a:ea typeface="ＭＳ Ｐゴシック" charset="-128"/>
              </a:rPr>
              <a:t>	</a:t>
            </a:r>
            <a:r>
              <a:rPr lang="en-US" altLang="ja-JP" sz="2400" dirty="0" smtClean="0">
                <a:ea typeface="ＭＳ Ｐゴシック" charset="-128"/>
              </a:rPr>
              <a:t> This window shows the actual data values and the name of the variables.</a:t>
            </a:r>
          </a:p>
          <a:p>
            <a:pPr eaLnBrk="1" hangingPunct="1"/>
            <a:r>
              <a:rPr lang="en-US" altLang="ja-JP" sz="2400" dirty="0" smtClean="0">
                <a:solidFill>
                  <a:schemeClr val="tx1"/>
                </a:solidFill>
                <a:ea typeface="ＭＳ Ｐゴシック" charset="-128"/>
              </a:rPr>
              <a:t>Click on the tab labeled Variable View</a:t>
            </a:r>
            <a:r>
              <a:rPr lang="en-US" altLang="ja-JP" sz="2400" dirty="0" smtClean="0">
                <a:solidFill>
                  <a:schemeClr val="bg1"/>
                </a:solidFill>
                <a:ea typeface="ＭＳ Ｐゴシック" charset="-128"/>
              </a:rPr>
              <a:t> </a:t>
            </a:r>
          </a:p>
          <a:p>
            <a:pPr lvl="1" eaLnBrk="1" hangingPunct="1">
              <a:buFontTx/>
              <a:buNone/>
            </a:pPr>
            <a:endParaRPr lang="en-US" altLang="ja-JP" sz="2400" dirty="0" smtClean="0">
              <a:solidFill>
                <a:schemeClr val="bg1"/>
              </a:solidFill>
              <a:ea typeface="ＭＳ Ｐゴシック" charset="-128"/>
            </a:endParaRPr>
          </a:p>
          <a:p>
            <a:pPr eaLnBrk="1" hangingPunct="1"/>
            <a:endParaRPr lang="ja-JP" altLang="en-US" sz="2800" smtClean="0">
              <a:solidFill>
                <a:schemeClr val="bg1"/>
              </a:solidFill>
              <a:ea typeface="ＭＳ Ｐゴシック" charset="-128"/>
            </a:endParaRPr>
          </a:p>
        </p:txBody>
      </p:sp>
      <p:pic>
        <p:nvPicPr>
          <p:cNvPr id="32772" name="Picture 10"/>
          <p:cNvPicPr>
            <a:picLocks noGrp="1" noChangeAspect="1" noChangeArrowheads="1"/>
          </p:cNvPicPr>
          <p:nvPr>
            <p:ph sz="half" idx="2"/>
          </p:nvPr>
        </p:nvPicPr>
        <p:blipFill>
          <a:blip r:embed="rId3" cstate="print"/>
          <a:srcRect/>
          <a:stretch>
            <a:fillRect/>
          </a:stretch>
        </p:blipFill>
        <p:spPr>
          <a:xfrm>
            <a:off x="1600200" y="3505200"/>
            <a:ext cx="6553200" cy="3200400"/>
          </a:xfrm>
          <a:noFill/>
        </p:spPr>
      </p:pic>
      <p:grpSp>
        <p:nvGrpSpPr>
          <p:cNvPr id="2" name="Group 12"/>
          <p:cNvGrpSpPr>
            <a:grpSpLocks/>
          </p:cNvGrpSpPr>
          <p:nvPr/>
        </p:nvGrpSpPr>
        <p:grpSpPr bwMode="auto">
          <a:xfrm>
            <a:off x="2819400" y="5105400"/>
            <a:ext cx="1828800" cy="1219200"/>
            <a:chOff x="2208" y="3168"/>
            <a:chExt cx="1152" cy="768"/>
          </a:xfrm>
        </p:grpSpPr>
        <p:sp>
          <p:nvSpPr>
            <p:cNvPr id="32774" name="Line 13"/>
            <p:cNvSpPr>
              <a:spLocks noChangeShapeType="1"/>
            </p:cNvSpPr>
            <p:nvPr/>
          </p:nvSpPr>
          <p:spPr bwMode="auto">
            <a:xfrm flipH="1">
              <a:off x="2208" y="3456"/>
              <a:ext cx="576" cy="480"/>
            </a:xfrm>
            <a:prstGeom prst="line">
              <a:avLst/>
            </a:prstGeom>
            <a:noFill/>
            <a:ln w="38100">
              <a:solidFill>
                <a:srgbClr val="FF0000"/>
              </a:solidFill>
              <a:round/>
              <a:headEnd/>
              <a:tailEnd type="triangle" w="med" len="med"/>
            </a:ln>
          </p:spPr>
          <p:txBody>
            <a:bodyPr/>
            <a:lstStyle/>
            <a:p>
              <a:endParaRPr lang="en-US"/>
            </a:p>
          </p:txBody>
        </p:sp>
        <p:sp>
          <p:nvSpPr>
            <p:cNvPr id="32775" name="Text Box 14"/>
            <p:cNvSpPr txBox="1">
              <a:spLocks noChangeArrowheads="1"/>
            </p:cNvSpPr>
            <p:nvPr/>
          </p:nvSpPr>
          <p:spPr bwMode="auto">
            <a:xfrm>
              <a:off x="2592" y="3168"/>
              <a:ext cx="768" cy="250"/>
            </a:xfrm>
            <a:prstGeom prst="rect">
              <a:avLst/>
            </a:prstGeom>
            <a:noFill/>
            <a:ln w="9525">
              <a:noFill/>
              <a:miter lim="800000"/>
              <a:headEnd/>
              <a:tailEnd/>
            </a:ln>
          </p:spPr>
          <p:txBody>
            <a:bodyPr>
              <a:spAutoFit/>
            </a:bodyPr>
            <a:lstStyle/>
            <a:p>
              <a:pPr eaLnBrk="0" hangingPunct="0">
                <a:spcBef>
                  <a:spcPct val="50000"/>
                </a:spcBef>
              </a:pPr>
              <a:r>
                <a:rPr lang="en-US" altLang="ja-JP" sz="2000" b="1">
                  <a:solidFill>
                    <a:srgbClr val="CC6600"/>
                  </a:solidFill>
                  <a:latin typeface="Verdana" pitchFamily="34" charset="0"/>
                  <a:ea typeface="ＭＳ Ｐゴシック" charset="-128"/>
                </a:rPr>
                <a:t>Click </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ja-JP" sz="4000" dirty="0" smtClean="0">
                <a:solidFill>
                  <a:schemeClr val="accent2"/>
                </a:solidFill>
                <a:latin typeface="Arial" charset="0"/>
                <a:ea typeface="ＭＳ Ｐゴシック" charset="-128"/>
              </a:rPr>
              <a:t>Variable view window</a:t>
            </a:r>
          </a:p>
        </p:txBody>
      </p:sp>
      <p:sp>
        <p:nvSpPr>
          <p:cNvPr id="33795" name="Rectangle 3"/>
          <p:cNvSpPr>
            <a:spLocks noGrp="1" noChangeArrowheads="1"/>
          </p:cNvSpPr>
          <p:nvPr>
            <p:ph type="body" sz="half" idx="1"/>
          </p:nvPr>
        </p:nvSpPr>
        <p:spPr>
          <a:xfrm>
            <a:off x="990600" y="1600200"/>
            <a:ext cx="7696200" cy="4800600"/>
          </a:xfrm>
        </p:spPr>
        <p:txBody>
          <a:bodyPr>
            <a:normAutofit/>
          </a:bodyPr>
          <a:lstStyle/>
          <a:p>
            <a:pPr eaLnBrk="1" hangingPunct="1"/>
            <a:r>
              <a:rPr lang="en-US" altLang="ja-JP" sz="2400" b="1" dirty="0" smtClean="0">
                <a:solidFill>
                  <a:schemeClr val="tx1"/>
                </a:solidFill>
                <a:ea typeface="ＭＳ Ｐゴシック" charset="-128"/>
              </a:rPr>
              <a:t>Name</a:t>
            </a:r>
          </a:p>
          <a:p>
            <a:pPr lvl="1" eaLnBrk="1" hangingPunct="1"/>
            <a:r>
              <a:rPr lang="en-US" altLang="ja-JP" sz="2000" dirty="0" smtClean="0">
                <a:solidFill>
                  <a:schemeClr val="tx1"/>
                </a:solidFill>
                <a:ea typeface="ＭＳ Ｐゴシック" charset="-128"/>
              </a:rPr>
              <a:t>The first character of the variable name must be alphabetic</a:t>
            </a:r>
          </a:p>
          <a:p>
            <a:pPr lvl="1" eaLnBrk="1" hangingPunct="1"/>
            <a:r>
              <a:rPr lang="en-US" altLang="ja-JP" sz="2000" dirty="0" smtClean="0">
                <a:solidFill>
                  <a:schemeClr val="tx1"/>
                </a:solidFill>
                <a:ea typeface="ＭＳ Ｐゴシック" charset="-128"/>
              </a:rPr>
              <a:t>Variable names must be unique, and have to be less than 64 characters. </a:t>
            </a:r>
          </a:p>
          <a:p>
            <a:pPr lvl="1" eaLnBrk="1" hangingPunct="1"/>
            <a:r>
              <a:rPr lang="en-US" altLang="ja-JP" sz="2000" dirty="0" smtClean="0">
                <a:solidFill>
                  <a:schemeClr val="tx1"/>
                </a:solidFill>
                <a:ea typeface="ＭＳ Ｐゴシック" charset="-128"/>
              </a:rPr>
              <a:t>Spaces are NOT allowed.</a:t>
            </a:r>
          </a:p>
        </p:txBody>
      </p:sp>
      <p:pic>
        <p:nvPicPr>
          <p:cNvPr id="33796" name="Picture 10"/>
          <p:cNvPicPr>
            <a:picLocks noGrp="1" noChangeAspect="1" noChangeArrowheads="1"/>
          </p:cNvPicPr>
          <p:nvPr>
            <p:ph sz="quarter" idx="2"/>
          </p:nvPr>
        </p:nvPicPr>
        <p:blipFill>
          <a:blip r:embed="rId3" cstate="print"/>
          <a:srcRect/>
          <a:stretch>
            <a:fillRect/>
          </a:stretch>
        </p:blipFill>
        <p:spPr>
          <a:xfrm>
            <a:off x="1447800" y="3581400"/>
            <a:ext cx="7010400" cy="2971800"/>
          </a:xfrm>
          <a:noFill/>
        </p:spPr>
      </p:pic>
      <p:pic>
        <p:nvPicPr>
          <p:cNvPr id="13325" name="Picture 13" descr="MCj02907070000[1]"/>
          <p:cNvPicPr>
            <a:picLocks noGrp="1" noChangeAspect="1" noChangeArrowheads="1"/>
          </p:cNvPicPr>
          <p:nvPr>
            <p:ph sz="quarter" idx="3"/>
          </p:nvPr>
        </p:nvPicPr>
        <p:blipFill>
          <a:blip r:embed="rId4" cstate="print"/>
          <a:srcRect/>
          <a:stretch>
            <a:fillRect/>
          </a:stretch>
        </p:blipFill>
        <p:spPr>
          <a:xfrm>
            <a:off x="2438400" y="4800600"/>
            <a:ext cx="728663" cy="639763"/>
          </a:xfr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325"/>
                                        </p:tgtEl>
                                        <p:attrNameLst>
                                          <p:attrName>style.visibility</p:attrName>
                                        </p:attrNameLst>
                                      </p:cBhvr>
                                      <p:to>
                                        <p:strVal val="visible"/>
                                      </p:to>
                                    </p:set>
                                    <p:animEffect transition="in" filter="diamond(in)">
                                      <p:cBhvr>
                                        <p:cTn id="7" dur="20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altLang="ja-JP" sz="4000" dirty="0" smtClean="0">
                <a:solidFill>
                  <a:schemeClr val="accent2"/>
                </a:solidFill>
                <a:latin typeface="Arial" charset="0"/>
                <a:ea typeface="ＭＳ Ｐゴシック" charset="-128"/>
              </a:rPr>
              <a:t>Variable View window: Type</a:t>
            </a:r>
          </a:p>
        </p:txBody>
      </p:sp>
      <p:sp>
        <p:nvSpPr>
          <p:cNvPr id="1028" name="Rectangle 4"/>
          <p:cNvSpPr>
            <a:spLocks noGrp="1" noChangeArrowheads="1"/>
          </p:cNvSpPr>
          <p:nvPr>
            <p:ph type="body" sz="half" idx="1"/>
          </p:nvPr>
        </p:nvSpPr>
        <p:spPr>
          <a:xfrm>
            <a:off x="533400" y="1600200"/>
            <a:ext cx="7620000" cy="4525963"/>
          </a:xfrm>
        </p:spPr>
        <p:txBody>
          <a:bodyPr>
            <a:normAutofit/>
          </a:bodyPr>
          <a:lstStyle/>
          <a:p>
            <a:pPr eaLnBrk="1" hangingPunct="1"/>
            <a:r>
              <a:rPr lang="en-US" altLang="ja-JP" sz="2400" b="1" dirty="0" smtClean="0">
                <a:solidFill>
                  <a:schemeClr val="tx1"/>
                </a:solidFill>
                <a:ea typeface="ＭＳ Ｐゴシック" charset="-128"/>
              </a:rPr>
              <a:t>Type</a:t>
            </a:r>
          </a:p>
          <a:p>
            <a:pPr lvl="1" eaLnBrk="1" hangingPunct="1"/>
            <a:r>
              <a:rPr lang="en-US" altLang="ja-JP" sz="2000" dirty="0" smtClean="0">
                <a:solidFill>
                  <a:schemeClr val="tx1"/>
                </a:solidFill>
                <a:ea typeface="ＭＳ Ｐゴシック" charset="-128"/>
              </a:rPr>
              <a:t>Click on the ‘type’ box. The two basic types of variables that you will use are numeric and string. This column enables you to specify the type of variable.</a:t>
            </a:r>
          </a:p>
        </p:txBody>
      </p:sp>
      <p:graphicFrame>
        <p:nvGraphicFramePr>
          <p:cNvPr id="1026" name="Object 6"/>
          <p:cNvGraphicFramePr>
            <a:graphicFrameLocks noGrp="1" noChangeAspect="1"/>
          </p:cNvGraphicFramePr>
          <p:nvPr>
            <p:ph sz="half" idx="2"/>
          </p:nvPr>
        </p:nvGraphicFramePr>
        <p:xfrm>
          <a:off x="838200" y="3047999"/>
          <a:ext cx="7391400" cy="3740227"/>
        </p:xfrm>
        <a:graphic>
          <a:graphicData uri="http://schemas.openxmlformats.org/presentationml/2006/ole">
            <p:oleObj spid="_x0000_s2050" name="Bitmap Image" r:id="rId4" imgW="7342857" imgH="3801006" progId="PBrush">
              <p:embed/>
            </p:oleObj>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ja-JP" sz="4000" dirty="0" smtClean="0">
                <a:solidFill>
                  <a:schemeClr val="accent2"/>
                </a:solidFill>
                <a:latin typeface="Arial" charset="0"/>
                <a:ea typeface="ＭＳ Ｐゴシック" charset="-128"/>
              </a:rPr>
              <a:t>Variable View window: Width</a:t>
            </a:r>
          </a:p>
        </p:txBody>
      </p:sp>
      <p:sp>
        <p:nvSpPr>
          <p:cNvPr id="34819" name="Rectangle 3"/>
          <p:cNvSpPr>
            <a:spLocks noGrp="1" noChangeArrowheads="1"/>
          </p:cNvSpPr>
          <p:nvPr>
            <p:ph type="body" sz="half" idx="1"/>
          </p:nvPr>
        </p:nvSpPr>
        <p:spPr>
          <a:xfrm>
            <a:off x="838200" y="1600200"/>
            <a:ext cx="8001000" cy="1600200"/>
          </a:xfrm>
        </p:spPr>
        <p:txBody>
          <a:bodyPr/>
          <a:lstStyle/>
          <a:p>
            <a:pPr algn="just" eaLnBrk="1" hangingPunct="1">
              <a:lnSpc>
                <a:spcPct val="90000"/>
              </a:lnSpc>
            </a:pPr>
            <a:r>
              <a:rPr lang="en-US" altLang="ja-JP" sz="2400" b="1" dirty="0" smtClean="0">
                <a:ea typeface="ＭＳ Ｐゴシック" charset="-128"/>
              </a:rPr>
              <a:t>Width</a:t>
            </a:r>
          </a:p>
          <a:p>
            <a:pPr lvl="1" eaLnBrk="1" hangingPunct="1">
              <a:lnSpc>
                <a:spcPct val="90000"/>
              </a:lnSpc>
            </a:pPr>
            <a:r>
              <a:rPr lang="en-US" altLang="ja-JP" sz="2400" dirty="0" smtClean="0">
                <a:ea typeface="ＭＳ Ｐゴシック" charset="-128"/>
              </a:rPr>
              <a:t>Width allows you to determine the number of characters SPSS will allow to be entered for the variable</a:t>
            </a:r>
          </a:p>
          <a:p>
            <a:pPr lvl="1" eaLnBrk="1" hangingPunct="1">
              <a:lnSpc>
                <a:spcPct val="90000"/>
              </a:lnSpc>
              <a:buFontTx/>
              <a:buNone/>
            </a:pPr>
            <a:endParaRPr lang="en-US" altLang="ja-JP" sz="2400" dirty="0" smtClean="0">
              <a:latin typeface="Arial" charset="0"/>
              <a:ea typeface="ＭＳ Ｐゴシック" charset="-128"/>
            </a:endParaRPr>
          </a:p>
          <a:p>
            <a:pPr lvl="1" eaLnBrk="1" hangingPunct="1">
              <a:lnSpc>
                <a:spcPct val="90000"/>
              </a:lnSpc>
              <a:buFontTx/>
              <a:buNone/>
            </a:pPr>
            <a:endParaRPr lang="en-US" altLang="ja-JP" sz="1800" dirty="0" smtClean="0">
              <a:latin typeface="Arial" charset="0"/>
              <a:ea typeface="ＭＳ Ｐゴシック" charset="-128"/>
            </a:endParaRPr>
          </a:p>
          <a:p>
            <a:pPr lvl="1" eaLnBrk="1" hangingPunct="1">
              <a:lnSpc>
                <a:spcPct val="90000"/>
              </a:lnSpc>
              <a:buFontTx/>
              <a:buNone/>
            </a:pPr>
            <a:endParaRPr lang="ja-JP" altLang="en-US" sz="1800" smtClean="0">
              <a:latin typeface="Arial" charset="0"/>
              <a:ea typeface="ＭＳ Ｐゴシック" charset="-128"/>
            </a:endParaRPr>
          </a:p>
        </p:txBody>
      </p:sp>
      <p:pic>
        <p:nvPicPr>
          <p:cNvPr id="34820" name="Picture 5"/>
          <p:cNvPicPr>
            <a:picLocks noGrp="1" noChangeAspect="1" noChangeArrowheads="1"/>
          </p:cNvPicPr>
          <p:nvPr>
            <p:ph sz="half" idx="2"/>
          </p:nvPr>
        </p:nvPicPr>
        <p:blipFill>
          <a:blip r:embed="rId3" cstate="print"/>
          <a:srcRect/>
          <a:stretch>
            <a:fillRect/>
          </a:stretch>
        </p:blipFill>
        <p:spPr>
          <a:xfrm>
            <a:off x="1143000" y="3276600"/>
            <a:ext cx="7239000" cy="2925763"/>
          </a:xfr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4"/>
          <p:cNvSpPr>
            <a:spLocks noGrp="1" noChangeArrowheads="1"/>
          </p:cNvSpPr>
          <p:nvPr>
            <p:ph type="title"/>
          </p:nvPr>
        </p:nvSpPr>
        <p:spPr>
          <a:xfrm>
            <a:off x="990600" y="274638"/>
            <a:ext cx="7696200" cy="1143000"/>
          </a:xfrm>
        </p:spPr>
        <p:txBody>
          <a:bodyPr/>
          <a:lstStyle/>
          <a:p>
            <a:pPr eaLnBrk="1" hangingPunct="1"/>
            <a:r>
              <a:rPr lang="en-US" altLang="ja-JP" sz="4000" dirty="0" smtClean="0">
                <a:solidFill>
                  <a:schemeClr val="accent2"/>
                </a:solidFill>
                <a:latin typeface="Arial" charset="0"/>
                <a:ea typeface="ＭＳ Ｐゴシック" charset="-128"/>
              </a:rPr>
              <a:t>Variable View window: Decimals</a:t>
            </a:r>
          </a:p>
        </p:txBody>
      </p:sp>
      <p:sp>
        <p:nvSpPr>
          <p:cNvPr id="2052" name="Rectangle 5"/>
          <p:cNvSpPr>
            <a:spLocks noGrp="1" noChangeArrowheads="1"/>
          </p:cNvSpPr>
          <p:nvPr>
            <p:ph type="body" sz="half" idx="1"/>
          </p:nvPr>
        </p:nvSpPr>
        <p:spPr>
          <a:xfrm>
            <a:off x="990600" y="1676400"/>
            <a:ext cx="7620000" cy="1371600"/>
          </a:xfrm>
        </p:spPr>
        <p:txBody>
          <a:bodyPr>
            <a:normAutofit/>
          </a:bodyPr>
          <a:lstStyle/>
          <a:p>
            <a:pPr eaLnBrk="1" hangingPunct="1"/>
            <a:r>
              <a:rPr lang="en-US" altLang="ja-JP" sz="2400" b="1" dirty="0" smtClean="0">
                <a:ea typeface="ＭＳ Ｐゴシック" charset="-128"/>
              </a:rPr>
              <a:t>Decimals</a:t>
            </a:r>
          </a:p>
          <a:p>
            <a:pPr lvl="1" eaLnBrk="1" hangingPunct="1"/>
            <a:r>
              <a:rPr lang="en-US" altLang="ja-JP" sz="2400" dirty="0" smtClean="0">
                <a:ea typeface="ＭＳ Ｐゴシック" charset="-128"/>
              </a:rPr>
              <a:t>Number of decimals</a:t>
            </a:r>
          </a:p>
          <a:p>
            <a:pPr lvl="1" eaLnBrk="1" hangingPunct="1"/>
            <a:r>
              <a:rPr lang="en-US" altLang="ja-JP" sz="2400" dirty="0" smtClean="0">
                <a:ea typeface="ＭＳ Ｐゴシック" charset="-128"/>
              </a:rPr>
              <a:t>It has to be less than or equal to 16</a:t>
            </a:r>
          </a:p>
          <a:p>
            <a:pPr eaLnBrk="1" hangingPunct="1"/>
            <a:endParaRPr lang="ja-JP" altLang="en-US" sz="2800" smtClean="0">
              <a:ea typeface="ＭＳ Ｐゴシック" charset="-128"/>
            </a:endParaRPr>
          </a:p>
        </p:txBody>
      </p:sp>
      <p:pic>
        <p:nvPicPr>
          <p:cNvPr id="2053" name="Picture 11"/>
          <p:cNvPicPr>
            <a:picLocks noGrp="1" noChangeAspect="1" noChangeArrowheads="1"/>
          </p:cNvPicPr>
          <p:nvPr>
            <p:ph sz="quarter" idx="2"/>
          </p:nvPr>
        </p:nvPicPr>
        <p:blipFill>
          <a:blip r:embed="rId4" cstate="print"/>
          <a:srcRect/>
          <a:stretch>
            <a:fillRect/>
          </a:stretch>
        </p:blipFill>
        <p:spPr>
          <a:xfrm>
            <a:off x="990600" y="3276600"/>
            <a:ext cx="7239000" cy="3276600"/>
          </a:xfrm>
        </p:spPr>
      </p:pic>
      <p:graphicFrame>
        <p:nvGraphicFramePr>
          <p:cNvPr id="44045" name="Object 13"/>
          <p:cNvGraphicFramePr>
            <a:graphicFrameLocks noGrp="1" noChangeAspect="1"/>
          </p:cNvGraphicFramePr>
          <p:nvPr>
            <p:ph sz="quarter" idx="3"/>
          </p:nvPr>
        </p:nvGraphicFramePr>
        <p:xfrm>
          <a:off x="3962400" y="4800600"/>
          <a:ext cx="2784475" cy="533400"/>
        </p:xfrm>
        <a:graphic>
          <a:graphicData uri="http://schemas.openxmlformats.org/presentationml/2006/ole">
            <p:oleObj spid="_x0000_s3074" name="Equation" r:id="rId5" imgW="914003" imgH="177723"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4045"/>
                                        </p:tgtEl>
                                        <p:attrNameLst>
                                          <p:attrName>style.visibility</p:attrName>
                                        </p:attrNameLst>
                                      </p:cBhvr>
                                      <p:to>
                                        <p:strVal val="visible"/>
                                      </p:to>
                                    </p:set>
                                    <p:animEffect transition="in" filter="diamond(in)">
                                      <p:cBhvr>
                                        <p:cTn id="7" dur="2000"/>
                                        <p:tgtEl>
                                          <p:spTgt spid="44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pPr eaLnBrk="1" hangingPunct="1"/>
            <a:r>
              <a:rPr lang="en-US" altLang="ja-JP" dirty="0" smtClean="0">
                <a:solidFill>
                  <a:schemeClr val="accent2"/>
                </a:solidFill>
                <a:latin typeface="Arial" charset="0"/>
                <a:ea typeface="ＭＳ Ｐゴシック" charset="-128"/>
              </a:rPr>
              <a:t>Variable View window: Label</a:t>
            </a:r>
          </a:p>
        </p:txBody>
      </p:sp>
      <p:sp>
        <p:nvSpPr>
          <p:cNvPr id="35843" name="Rectangle 5"/>
          <p:cNvSpPr>
            <a:spLocks noGrp="1" noChangeArrowheads="1"/>
          </p:cNvSpPr>
          <p:nvPr>
            <p:ph type="body" sz="half" idx="1"/>
          </p:nvPr>
        </p:nvSpPr>
        <p:spPr>
          <a:xfrm>
            <a:off x="1143000" y="1600200"/>
            <a:ext cx="7543800" cy="2185988"/>
          </a:xfrm>
        </p:spPr>
        <p:txBody>
          <a:bodyPr/>
          <a:lstStyle/>
          <a:p>
            <a:pPr eaLnBrk="1" hangingPunct="1"/>
            <a:r>
              <a:rPr lang="en-US" altLang="ja-JP" sz="2800" b="1" dirty="0" smtClean="0">
                <a:ea typeface="ＭＳ Ｐゴシック" charset="-128"/>
              </a:rPr>
              <a:t>Label</a:t>
            </a:r>
          </a:p>
          <a:p>
            <a:pPr lvl="1" eaLnBrk="1" hangingPunct="1"/>
            <a:r>
              <a:rPr lang="en-US" altLang="ja-JP" sz="2400" dirty="0" smtClean="0">
                <a:ea typeface="ＭＳ Ｐゴシック" charset="-128"/>
              </a:rPr>
              <a:t>You can specify the details of the variable</a:t>
            </a:r>
          </a:p>
          <a:p>
            <a:pPr lvl="1" eaLnBrk="1" hangingPunct="1"/>
            <a:r>
              <a:rPr lang="en-US" altLang="ja-JP" sz="2400" dirty="0" smtClean="0">
                <a:ea typeface="ＭＳ Ｐゴシック" charset="-128"/>
              </a:rPr>
              <a:t>You can write characters with spaces up to 256 characters</a:t>
            </a:r>
          </a:p>
          <a:p>
            <a:pPr eaLnBrk="1" hangingPunct="1"/>
            <a:endParaRPr lang="ja-JP" altLang="en-US" sz="2800" smtClean="0">
              <a:ea typeface="ＭＳ Ｐゴシック" charset="-128"/>
            </a:endParaRPr>
          </a:p>
        </p:txBody>
      </p:sp>
      <p:pic>
        <p:nvPicPr>
          <p:cNvPr id="35844" name="Picture 7"/>
          <p:cNvPicPr>
            <a:picLocks noGrp="1" noChangeAspect="1" noChangeArrowheads="1"/>
          </p:cNvPicPr>
          <p:nvPr>
            <p:ph sz="half" idx="2"/>
          </p:nvPr>
        </p:nvPicPr>
        <p:blipFill>
          <a:blip r:embed="rId3" cstate="print"/>
          <a:srcRect/>
          <a:stretch>
            <a:fillRect/>
          </a:stretch>
        </p:blipFill>
        <p:spPr>
          <a:xfrm>
            <a:off x="762000" y="3505200"/>
            <a:ext cx="7848600" cy="3048000"/>
          </a:xfr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a:xfrm>
            <a:off x="914400" y="304800"/>
            <a:ext cx="7848600" cy="1143000"/>
          </a:xfrm>
        </p:spPr>
        <p:txBody>
          <a:bodyPr/>
          <a:lstStyle/>
          <a:p>
            <a:pPr eaLnBrk="1" hangingPunct="1"/>
            <a:r>
              <a:rPr lang="en-US" altLang="ja-JP" dirty="0" smtClean="0">
                <a:solidFill>
                  <a:schemeClr val="accent2"/>
                </a:solidFill>
                <a:latin typeface="Arial" charset="0"/>
                <a:ea typeface="ＭＳ Ｐゴシック" charset="-128"/>
              </a:rPr>
              <a:t>Variable View window: Values</a:t>
            </a:r>
          </a:p>
        </p:txBody>
      </p:sp>
      <p:sp>
        <p:nvSpPr>
          <p:cNvPr id="36867" name="Rectangle 5"/>
          <p:cNvSpPr>
            <a:spLocks noGrp="1" noChangeArrowheads="1"/>
          </p:cNvSpPr>
          <p:nvPr>
            <p:ph type="body" sz="half" idx="1"/>
          </p:nvPr>
        </p:nvSpPr>
        <p:spPr>
          <a:xfrm>
            <a:off x="1066800" y="1600200"/>
            <a:ext cx="7239000" cy="2185988"/>
          </a:xfrm>
        </p:spPr>
        <p:txBody>
          <a:bodyPr/>
          <a:lstStyle/>
          <a:p>
            <a:pPr eaLnBrk="1" hangingPunct="1"/>
            <a:r>
              <a:rPr lang="en-US" altLang="ja-JP" sz="2800" b="1" dirty="0" smtClean="0">
                <a:ea typeface="ＭＳ Ｐゴシック" charset="-128"/>
              </a:rPr>
              <a:t>Values</a:t>
            </a:r>
          </a:p>
          <a:p>
            <a:pPr lvl="1" eaLnBrk="1" hangingPunct="1"/>
            <a:r>
              <a:rPr lang="en-US" altLang="ja-JP" sz="2400" dirty="0" smtClean="0">
                <a:ea typeface="ＭＳ Ｐゴシック" charset="-128"/>
              </a:rPr>
              <a:t>This is used and to suggest which numbers represent which categories when the variable represents a category </a:t>
            </a:r>
          </a:p>
          <a:p>
            <a:pPr eaLnBrk="1" hangingPunct="1"/>
            <a:endParaRPr lang="ja-JP" altLang="en-US" sz="2800" smtClean="0">
              <a:ea typeface="ＭＳ Ｐゴシック" charset="-128"/>
            </a:endParaRPr>
          </a:p>
        </p:txBody>
      </p:sp>
      <p:pic>
        <p:nvPicPr>
          <p:cNvPr id="36868" name="Picture 7"/>
          <p:cNvPicPr>
            <a:picLocks noGrp="1" noChangeAspect="1" noChangeArrowheads="1"/>
          </p:cNvPicPr>
          <p:nvPr>
            <p:ph sz="half" idx="2"/>
          </p:nvPr>
        </p:nvPicPr>
        <p:blipFill>
          <a:blip r:embed="rId3" cstate="print"/>
          <a:srcRect/>
          <a:stretch>
            <a:fillRect/>
          </a:stretch>
        </p:blipFill>
        <p:spPr>
          <a:xfrm>
            <a:off x="1066800" y="3352799"/>
            <a:ext cx="7620000" cy="3208421"/>
          </a:xfrm>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ltLang="ja-JP" sz="4000" dirty="0" smtClean="0">
                <a:solidFill>
                  <a:schemeClr val="accent2"/>
                </a:solidFill>
                <a:latin typeface="Arial" charset="0"/>
                <a:ea typeface="ＭＳ Ｐゴシック" charset="-128"/>
              </a:rPr>
              <a:t>Defining the value labels</a:t>
            </a:r>
          </a:p>
        </p:txBody>
      </p:sp>
      <p:sp>
        <p:nvSpPr>
          <p:cNvPr id="37891" name="Rectangle 4"/>
          <p:cNvSpPr>
            <a:spLocks noGrp="1" noChangeArrowheads="1"/>
          </p:cNvSpPr>
          <p:nvPr>
            <p:ph type="body" sz="half" idx="1"/>
          </p:nvPr>
        </p:nvSpPr>
        <p:spPr>
          <a:xfrm>
            <a:off x="1066800" y="1600201"/>
            <a:ext cx="7239000" cy="1600200"/>
          </a:xfrm>
        </p:spPr>
        <p:txBody>
          <a:bodyPr>
            <a:normAutofit fontScale="92500" lnSpcReduction="10000"/>
          </a:bodyPr>
          <a:lstStyle/>
          <a:p>
            <a:pPr algn="just" eaLnBrk="1" hangingPunct="1"/>
            <a:r>
              <a:rPr lang="en-US" altLang="ja-JP" sz="2400" dirty="0" smtClean="0">
                <a:ea typeface="ＭＳ Ｐゴシック" charset="-128"/>
              </a:rPr>
              <a:t>Click the cell in the values column as shown below</a:t>
            </a:r>
          </a:p>
          <a:p>
            <a:pPr algn="just" eaLnBrk="1" hangingPunct="1"/>
            <a:r>
              <a:rPr lang="en-US" altLang="ja-JP" sz="2400" dirty="0" smtClean="0">
                <a:ea typeface="ＭＳ Ｐゴシック" charset="-128"/>
              </a:rPr>
              <a:t>For the value, and the label, you can put up to 60 characters.</a:t>
            </a:r>
          </a:p>
          <a:p>
            <a:pPr algn="just" eaLnBrk="1" hangingPunct="1"/>
            <a:r>
              <a:rPr lang="en-US" altLang="ja-JP" sz="2400" dirty="0" smtClean="0">
                <a:ea typeface="ＭＳ Ｐゴシック" charset="-128"/>
              </a:rPr>
              <a:t>After defining the values click add and then click OK</a:t>
            </a:r>
            <a:r>
              <a:rPr lang="en-US" altLang="ja-JP" sz="2000" dirty="0" smtClean="0">
                <a:latin typeface="Arial" charset="0"/>
                <a:ea typeface="ＭＳ Ｐゴシック" charset="-128"/>
              </a:rPr>
              <a:t>.</a:t>
            </a:r>
          </a:p>
        </p:txBody>
      </p:sp>
      <p:pic>
        <p:nvPicPr>
          <p:cNvPr id="37892" name="Picture 14"/>
          <p:cNvPicPr>
            <a:picLocks noGrp="1" noChangeAspect="1" noChangeArrowheads="1"/>
          </p:cNvPicPr>
          <p:nvPr>
            <p:ph sz="quarter" idx="2"/>
          </p:nvPr>
        </p:nvPicPr>
        <p:blipFill>
          <a:blip r:embed="rId3" cstate="print"/>
          <a:srcRect/>
          <a:stretch>
            <a:fillRect/>
          </a:stretch>
        </p:blipFill>
        <p:spPr>
          <a:xfrm>
            <a:off x="1143000" y="3352800"/>
            <a:ext cx="3467100" cy="2895600"/>
          </a:xfrm>
          <a:noFill/>
        </p:spPr>
      </p:pic>
      <p:pic>
        <p:nvPicPr>
          <p:cNvPr id="37893" name="Picture 16"/>
          <p:cNvPicPr>
            <a:picLocks noGrp="1" noChangeAspect="1" noChangeArrowheads="1"/>
          </p:cNvPicPr>
          <p:nvPr>
            <p:ph sz="quarter" idx="3"/>
          </p:nvPr>
        </p:nvPicPr>
        <p:blipFill>
          <a:blip r:embed="rId4" cstate="print"/>
          <a:srcRect/>
          <a:stretch>
            <a:fillRect/>
          </a:stretch>
        </p:blipFill>
        <p:spPr>
          <a:xfrm>
            <a:off x="4876800" y="3352800"/>
            <a:ext cx="3435350" cy="2895600"/>
          </a:xfrm>
          <a:noFill/>
        </p:spPr>
      </p:pic>
      <p:grpSp>
        <p:nvGrpSpPr>
          <p:cNvPr id="2" name="Group 20"/>
          <p:cNvGrpSpPr>
            <a:grpSpLocks/>
          </p:cNvGrpSpPr>
          <p:nvPr/>
        </p:nvGrpSpPr>
        <p:grpSpPr bwMode="auto">
          <a:xfrm>
            <a:off x="2514600" y="4419600"/>
            <a:ext cx="1066800" cy="747713"/>
            <a:chOff x="1776" y="2784"/>
            <a:chExt cx="672" cy="471"/>
          </a:xfrm>
        </p:grpSpPr>
        <p:sp>
          <p:nvSpPr>
            <p:cNvPr id="37895" name="Line 18"/>
            <p:cNvSpPr>
              <a:spLocks noChangeShapeType="1"/>
            </p:cNvSpPr>
            <p:nvPr/>
          </p:nvSpPr>
          <p:spPr bwMode="auto">
            <a:xfrm flipV="1">
              <a:off x="2112" y="2784"/>
              <a:ext cx="336" cy="288"/>
            </a:xfrm>
            <a:prstGeom prst="line">
              <a:avLst/>
            </a:prstGeom>
            <a:noFill/>
            <a:ln w="9525">
              <a:solidFill>
                <a:schemeClr val="tx1"/>
              </a:solidFill>
              <a:round/>
              <a:headEnd/>
              <a:tailEnd type="triangle" w="med" len="med"/>
            </a:ln>
          </p:spPr>
          <p:txBody>
            <a:bodyPr/>
            <a:lstStyle/>
            <a:p>
              <a:endParaRPr lang="en-US"/>
            </a:p>
          </p:txBody>
        </p:sp>
        <p:sp>
          <p:nvSpPr>
            <p:cNvPr id="37896" name="Text Box 19"/>
            <p:cNvSpPr txBox="1">
              <a:spLocks noChangeArrowheads="1"/>
            </p:cNvSpPr>
            <p:nvPr/>
          </p:nvSpPr>
          <p:spPr bwMode="auto">
            <a:xfrm>
              <a:off x="1776" y="3024"/>
              <a:ext cx="624" cy="231"/>
            </a:xfrm>
            <a:prstGeom prst="rect">
              <a:avLst/>
            </a:prstGeom>
            <a:noFill/>
            <a:ln w="9525">
              <a:noFill/>
              <a:miter lim="800000"/>
              <a:headEnd/>
              <a:tailEnd/>
            </a:ln>
          </p:spPr>
          <p:txBody>
            <a:bodyPr>
              <a:spAutoFit/>
            </a:bodyPr>
            <a:lstStyle/>
            <a:p>
              <a:pPr>
                <a:spcBef>
                  <a:spcPct val="50000"/>
                </a:spcBef>
              </a:pPr>
              <a:r>
                <a:rPr lang="en-US" altLang="ja-JP">
                  <a:ea typeface="ＭＳ Ｐゴシック" charset="-128"/>
                </a:rPr>
                <a:t>Click</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ltLang="ja-JP" dirty="0" smtClean="0">
                <a:solidFill>
                  <a:schemeClr val="accent2"/>
                </a:solidFill>
                <a:latin typeface="Arial" charset="0"/>
                <a:ea typeface="ＭＳ Ｐゴシック" charset="-128"/>
              </a:rPr>
              <a:t>Practice 1</a:t>
            </a:r>
          </a:p>
        </p:txBody>
      </p:sp>
      <p:sp>
        <p:nvSpPr>
          <p:cNvPr id="38915" name="Rectangle 3"/>
          <p:cNvSpPr>
            <a:spLocks noGrp="1" noChangeArrowheads="1"/>
          </p:cNvSpPr>
          <p:nvPr>
            <p:ph type="body" idx="1"/>
          </p:nvPr>
        </p:nvSpPr>
        <p:spPr/>
        <p:txBody>
          <a:bodyPr/>
          <a:lstStyle/>
          <a:p>
            <a:pPr eaLnBrk="1" hangingPunct="1"/>
            <a:r>
              <a:rPr lang="en-US" altLang="ja-JP" sz="2400" dirty="0" smtClean="0">
                <a:ea typeface="ＭＳ Ｐゴシック" charset="-128"/>
              </a:rPr>
              <a:t>How would you put the following information into SPSS?</a:t>
            </a:r>
          </a:p>
        </p:txBody>
      </p:sp>
      <p:sp>
        <p:nvSpPr>
          <p:cNvPr id="38916" name="Text Box 5"/>
          <p:cNvSpPr txBox="1">
            <a:spLocks noChangeArrowheads="1"/>
          </p:cNvSpPr>
          <p:nvPr/>
        </p:nvSpPr>
        <p:spPr bwMode="auto">
          <a:xfrm>
            <a:off x="1905000" y="5791200"/>
            <a:ext cx="6324600" cy="366713"/>
          </a:xfrm>
          <a:prstGeom prst="rect">
            <a:avLst/>
          </a:prstGeom>
          <a:noFill/>
          <a:ln w="9525">
            <a:noFill/>
            <a:miter lim="800000"/>
            <a:headEnd/>
            <a:tailEnd/>
          </a:ln>
        </p:spPr>
        <p:txBody>
          <a:bodyPr>
            <a:spAutoFit/>
          </a:bodyPr>
          <a:lstStyle/>
          <a:p>
            <a:pPr>
              <a:spcBef>
                <a:spcPct val="50000"/>
              </a:spcBef>
            </a:pPr>
            <a:r>
              <a:rPr lang="en-US" altLang="ja-JP">
                <a:ea typeface="ＭＳ Ｐゴシック" charset="-128"/>
              </a:rPr>
              <a:t>Value = 1 represents Male and Value = 2 represents Female</a:t>
            </a:r>
          </a:p>
        </p:txBody>
      </p:sp>
      <p:pic>
        <p:nvPicPr>
          <p:cNvPr id="38917" name="Picture 7"/>
          <p:cNvPicPr>
            <a:picLocks noChangeAspect="1" noChangeArrowheads="1"/>
          </p:cNvPicPr>
          <p:nvPr/>
        </p:nvPicPr>
        <p:blipFill>
          <a:blip r:embed="rId3" cstate="print"/>
          <a:srcRect/>
          <a:stretch>
            <a:fillRect/>
          </a:stretch>
        </p:blipFill>
        <p:spPr bwMode="auto">
          <a:xfrm>
            <a:off x="2057400" y="2590800"/>
            <a:ext cx="5181600" cy="2895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ltLang="ja-JP" sz="3600" dirty="0" smtClean="0">
                <a:solidFill>
                  <a:schemeClr val="accent2"/>
                </a:solidFill>
                <a:latin typeface="Arial" charset="0"/>
                <a:ea typeface="ＭＳ Ｐゴシック" charset="-128"/>
              </a:rPr>
              <a:t>Practice 1 (Solution Sample)</a:t>
            </a:r>
          </a:p>
        </p:txBody>
      </p:sp>
      <p:pic>
        <p:nvPicPr>
          <p:cNvPr id="39939" name="Picture 9"/>
          <p:cNvPicPr>
            <a:picLocks noGrp="1" noChangeAspect="1" noChangeArrowheads="1"/>
          </p:cNvPicPr>
          <p:nvPr>
            <p:ph type="body" idx="4294967295"/>
          </p:nvPr>
        </p:nvPicPr>
        <p:blipFill>
          <a:blip r:embed="rId3" cstate="print"/>
          <a:srcRect/>
          <a:stretch>
            <a:fillRect/>
          </a:stretch>
        </p:blipFill>
        <p:spPr>
          <a:xfrm>
            <a:off x="1143000" y="1524000"/>
            <a:ext cx="7467600" cy="2667000"/>
          </a:xfrm>
        </p:spPr>
      </p:pic>
      <p:grpSp>
        <p:nvGrpSpPr>
          <p:cNvPr id="2" name="Group 10"/>
          <p:cNvGrpSpPr>
            <a:grpSpLocks/>
          </p:cNvGrpSpPr>
          <p:nvPr/>
        </p:nvGrpSpPr>
        <p:grpSpPr bwMode="auto">
          <a:xfrm>
            <a:off x="4800600" y="2667000"/>
            <a:ext cx="2057400" cy="673100"/>
            <a:chOff x="2448" y="1728"/>
            <a:chExt cx="1344" cy="706"/>
          </a:xfrm>
        </p:grpSpPr>
        <p:sp>
          <p:nvSpPr>
            <p:cNvPr id="39942" name="Line 11"/>
            <p:cNvSpPr>
              <a:spLocks noChangeShapeType="1"/>
            </p:cNvSpPr>
            <p:nvPr/>
          </p:nvSpPr>
          <p:spPr bwMode="auto">
            <a:xfrm flipV="1">
              <a:off x="2976" y="1728"/>
              <a:ext cx="816" cy="432"/>
            </a:xfrm>
            <a:prstGeom prst="line">
              <a:avLst/>
            </a:prstGeom>
            <a:noFill/>
            <a:ln w="25400">
              <a:solidFill>
                <a:srgbClr val="FF0000"/>
              </a:solidFill>
              <a:round/>
              <a:headEnd/>
              <a:tailEnd type="triangle" w="med" len="med"/>
            </a:ln>
          </p:spPr>
          <p:txBody>
            <a:bodyPr/>
            <a:lstStyle/>
            <a:p>
              <a:endParaRPr lang="en-US"/>
            </a:p>
          </p:txBody>
        </p:sp>
        <p:sp>
          <p:nvSpPr>
            <p:cNvPr id="39943" name="Text Box 12"/>
            <p:cNvSpPr txBox="1">
              <a:spLocks noChangeArrowheads="1"/>
            </p:cNvSpPr>
            <p:nvPr/>
          </p:nvSpPr>
          <p:spPr bwMode="auto">
            <a:xfrm>
              <a:off x="2448" y="2018"/>
              <a:ext cx="768" cy="416"/>
            </a:xfrm>
            <a:prstGeom prst="rect">
              <a:avLst/>
            </a:prstGeom>
            <a:noFill/>
            <a:ln w="9525">
              <a:noFill/>
              <a:miter lim="800000"/>
              <a:headEnd/>
              <a:tailEnd/>
            </a:ln>
          </p:spPr>
          <p:txBody>
            <a:bodyPr>
              <a:spAutoFit/>
            </a:bodyPr>
            <a:lstStyle/>
            <a:p>
              <a:pPr eaLnBrk="0" hangingPunct="0">
                <a:spcBef>
                  <a:spcPct val="50000"/>
                </a:spcBef>
              </a:pPr>
              <a:r>
                <a:rPr lang="en-US" altLang="ja-JP" b="1">
                  <a:solidFill>
                    <a:srgbClr val="CC6600"/>
                  </a:solidFill>
                  <a:latin typeface="Verdana" pitchFamily="34" charset="0"/>
                  <a:ea typeface="ＭＳ Ｐゴシック" charset="-128"/>
                </a:rPr>
                <a:t>Click</a:t>
              </a:r>
              <a:r>
                <a:rPr lang="en-US" altLang="ja-JP" sz="2000" b="1">
                  <a:solidFill>
                    <a:srgbClr val="CC6600"/>
                  </a:solidFill>
                  <a:latin typeface="Verdana" pitchFamily="34" charset="0"/>
                  <a:ea typeface="ＭＳ Ｐゴシック" charset="-128"/>
                </a:rPr>
                <a:t> </a:t>
              </a:r>
            </a:p>
          </p:txBody>
        </p:sp>
      </p:grpSp>
      <p:pic>
        <p:nvPicPr>
          <p:cNvPr id="39941" name="Picture 13"/>
          <p:cNvPicPr>
            <a:picLocks noGrp="1" noChangeAspect="1" noChangeArrowheads="1"/>
          </p:cNvPicPr>
          <p:nvPr>
            <p:ph idx="1"/>
          </p:nvPr>
        </p:nvPicPr>
        <p:blipFill>
          <a:blip r:embed="rId4" cstate="print"/>
          <a:srcRect/>
          <a:stretch>
            <a:fillRect/>
          </a:stretch>
        </p:blipFill>
        <p:spPr>
          <a:xfrm>
            <a:off x="2286000" y="4343400"/>
            <a:ext cx="4248150" cy="2133600"/>
          </a:xfrm>
          <a:noFill/>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0"/>
          <p:cNvPicPr>
            <a:picLocks noChangeAspect="1" noChangeArrowheads="1"/>
          </p:cNvPicPr>
          <p:nvPr/>
        </p:nvPicPr>
        <p:blipFill>
          <a:blip r:embed="rId3" cstate="print"/>
          <a:srcRect/>
          <a:stretch>
            <a:fillRect/>
          </a:stretch>
        </p:blipFill>
        <p:spPr bwMode="auto">
          <a:xfrm>
            <a:off x="1143000" y="381000"/>
            <a:ext cx="6934200" cy="2828925"/>
          </a:xfrm>
          <a:prstGeom prst="rect">
            <a:avLst/>
          </a:prstGeom>
          <a:noFill/>
          <a:ln w="9525">
            <a:noFill/>
            <a:miter lim="800000"/>
            <a:headEnd/>
            <a:tailEnd/>
          </a:ln>
        </p:spPr>
      </p:pic>
      <p:grpSp>
        <p:nvGrpSpPr>
          <p:cNvPr id="2" name="Group 11"/>
          <p:cNvGrpSpPr>
            <a:grpSpLocks/>
          </p:cNvGrpSpPr>
          <p:nvPr/>
        </p:nvGrpSpPr>
        <p:grpSpPr bwMode="auto">
          <a:xfrm>
            <a:off x="1600200" y="2133600"/>
            <a:ext cx="1981200" cy="762000"/>
            <a:chOff x="1152" y="1440"/>
            <a:chExt cx="1248" cy="480"/>
          </a:xfrm>
        </p:grpSpPr>
        <p:sp>
          <p:nvSpPr>
            <p:cNvPr id="40965" name="Line 12"/>
            <p:cNvSpPr>
              <a:spLocks noChangeShapeType="1"/>
            </p:cNvSpPr>
            <p:nvPr/>
          </p:nvSpPr>
          <p:spPr bwMode="auto">
            <a:xfrm flipH="1">
              <a:off x="1152" y="1632"/>
              <a:ext cx="480" cy="288"/>
            </a:xfrm>
            <a:prstGeom prst="line">
              <a:avLst/>
            </a:prstGeom>
            <a:noFill/>
            <a:ln w="38100">
              <a:solidFill>
                <a:srgbClr val="FF0000"/>
              </a:solidFill>
              <a:round/>
              <a:headEnd/>
              <a:tailEnd type="triangle" w="med" len="med"/>
            </a:ln>
          </p:spPr>
          <p:txBody>
            <a:bodyPr/>
            <a:lstStyle/>
            <a:p>
              <a:endParaRPr lang="en-US"/>
            </a:p>
          </p:txBody>
        </p:sp>
        <p:sp>
          <p:nvSpPr>
            <p:cNvPr id="40966" name="Text Box 13"/>
            <p:cNvSpPr txBox="1">
              <a:spLocks noChangeArrowheads="1"/>
            </p:cNvSpPr>
            <p:nvPr/>
          </p:nvSpPr>
          <p:spPr bwMode="auto">
            <a:xfrm>
              <a:off x="1632" y="1440"/>
              <a:ext cx="768" cy="250"/>
            </a:xfrm>
            <a:prstGeom prst="rect">
              <a:avLst/>
            </a:prstGeom>
            <a:noFill/>
            <a:ln w="9525">
              <a:noFill/>
              <a:miter lim="800000"/>
              <a:headEnd/>
              <a:tailEnd/>
            </a:ln>
          </p:spPr>
          <p:txBody>
            <a:bodyPr>
              <a:spAutoFit/>
            </a:bodyPr>
            <a:lstStyle/>
            <a:p>
              <a:pPr eaLnBrk="0" hangingPunct="0">
                <a:spcBef>
                  <a:spcPct val="50000"/>
                </a:spcBef>
              </a:pPr>
              <a:r>
                <a:rPr lang="en-US" altLang="ja-JP" sz="2000" b="1">
                  <a:solidFill>
                    <a:srgbClr val="CC6600"/>
                  </a:solidFill>
                  <a:latin typeface="Verdana" pitchFamily="34" charset="0"/>
                  <a:ea typeface="ＭＳ Ｐゴシック" charset="-128"/>
                </a:rPr>
                <a:t>Click </a:t>
              </a:r>
            </a:p>
          </p:txBody>
        </p:sp>
      </p:grpSp>
      <p:pic>
        <p:nvPicPr>
          <p:cNvPr id="40964" name="Picture 14"/>
          <p:cNvPicPr>
            <a:picLocks noChangeAspect="1" noChangeArrowheads="1"/>
          </p:cNvPicPr>
          <p:nvPr/>
        </p:nvPicPr>
        <p:blipFill>
          <a:blip r:embed="rId4" cstate="print"/>
          <a:srcRect/>
          <a:stretch>
            <a:fillRect/>
          </a:stretch>
        </p:blipFill>
        <p:spPr bwMode="auto">
          <a:xfrm>
            <a:off x="1828800" y="3457575"/>
            <a:ext cx="5400675" cy="30194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altLang="ja-JP" sz="3600" dirty="0" smtClean="0">
                <a:solidFill>
                  <a:schemeClr val="accent2"/>
                </a:solidFill>
                <a:latin typeface="Arial" charset="0"/>
                <a:ea typeface="ＭＳ Ｐゴシック" charset="-128"/>
              </a:rPr>
              <a:t>Saving the data</a:t>
            </a:r>
          </a:p>
        </p:txBody>
      </p:sp>
      <p:sp>
        <p:nvSpPr>
          <p:cNvPr id="3076" name="Rectangle 3"/>
          <p:cNvSpPr>
            <a:spLocks noGrp="1" noChangeArrowheads="1"/>
          </p:cNvSpPr>
          <p:nvPr>
            <p:ph type="body" sz="half" idx="1"/>
          </p:nvPr>
        </p:nvSpPr>
        <p:spPr>
          <a:xfrm>
            <a:off x="1447800" y="1600200"/>
            <a:ext cx="6705600" cy="4525963"/>
          </a:xfrm>
        </p:spPr>
        <p:txBody>
          <a:bodyPr/>
          <a:lstStyle/>
          <a:p>
            <a:pPr eaLnBrk="1" hangingPunct="1"/>
            <a:r>
              <a:rPr lang="en-US" altLang="ja-JP" sz="2000" dirty="0" smtClean="0">
                <a:ea typeface="ＭＳ Ｐゴシック" charset="-128"/>
              </a:rPr>
              <a:t>To save the data file you created simply click ‘file’ and click ‘save as.’ You can save the file in different forms by clicking “Save as type.”</a:t>
            </a:r>
          </a:p>
        </p:txBody>
      </p:sp>
      <p:graphicFrame>
        <p:nvGraphicFramePr>
          <p:cNvPr id="3074" name="Object 9"/>
          <p:cNvGraphicFramePr>
            <a:graphicFrameLocks noGrp="1" noChangeAspect="1"/>
          </p:cNvGraphicFramePr>
          <p:nvPr>
            <p:ph sz="half" idx="2"/>
          </p:nvPr>
        </p:nvGraphicFramePr>
        <p:xfrm>
          <a:off x="1219200" y="2895600"/>
          <a:ext cx="6781800" cy="3429000"/>
        </p:xfrm>
        <a:graphic>
          <a:graphicData uri="http://schemas.openxmlformats.org/presentationml/2006/ole">
            <p:oleObj spid="_x0000_s4098" name="Bitmap Image" r:id="rId4" imgW="5723810" imgH="4563112" progId="PBrush">
              <p:embed/>
            </p:oleObj>
          </a:graphicData>
        </a:graphic>
      </p:graphicFrame>
      <p:grpSp>
        <p:nvGrpSpPr>
          <p:cNvPr id="2" name="Group 14"/>
          <p:cNvGrpSpPr>
            <a:grpSpLocks/>
          </p:cNvGrpSpPr>
          <p:nvPr/>
        </p:nvGrpSpPr>
        <p:grpSpPr bwMode="auto">
          <a:xfrm>
            <a:off x="5257800" y="4114800"/>
            <a:ext cx="1219200" cy="1066800"/>
            <a:chOff x="3264" y="2592"/>
            <a:chExt cx="768" cy="672"/>
          </a:xfrm>
        </p:grpSpPr>
        <p:sp>
          <p:nvSpPr>
            <p:cNvPr id="3078" name="Line 12"/>
            <p:cNvSpPr>
              <a:spLocks noChangeShapeType="1"/>
            </p:cNvSpPr>
            <p:nvPr/>
          </p:nvSpPr>
          <p:spPr bwMode="auto">
            <a:xfrm>
              <a:off x="3600" y="2832"/>
              <a:ext cx="432" cy="432"/>
            </a:xfrm>
            <a:prstGeom prst="line">
              <a:avLst/>
            </a:prstGeom>
            <a:noFill/>
            <a:ln w="38100">
              <a:solidFill>
                <a:srgbClr val="FF0000"/>
              </a:solidFill>
              <a:round/>
              <a:headEnd/>
              <a:tailEnd type="triangle" w="med" len="med"/>
            </a:ln>
          </p:spPr>
          <p:txBody>
            <a:bodyPr/>
            <a:lstStyle/>
            <a:p>
              <a:endParaRPr lang="en-US"/>
            </a:p>
          </p:txBody>
        </p:sp>
        <p:sp>
          <p:nvSpPr>
            <p:cNvPr id="3079" name="Text Box 13"/>
            <p:cNvSpPr txBox="1">
              <a:spLocks noChangeArrowheads="1"/>
            </p:cNvSpPr>
            <p:nvPr/>
          </p:nvSpPr>
          <p:spPr bwMode="auto">
            <a:xfrm>
              <a:off x="3264" y="2592"/>
              <a:ext cx="768" cy="250"/>
            </a:xfrm>
            <a:prstGeom prst="rect">
              <a:avLst/>
            </a:prstGeom>
            <a:noFill/>
            <a:ln w="9525">
              <a:noFill/>
              <a:miter lim="800000"/>
              <a:headEnd/>
              <a:tailEnd/>
            </a:ln>
          </p:spPr>
          <p:txBody>
            <a:bodyPr>
              <a:spAutoFit/>
            </a:bodyPr>
            <a:lstStyle/>
            <a:p>
              <a:pPr eaLnBrk="0" hangingPunct="0">
                <a:spcBef>
                  <a:spcPct val="50000"/>
                </a:spcBef>
              </a:pPr>
              <a:r>
                <a:rPr lang="en-US" altLang="ja-JP" sz="2000" b="1">
                  <a:solidFill>
                    <a:srgbClr val="CC6600"/>
                  </a:solidFill>
                  <a:latin typeface="Verdana" pitchFamily="34" charset="0"/>
                  <a:ea typeface="ＭＳ Ｐゴシック" charset="-128"/>
                </a:rPr>
                <a:t>Click </a:t>
              </a:r>
            </a:p>
          </p:txBody>
        </p:sp>
      </p:grpSp>
    </p:spTree>
    <p:extLst>
      <p:ext uri="{BB962C8B-B14F-4D97-AF65-F5344CB8AC3E}">
        <p14:creationId xmlns="" xmlns:p14="http://schemas.microsoft.com/office/powerpoint/2010/main" val="82331699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1095</Words>
  <Application>Microsoft Office PowerPoint</Application>
  <PresentationFormat>On-screen Show (4:3)</PresentationFormat>
  <Paragraphs>392</Paragraphs>
  <Slides>30</Slides>
  <Notes>13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Equation</vt:lpstr>
      <vt:lpstr>Bitmap Image</vt:lpstr>
      <vt:lpstr>LECTURE 02</vt:lpstr>
      <vt:lpstr>Descriptive Statistics</vt:lpstr>
      <vt:lpstr>Frequency distribution</vt:lpstr>
      <vt:lpstr>Slide 4</vt:lpstr>
      <vt:lpstr>Slide 5</vt:lpstr>
      <vt:lpstr>Graphical Presentation of Data</vt:lpstr>
      <vt:lpstr>Slide 7</vt:lpstr>
      <vt:lpstr>Slide 8</vt:lpstr>
      <vt:lpstr>Slide 9</vt:lpstr>
      <vt:lpstr>Measures of Central Tendency</vt:lpstr>
      <vt:lpstr>Slide 11</vt:lpstr>
      <vt:lpstr>Slide 12</vt:lpstr>
      <vt:lpstr>Slide 13</vt:lpstr>
      <vt:lpstr>Measures of Dispersion</vt:lpstr>
      <vt:lpstr>Main Measures of Dispersion</vt:lpstr>
      <vt:lpstr>Slide 16</vt:lpstr>
      <vt:lpstr>Statistical Package for the Social Sciences - (SPSS)</vt:lpstr>
      <vt:lpstr>Opening SPSS</vt:lpstr>
      <vt:lpstr>Data View window</vt:lpstr>
      <vt:lpstr>Variable view window</vt:lpstr>
      <vt:lpstr>Variable View window: Type</vt:lpstr>
      <vt:lpstr>Variable View window: Width</vt:lpstr>
      <vt:lpstr>Variable View window: Decimals</vt:lpstr>
      <vt:lpstr>Variable View window: Label</vt:lpstr>
      <vt:lpstr>Variable View window: Values</vt:lpstr>
      <vt:lpstr>Defining the value labels</vt:lpstr>
      <vt:lpstr>Practice 1</vt:lpstr>
      <vt:lpstr>Practice 1 (Solution Sample)</vt:lpstr>
      <vt:lpstr>Slide 29</vt:lpstr>
      <vt:lpstr>Saving the data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02</dc:title>
  <dc:creator>NTS</dc:creator>
  <cp:lastModifiedBy>NTS</cp:lastModifiedBy>
  <cp:revision>5</cp:revision>
  <dcterms:created xsi:type="dcterms:W3CDTF">2013-01-28T07:32:15Z</dcterms:created>
  <dcterms:modified xsi:type="dcterms:W3CDTF">2013-01-28T09:20:27Z</dcterms:modified>
</cp:coreProperties>
</file>