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emf" ContentType="image/x-emf"/>
  <Default Extension="xls" ContentType="application/vnd.ms-exce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image" Target="../media/image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5.wmf"/><Relationship Id="rId1" Type="http://schemas.openxmlformats.org/officeDocument/2006/relationships/image" Target="../media/image14.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image" Target="../media/image17.e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20.wmf"/><Relationship Id="rId1" Type="http://schemas.openxmlformats.org/officeDocument/2006/relationships/image" Target="../media/image1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image" Target="../media/image1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A5BE14-E871-4E28-8B10-BD6E6FA24E97}" type="datetimeFigureOut">
              <a:rPr lang="en-US" smtClean="0"/>
              <a:pPr/>
              <a:t>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876E90-3248-4181-9EF4-BE05FE740F5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ChangeArrowheads="1"/>
          </p:cNvSpPr>
          <p:nvPr/>
        </p:nvSpPr>
        <p:spPr bwMode="auto">
          <a:xfrm>
            <a:off x="3885579" y="0"/>
            <a:ext cx="2972421" cy="4575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89730" tIns="44865" rIns="89730" bIns="44865" anchor="ctr"/>
          <a:lstStyle/>
          <a:p>
            <a:endParaRPr lang="en-US"/>
          </a:p>
        </p:txBody>
      </p:sp>
      <p:sp>
        <p:nvSpPr>
          <p:cNvPr id="99331" name="Rectangle 3"/>
          <p:cNvSpPr>
            <a:spLocks noChangeArrowheads="1"/>
          </p:cNvSpPr>
          <p:nvPr/>
        </p:nvSpPr>
        <p:spPr bwMode="auto">
          <a:xfrm>
            <a:off x="3885579" y="8686489"/>
            <a:ext cx="2972421" cy="457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9049" tIns="0" rIns="19049" bIns="0" anchor="b"/>
          <a:lstStyle/>
          <a:p>
            <a:pPr algn="r" defTabSz="914437"/>
            <a:r>
              <a:rPr lang="en-US" sz="1000" i="1">
                <a:latin typeface="Times New Roman" pitchFamily="18" charset="0"/>
              </a:rPr>
              <a:t>24</a:t>
            </a:r>
          </a:p>
        </p:txBody>
      </p:sp>
      <p:sp>
        <p:nvSpPr>
          <p:cNvPr id="99332" name="Rectangle 4"/>
          <p:cNvSpPr>
            <a:spLocks noChangeArrowheads="1"/>
          </p:cNvSpPr>
          <p:nvPr/>
        </p:nvSpPr>
        <p:spPr bwMode="auto">
          <a:xfrm>
            <a:off x="1" y="8686489"/>
            <a:ext cx="2972421" cy="4575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89730" tIns="44865" rIns="89730" bIns="44865" anchor="ctr"/>
          <a:lstStyle/>
          <a:p>
            <a:endParaRPr lang="en-US"/>
          </a:p>
        </p:txBody>
      </p:sp>
      <p:sp>
        <p:nvSpPr>
          <p:cNvPr id="99333" name="Rectangle 5"/>
          <p:cNvSpPr>
            <a:spLocks noChangeArrowheads="1"/>
          </p:cNvSpPr>
          <p:nvPr/>
        </p:nvSpPr>
        <p:spPr bwMode="auto">
          <a:xfrm>
            <a:off x="1" y="0"/>
            <a:ext cx="2972421" cy="4575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89730" tIns="44865" rIns="89730" bIns="44865" anchor="ctr"/>
          <a:lstStyle/>
          <a:p>
            <a:endParaRPr lang="en-US"/>
          </a:p>
        </p:txBody>
      </p:sp>
      <p:sp>
        <p:nvSpPr>
          <p:cNvPr id="99334" name="Rectangle 6"/>
          <p:cNvSpPr>
            <a:spLocks noGrp="1" noChangeArrowheads="1"/>
          </p:cNvSpPr>
          <p:nvPr>
            <p:ph type="body" idx="1"/>
          </p:nvPr>
        </p:nvSpPr>
        <p:spPr>
          <a:noFill/>
        </p:spPr>
        <p:txBody>
          <a:bodyPr/>
          <a:lstStyle/>
          <a:p>
            <a:endParaRPr lang="en-US" dirty="0" smtClean="0">
              <a:latin typeface="Arial" charset="0"/>
            </a:endParaRPr>
          </a:p>
        </p:txBody>
      </p:sp>
      <p:sp>
        <p:nvSpPr>
          <p:cNvPr id="99335" name="Rectangle 7"/>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fld id="{2CB77B69-C83F-4611-84EE-586C9520AD67}" type="slidenum">
              <a:rPr lang="en-US">
                <a:solidFill>
                  <a:schemeClr val="tx1"/>
                </a:solidFill>
                <a:latin typeface="Times New Roman" pitchFamily="18" charset="0"/>
              </a:rPr>
              <a:pPr/>
              <a:t>10</a:t>
            </a:fld>
            <a:endParaRPr lang="en-US">
              <a:solidFill>
                <a:schemeClr val="tx1"/>
              </a:solidFill>
              <a:latin typeface="Times New Roman" pitchFamily="18"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65722E-A6CF-4848-9C79-BE1BA043C09C}" type="slidenum">
              <a:rPr lang="en-US" smtClean="0"/>
              <a:pPr/>
              <a:t>20</a:t>
            </a:fld>
            <a:endParaRPr lang="en-US"/>
          </a:p>
        </p:txBody>
      </p:sp>
    </p:spTree>
    <p:extLst>
      <p:ext uri="{BB962C8B-B14F-4D97-AF65-F5344CB8AC3E}">
        <p14:creationId xmlns="" xmlns:p14="http://schemas.microsoft.com/office/powerpoint/2010/main" val="1991607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1FD83F-2392-4D83-B88E-55037984E567}" type="datetimeFigureOut">
              <a:rPr lang="en-US" smtClean="0"/>
              <a:pPr/>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FD83F-2392-4D83-B88E-55037984E567}" type="datetimeFigureOut">
              <a:rPr lang="en-US" smtClean="0"/>
              <a:pPr/>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1FD83F-2392-4D83-B88E-55037984E567}" type="datetimeFigureOut">
              <a:rPr lang="en-US" smtClean="0"/>
              <a:pPr/>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1FD83F-2392-4D83-B88E-55037984E567}" type="datetimeFigureOut">
              <a:rPr lang="en-US" smtClean="0"/>
              <a:pPr/>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1FD83F-2392-4D83-B88E-55037984E567}" type="datetimeFigureOut">
              <a:rPr lang="en-US" smtClean="0"/>
              <a:pPr/>
              <a:t>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1FD83F-2392-4D83-B88E-55037984E567}" type="datetimeFigureOut">
              <a:rPr lang="en-US" smtClean="0"/>
              <a:pPr/>
              <a:t>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FD83F-2392-4D83-B88E-55037984E567}" type="datetimeFigureOut">
              <a:rPr lang="en-US" smtClean="0"/>
              <a:pPr/>
              <a:t>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FD83F-2392-4D83-B88E-55037984E567}" type="datetimeFigureOut">
              <a:rPr lang="en-US" smtClean="0"/>
              <a:pPr/>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FD83F-2392-4D83-B88E-55037984E567}" type="datetimeFigureOut">
              <a:rPr lang="en-US" smtClean="0"/>
              <a:pPr/>
              <a:t>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FD83F-2392-4D83-B88E-55037984E567}" type="datetimeFigureOut">
              <a:rPr lang="en-US" smtClean="0"/>
              <a:pPr/>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FD83F-2392-4D83-B88E-55037984E567}" type="datetimeFigureOut">
              <a:rPr lang="en-US" smtClean="0"/>
              <a:pPr/>
              <a:t>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5A9A63-F1B1-414E-A56D-BA47970EA84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9"/>
          <p:cNvSpPr>
            <a:spLocks noGrp="1" noChangeArrowheads="1"/>
          </p:cNvSpPr>
          <p:nvPr>
            <p:ph type="dt" sz="half" idx="10"/>
          </p:nvPr>
        </p:nvSpPr>
        <p:spPr>
          <a:ln/>
        </p:spPr>
        <p:txBody>
          <a:bodyPr/>
          <a:lstStyle>
            <a:lvl1pPr>
              <a:defRPr/>
            </a:lvl1pPr>
          </a:lstStyle>
          <a:p>
            <a:pPr>
              <a:defRPr/>
            </a:pPr>
            <a:endParaRPr lang="en-US"/>
          </a:p>
        </p:txBody>
      </p:sp>
      <p:sp>
        <p:nvSpPr>
          <p:cNvPr id="7" name="Rectangle 70"/>
          <p:cNvSpPr>
            <a:spLocks noGrp="1" noChangeArrowheads="1"/>
          </p:cNvSpPr>
          <p:nvPr>
            <p:ph type="ftr" sz="quarter" idx="11"/>
          </p:nvPr>
        </p:nvSpPr>
        <p:spPr>
          <a:ln/>
        </p:spPr>
        <p:txBody>
          <a:bodyPr/>
          <a:lstStyle>
            <a:lvl1pPr>
              <a:defRPr/>
            </a:lvl1pPr>
          </a:lstStyle>
          <a:p>
            <a:pPr>
              <a:defRPr/>
            </a:pPr>
            <a:r>
              <a:rPr lang="en-US"/>
              <a:t>EPI 809/Spring 2008</a:t>
            </a:r>
          </a:p>
        </p:txBody>
      </p:sp>
      <p:sp>
        <p:nvSpPr>
          <p:cNvPr id="8" name="Rectangle 71"/>
          <p:cNvSpPr>
            <a:spLocks noGrp="1" noChangeArrowheads="1"/>
          </p:cNvSpPr>
          <p:nvPr>
            <p:ph type="sldNum" sz="quarter" idx="12"/>
          </p:nvPr>
        </p:nvSpPr>
        <p:spPr>
          <a:ln/>
        </p:spPr>
        <p:txBody>
          <a:bodyPr/>
          <a:lstStyle>
            <a:lvl1pPr>
              <a:defRPr/>
            </a:lvl1pPr>
          </a:lstStyle>
          <a:p>
            <a:pPr>
              <a:defRPr/>
            </a:pPr>
            <a:fld id="{1C8E2176-79B0-4817-A52E-6FA48B32FBDE}" type="slidenum">
              <a:rPr lang="en-US"/>
              <a:pPr>
                <a:defRPr/>
              </a:pPr>
              <a:t>‹#›</a:t>
            </a:fld>
            <a:endParaRPr lang="en-US"/>
          </a:p>
        </p:txBody>
      </p:sp>
    </p:spTree>
    <p:extLst>
      <p:ext uri="{BB962C8B-B14F-4D97-AF65-F5344CB8AC3E}">
        <p14:creationId xmlns="" xmlns:p14="http://schemas.microsoft.com/office/powerpoint/2010/main" val="147511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FD83F-2392-4D83-B88E-55037984E567}" type="datetimeFigureOut">
              <a:rPr lang="en-US" smtClean="0"/>
              <a:pPr/>
              <a:t>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5A9A63-F1B1-414E-A56D-BA47970EA84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2.xml"/><Relationship Id="rId1" Type="http://schemas.openxmlformats.org/officeDocument/2006/relationships/vmlDrawing" Target="../drawings/vmlDrawing6.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7.vml"/><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0.vml"/><Relationship Id="rId5" Type="http://schemas.openxmlformats.org/officeDocument/2006/relationships/image" Target="../media/image16.png"/><Relationship Id="rId4" Type="http://schemas.openxmlformats.org/officeDocument/2006/relationships/oleObject" Target="../embeddings/oleObject12.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3.bin"/><Relationship Id="rId7"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19.bin"/><Relationship Id="rId5" Type="http://schemas.openxmlformats.org/officeDocument/2006/relationships/oleObject" Target="../embeddings/oleObject18.bin"/><Relationship Id="rId4" Type="http://schemas.openxmlformats.org/officeDocument/2006/relationships/oleObject" Target="../embeddings/oleObject17.bin"/></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7772400" cy="1470025"/>
          </a:xfrm>
        </p:spPr>
        <p:txBody>
          <a:bodyPr/>
          <a:lstStyle/>
          <a:p>
            <a:r>
              <a:rPr lang="en-US" b="1" dirty="0" smtClean="0"/>
              <a:t>Simple Linear Regression </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16</a:t>
            </a:r>
          </a:p>
          <a:p>
            <a:r>
              <a:rPr lang="en-US" dirty="0" smtClean="0">
                <a:solidFill>
                  <a:schemeClr val="tx1"/>
                </a:solidFill>
              </a:rPr>
              <a:t>MGT601</a:t>
            </a:r>
            <a:endParaRPr lang="en-US"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rmAutofit fontScale="77500" lnSpcReduction="20000"/>
          </a:bodyPr>
          <a:lstStyle/>
          <a:p>
            <a:pPr algn="just">
              <a:buFontTx/>
              <a:buChar char="•"/>
            </a:pPr>
            <a:r>
              <a:rPr lang="en-US" sz="3200" b="1" dirty="0" smtClean="0">
                <a:solidFill>
                  <a:srgbClr val="FF0000"/>
                </a:solidFill>
                <a:latin typeface="+mj-lt"/>
              </a:rPr>
              <a:t>Introduction</a:t>
            </a:r>
          </a:p>
          <a:p>
            <a:pPr algn="just">
              <a:buFontTx/>
              <a:buChar char="•"/>
            </a:pPr>
            <a:r>
              <a:rPr lang="en-US" sz="3200" dirty="0" smtClean="0"/>
              <a:t>Many </a:t>
            </a:r>
            <a:r>
              <a:rPr lang="en-US" sz="3200" dirty="0"/>
              <a:t>problems in </a:t>
            </a:r>
            <a:r>
              <a:rPr lang="en-US" sz="3200" dirty="0" smtClean="0"/>
              <a:t>Engineering, Management, Health Sciences and other Sciences </a:t>
            </a:r>
            <a:r>
              <a:rPr lang="en-US" sz="3200" dirty="0"/>
              <a:t>involve exploring the relationships between two or more variables. </a:t>
            </a:r>
          </a:p>
          <a:p>
            <a:pPr algn="just">
              <a:buFontTx/>
              <a:buChar char="•"/>
            </a:pPr>
            <a:r>
              <a:rPr lang="en-US" sz="3200" dirty="0"/>
              <a:t>For </a:t>
            </a:r>
            <a:r>
              <a:rPr lang="en-US" sz="3200" dirty="0" smtClean="0"/>
              <a:t>example we may be interested in studying the relationship between blood pressure and age, height and weight, yield of rice and water level, no of hrs. of study and GPA, in </a:t>
            </a:r>
            <a:r>
              <a:rPr lang="en-US" sz="3200" dirty="0"/>
              <a:t>a chemical process, suppose that the yield of the product is related to the process-operating </a:t>
            </a:r>
            <a:r>
              <a:rPr lang="en-US" sz="3200" dirty="0" smtClean="0"/>
              <a:t>temperature. </a:t>
            </a:r>
            <a:endParaRPr lang="en-US" sz="3200" dirty="0"/>
          </a:p>
          <a:p>
            <a:pPr algn="just">
              <a:buFontTx/>
              <a:buChar char="•"/>
            </a:pPr>
            <a:r>
              <a:rPr lang="en-US" sz="3200" dirty="0" smtClean="0"/>
              <a:t>The </a:t>
            </a:r>
            <a:r>
              <a:rPr lang="en-US" sz="3200" dirty="0" smtClean="0">
                <a:solidFill>
                  <a:srgbClr val="FF0000"/>
                </a:solidFill>
              </a:rPr>
              <a:t>nature</a:t>
            </a:r>
            <a:r>
              <a:rPr lang="en-US" sz="3200" dirty="0" smtClean="0"/>
              <a:t> and </a:t>
            </a:r>
            <a:r>
              <a:rPr lang="en-US" sz="3200" dirty="0" smtClean="0">
                <a:solidFill>
                  <a:srgbClr val="0070C0"/>
                </a:solidFill>
              </a:rPr>
              <a:t>strength</a:t>
            </a:r>
            <a:r>
              <a:rPr lang="en-US" sz="3200" dirty="0" smtClean="0"/>
              <a:t> of relationships between such variables may be examined by </a:t>
            </a:r>
            <a:r>
              <a:rPr lang="en-US" sz="3200" dirty="0" smtClean="0">
                <a:solidFill>
                  <a:srgbClr val="FF0000"/>
                </a:solidFill>
              </a:rPr>
              <a:t>regression</a:t>
            </a:r>
            <a:r>
              <a:rPr lang="en-US" sz="3200" dirty="0" smtClean="0"/>
              <a:t> and </a:t>
            </a:r>
            <a:r>
              <a:rPr lang="en-US" sz="3200" dirty="0" smtClean="0">
                <a:solidFill>
                  <a:srgbClr val="0070C0"/>
                </a:solidFill>
              </a:rPr>
              <a:t>correlation</a:t>
            </a:r>
            <a:r>
              <a:rPr lang="en-US" sz="3200" dirty="0" smtClean="0"/>
              <a:t> analysis, two statistical techniques that, although related, serve different purposes.</a:t>
            </a:r>
            <a:endParaRPr lang="en-US" sz="3200" dirty="0"/>
          </a:p>
          <a:p>
            <a:pPr marL="0" indent="0">
              <a:buNone/>
            </a:pPr>
            <a:endParaRPr lang="en-US" dirty="0">
              <a:latin typeface="Tw Cen MT Condensed" pitchFamily="34" charset="0"/>
            </a:endParaRPr>
          </a:p>
        </p:txBody>
      </p:sp>
      <p:sp>
        <p:nvSpPr>
          <p:cNvPr id="4" name="Rectangle 3"/>
          <p:cNvSpPr>
            <a:spLocks noGrp="1" noChangeArrowheads="1"/>
          </p:cNvSpPr>
          <p:nvPr>
            <p:ph type="title"/>
          </p:nvPr>
        </p:nvSpPr>
        <p:spPr>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normAutofit/>
          </a:bodyPr>
          <a:lstStyle/>
          <a:p>
            <a:pPr>
              <a:defRPr/>
            </a:pPr>
            <a:r>
              <a:rPr lang="en-US" sz="4000" dirty="0" smtClean="0">
                <a:solidFill>
                  <a:schemeClr val="accent2"/>
                </a:solidFill>
              </a:rPr>
              <a:t>Simple Linear Regression </a:t>
            </a:r>
            <a:endParaRPr lang="en-US" sz="4000" dirty="0" smtClean="0"/>
          </a:p>
        </p:txBody>
      </p:sp>
    </p:spTree>
    <p:extLst>
      <p:ext uri="{BB962C8B-B14F-4D97-AF65-F5344CB8AC3E}">
        <p14:creationId xmlns="" xmlns:p14="http://schemas.microsoft.com/office/powerpoint/2010/main" val="222591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left)">
                                      <p:cBhvr>
                                        <p:cTn id="7" dur="500"/>
                                        <p:tgtEl>
                                          <p:spTgt spid="4">
                                            <p:txEl>
                                              <p:pRg st="0" end="0"/>
                                            </p:txEl>
                                          </p:spTgt>
                                        </p:tgtEl>
                                      </p:cBhvr>
                                    </p:animEffect>
                                  </p:childTnLst>
                                  <p:subTnLst>
                                    <p:animClr>
                                      <p:cBhvr override="childStyle">
                                        <p:cTn dur="1" fill="hold" display="0" masterRel="nextClick" afterEffect="1"/>
                                        <p:tgtEl>
                                          <p:spTgt spid="4">
                                            <p:txEl>
                                              <p:pRg st="0" end="0"/>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defTabSz="852488" eaLnBrk="1" hangingPunct="1"/>
            <a:r>
              <a:rPr lang="en-US" sz="4000" dirty="0" smtClean="0">
                <a:solidFill>
                  <a:schemeClr val="accent2"/>
                </a:solidFill>
              </a:rPr>
              <a:t>Introduction to Regression Analysis</a:t>
            </a:r>
          </a:p>
        </p:txBody>
      </p:sp>
      <p:sp>
        <p:nvSpPr>
          <p:cNvPr id="19459" name="Rectangle 3"/>
          <p:cNvSpPr>
            <a:spLocks noGrp="1" noChangeArrowheads="1"/>
          </p:cNvSpPr>
          <p:nvPr>
            <p:ph type="body" idx="1"/>
          </p:nvPr>
        </p:nvSpPr>
        <p:spPr>
          <a:xfrm>
            <a:off x="762000" y="1371600"/>
            <a:ext cx="7620000" cy="4724400"/>
          </a:xfrm>
        </p:spPr>
        <p:txBody>
          <a:bodyPr/>
          <a:lstStyle/>
          <a:p>
            <a:pPr marL="320675" indent="-320675" defTabSz="852488" eaLnBrk="1" hangingPunct="1">
              <a:spcBef>
                <a:spcPct val="30000"/>
              </a:spcBef>
            </a:pPr>
            <a:r>
              <a:rPr lang="en-US" dirty="0" smtClean="0">
                <a:solidFill>
                  <a:schemeClr val="folHlink"/>
                </a:solidFill>
              </a:rPr>
              <a:t>Regression analysis</a:t>
            </a:r>
            <a:r>
              <a:rPr lang="en-US" dirty="0" smtClean="0"/>
              <a:t> is used to:</a:t>
            </a:r>
          </a:p>
          <a:p>
            <a:pPr marL="693738" lvl="1" indent="-268288" defTabSz="852488" eaLnBrk="1" hangingPunct="1">
              <a:spcBef>
                <a:spcPct val="30000"/>
              </a:spcBef>
            </a:pPr>
            <a:r>
              <a:rPr lang="en-US" dirty="0" smtClean="0"/>
              <a:t>Predict the value of a dependent variable based on the value of independent variable(s)</a:t>
            </a:r>
          </a:p>
          <a:p>
            <a:pPr marL="693738" lvl="1" indent="-268288" defTabSz="852488">
              <a:spcBef>
                <a:spcPct val="30000"/>
              </a:spcBef>
            </a:pPr>
            <a:r>
              <a:rPr lang="en-US" dirty="0" smtClean="0"/>
              <a:t>Explain the changes in the </a:t>
            </a:r>
            <a:r>
              <a:rPr lang="en-US" dirty="0"/>
              <a:t>dependent variable</a:t>
            </a:r>
            <a:r>
              <a:rPr lang="en-US" dirty="0" smtClean="0"/>
              <a:t> due to independent variable(s)</a:t>
            </a:r>
          </a:p>
          <a:p>
            <a:pPr marL="320675" indent="-320675" defTabSz="852488" eaLnBrk="1" hangingPunct="1">
              <a:spcBef>
                <a:spcPct val="30000"/>
              </a:spcBef>
              <a:buFontTx/>
              <a:buNone/>
            </a:pPr>
            <a:r>
              <a:rPr lang="en-US" dirty="0" smtClean="0">
                <a:solidFill>
                  <a:schemeClr val="folHlink"/>
                </a:solidFill>
              </a:rPr>
              <a:t>	</a:t>
            </a:r>
            <a:r>
              <a:rPr lang="en-US" sz="2600" dirty="0" smtClean="0">
                <a:solidFill>
                  <a:schemeClr val="folHlink"/>
                </a:solidFill>
              </a:rPr>
              <a:t>Dependent variable:</a:t>
            </a:r>
            <a:r>
              <a:rPr lang="en-US" sz="2600" dirty="0" smtClean="0"/>
              <a:t>  the variable we wish to explain</a:t>
            </a:r>
          </a:p>
          <a:p>
            <a:pPr marL="320675" indent="-320675" defTabSz="852488" eaLnBrk="1" hangingPunct="1">
              <a:spcBef>
                <a:spcPct val="30000"/>
              </a:spcBef>
              <a:buFontTx/>
              <a:buNone/>
            </a:pPr>
            <a:r>
              <a:rPr lang="en-US" sz="2600" dirty="0" smtClean="0">
                <a:solidFill>
                  <a:schemeClr val="folHlink"/>
                </a:solidFill>
              </a:rPr>
              <a:t>	Independent (Explanatory)variable:</a:t>
            </a:r>
            <a:r>
              <a:rPr lang="en-US" sz="2600" dirty="0" smtClean="0"/>
              <a:t>  the variable used to explain the dependent variable</a:t>
            </a:r>
          </a:p>
        </p:txBody>
      </p:sp>
    </p:spTree>
    <p:extLst>
      <p:ext uri="{BB962C8B-B14F-4D97-AF65-F5344CB8AC3E}">
        <p14:creationId xmlns="" xmlns:p14="http://schemas.microsoft.com/office/powerpoint/2010/main" val="25225016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Freeform 2"/>
          <p:cNvSpPr>
            <a:spLocks/>
          </p:cNvSpPr>
          <p:nvPr/>
        </p:nvSpPr>
        <p:spPr bwMode="auto">
          <a:xfrm>
            <a:off x="2513013" y="2773363"/>
            <a:ext cx="1978025" cy="365125"/>
          </a:xfrm>
          <a:custGeom>
            <a:avLst/>
            <a:gdLst>
              <a:gd name="T0" fmla="*/ 0 w 1246"/>
              <a:gd name="T1" fmla="*/ 363538 h 230"/>
              <a:gd name="T2" fmla="*/ 0 w 1246"/>
              <a:gd name="T3" fmla="*/ 223838 h 230"/>
              <a:gd name="T4" fmla="*/ 1976438 w 1246"/>
              <a:gd name="T5" fmla="*/ 223838 h 230"/>
              <a:gd name="T6" fmla="*/ 1976438 w 1246"/>
              <a:gd name="T7" fmla="*/ 0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46" h="230">
                <a:moveTo>
                  <a:pt x="0" y="229"/>
                </a:moveTo>
                <a:lnTo>
                  <a:pt x="0" y="141"/>
                </a:lnTo>
                <a:lnTo>
                  <a:pt x="1245" y="141"/>
                </a:lnTo>
                <a:lnTo>
                  <a:pt x="1245" y="0"/>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28677" name="Freeform 3"/>
          <p:cNvSpPr>
            <a:spLocks/>
          </p:cNvSpPr>
          <p:nvPr/>
        </p:nvSpPr>
        <p:spPr bwMode="auto">
          <a:xfrm>
            <a:off x="1417638" y="4281488"/>
            <a:ext cx="1096962" cy="365125"/>
          </a:xfrm>
          <a:custGeom>
            <a:avLst/>
            <a:gdLst>
              <a:gd name="T0" fmla="*/ 1095375 w 691"/>
              <a:gd name="T1" fmla="*/ 0 h 230"/>
              <a:gd name="T2" fmla="*/ 1095375 w 691"/>
              <a:gd name="T3" fmla="*/ 220663 h 230"/>
              <a:gd name="T4" fmla="*/ 0 w 691"/>
              <a:gd name="T5" fmla="*/ 220663 h 230"/>
              <a:gd name="T6" fmla="*/ 0 w 691"/>
              <a:gd name="T7" fmla="*/ 363538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1" h="230">
                <a:moveTo>
                  <a:pt x="690" y="0"/>
                </a:moveTo>
                <a:lnTo>
                  <a:pt x="690" y="139"/>
                </a:lnTo>
                <a:lnTo>
                  <a:pt x="0" y="139"/>
                </a:lnTo>
                <a:lnTo>
                  <a:pt x="0" y="229"/>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51204" name="Rectangle 4"/>
          <p:cNvSpPr>
            <a:spLocks noGrp="1" noChangeArrowheads="1"/>
          </p:cNvSpPr>
          <p:nvPr>
            <p:ph type="title"/>
          </p:nvPr>
        </p:nvSpPr>
        <p:spPr>
          <a:extLst>
            <a:ext uri="{91240B29-F687-4F45-9708-019B960494DF}">
              <a14:hiddenLine xmlns="" xmlns:a14="http://schemas.microsoft.com/office/drawing/2010/main" w="12700">
                <a:solidFill>
                  <a:schemeClr val="tx1"/>
                </a:solidFill>
                <a:miter lim="800000"/>
                <a:headEnd/>
                <a:tailEnd/>
              </a14:hiddenLine>
            </a:ext>
          </a:extLst>
        </p:spPr>
        <p:txBody>
          <a:bodyPr lIns="90488" tIns="44450" rIns="90488" bIns="44450">
            <a:normAutofit/>
          </a:bodyPr>
          <a:lstStyle/>
          <a:p>
            <a:pPr eaLnBrk="1" hangingPunct="1">
              <a:defRPr/>
            </a:pPr>
            <a:r>
              <a:rPr lang="en-US" dirty="0" smtClean="0"/>
              <a:t>Types of Regression Models</a:t>
            </a:r>
          </a:p>
        </p:txBody>
      </p:sp>
      <p:sp>
        <p:nvSpPr>
          <p:cNvPr id="28679" name="Freeform 5"/>
          <p:cNvSpPr>
            <a:spLocks/>
          </p:cNvSpPr>
          <p:nvPr/>
        </p:nvSpPr>
        <p:spPr bwMode="auto">
          <a:xfrm>
            <a:off x="3486150" y="1974850"/>
            <a:ext cx="2008188" cy="800100"/>
          </a:xfrm>
          <a:custGeom>
            <a:avLst/>
            <a:gdLst>
              <a:gd name="T0" fmla="*/ 0 w 1265"/>
              <a:gd name="T1" fmla="*/ 798513 h 504"/>
              <a:gd name="T2" fmla="*/ 2006600 w 1265"/>
              <a:gd name="T3" fmla="*/ 798513 h 504"/>
              <a:gd name="T4" fmla="*/ 2006600 w 1265"/>
              <a:gd name="T5" fmla="*/ 0 h 504"/>
              <a:gd name="T6" fmla="*/ 0 w 1265"/>
              <a:gd name="T7" fmla="*/ 0 h 504"/>
              <a:gd name="T8" fmla="*/ 0 w 1265"/>
              <a:gd name="T9" fmla="*/ 798513 h 5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65" h="504">
                <a:moveTo>
                  <a:pt x="0" y="503"/>
                </a:moveTo>
                <a:lnTo>
                  <a:pt x="1264" y="503"/>
                </a:lnTo>
                <a:lnTo>
                  <a:pt x="1264" y="0"/>
                </a:lnTo>
                <a:lnTo>
                  <a:pt x="0" y="0"/>
                </a:lnTo>
                <a:lnTo>
                  <a:pt x="0" y="503"/>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80" name="Rectangle 6"/>
          <p:cNvSpPr>
            <a:spLocks noChangeArrowheads="1"/>
          </p:cNvSpPr>
          <p:nvPr/>
        </p:nvSpPr>
        <p:spPr bwMode="auto">
          <a:xfrm>
            <a:off x="3567113" y="1966913"/>
            <a:ext cx="1841500"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Regression</a:t>
            </a:r>
          </a:p>
        </p:txBody>
      </p:sp>
      <p:sp>
        <p:nvSpPr>
          <p:cNvPr id="28681" name="Rectangle 7"/>
          <p:cNvSpPr>
            <a:spLocks noChangeArrowheads="1"/>
          </p:cNvSpPr>
          <p:nvPr/>
        </p:nvSpPr>
        <p:spPr bwMode="auto">
          <a:xfrm>
            <a:off x="3875088" y="2330450"/>
            <a:ext cx="1230312"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Models</a:t>
            </a:r>
          </a:p>
        </p:txBody>
      </p:sp>
      <p:sp>
        <p:nvSpPr>
          <p:cNvPr id="28682" name="Freeform 8"/>
          <p:cNvSpPr>
            <a:spLocks/>
          </p:cNvSpPr>
          <p:nvPr/>
        </p:nvSpPr>
        <p:spPr bwMode="auto">
          <a:xfrm>
            <a:off x="915988" y="4787900"/>
            <a:ext cx="1004887" cy="1003300"/>
          </a:xfrm>
          <a:custGeom>
            <a:avLst/>
            <a:gdLst>
              <a:gd name="T0" fmla="*/ 0 w 633"/>
              <a:gd name="T1" fmla="*/ 1001713 h 632"/>
              <a:gd name="T2" fmla="*/ 1003300 w 633"/>
              <a:gd name="T3" fmla="*/ 1001713 h 632"/>
              <a:gd name="T4" fmla="*/ 1003300 w 633"/>
              <a:gd name="T5" fmla="*/ 0 h 632"/>
              <a:gd name="T6" fmla="*/ 0 w 633"/>
              <a:gd name="T7" fmla="*/ 0 h 632"/>
              <a:gd name="T8" fmla="*/ 0 w 633"/>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3" h="632">
                <a:moveTo>
                  <a:pt x="0" y="631"/>
                </a:moveTo>
                <a:lnTo>
                  <a:pt x="632" y="631"/>
                </a:lnTo>
                <a:lnTo>
                  <a:pt x="632"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83" name="Rectangle 9"/>
          <p:cNvSpPr>
            <a:spLocks noChangeArrowheads="1"/>
          </p:cNvSpPr>
          <p:nvPr/>
        </p:nvSpPr>
        <p:spPr bwMode="auto">
          <a:xfrm>
            <a:off x="869950" y="5060950"/>
            <a:ext cx="10953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Linear</a:t>
            </a:r>
          </a:p>
        </p:txBody>
      </p:sp>
      <p:sp>
        <p:nvSpPr>
          <p:cNvPr id="28684" name="Freeform 10"/>
          <p:cNvSpPr>
            <a:spLocks/>
          </p:cNvSpPr>
          <p:nvPr/>
        </p:nvSpPr>
        <p:spPr bwMode="auto">
          <a:xfrm>
            <a:off x="3105150" y="4787900"/>
            <a:ext cx="1006475" cy="1003300"/>
          </a:xfrm>
          <a:custGeom>
            <a:avLst/>
            <a:gdLst>
              <a:gd name="T0" fmla="*/ 0 w 634"/>
              <a:gd name="T1" fmla="*/ 1001713 h 632"/>
              <a:gd name="T2" fmla="*/ 1004888 w 634"/>
              <a:gd name="T3" fmla="*/ 1001713 h 632"/>
              <a:gd name="T4" fmla="*/ 1004888 w 634"/>
              <a:gd name="T5" fmla="*/ 0 h 632"/>
              <a:gd name="T6" fmla="*/ 0 w 634"/>
              <a:gd name="T7" fmla="*/ 0 h 632"/>
              <a:gd name="T8" fmla="*/ 0 w 634"/>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4" h="632">
                <a:moveTo>
                  <a:pt x="0" y="631"/>
                </a:moveTo>
                <a:lnTo>
                  <a:pt x="633" y="631"/>
                </a:lnTo>
                <a:lnTo>
                  <a:pt x="633"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85" name="Rectangle 11"/>
          <p:cNvSpPr>
            <a:spLocks noChangeArrowheads="1"/>
          </p:cNvSpPr>
          <p:nvPr/>
        </p:nvSpPr>
        <p:spPr bwMode="auto">
          <a:xfrm>
            <a:off x="3171825" y="4878388"/>
            <a:ext cx="874713"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Non-</a:t>
            </a:r>
          </a:p>
        </p:txBody>
      </p:sp>
      <p:sp>
        <p:nvSpPr>
          <p:cNvPr id="28686" name="Rectangle 12"/>
          <p:cNvSpPr>
            <a:spLocks noChangeArrowheads="1"/>
          </p:cNvSpPr>
          <p:nvPr/>
        </p:nvSpPr>
        <p:spPr bwMode="auto">
          <a:xfrm>
            <a:off x="3059113" y="5243513"/>
            <a:ext cx="10953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Linear</a:t>
            </a:r>
          </a:p>
        </p:txBody>
      </p:sp>
      <p:sp>
        <p:nvSpPr>
          <p:cNvPr id="28687" name="Freeform 13"/>
          <p:cNvSpPr>
            <a:spLocks/>
          </p:cNvSpPr>
          <p:nvPr/>
        </p:nvSpPr>
        <p:spPr bwMode="auto">
          <a:xfrm>
            <a:off x="2513013" y="4281488"/>
            <a:ext cx="1096962" cy="365125"/>
          </a:xfrm>
          <a:custGeom>
            <a:avLst/>
            <a:gdLst>
              <a:gd name="T0" fmla="*/ 1095375 w 691"/>
              <a:gd name="T1" fmla="*/ 363538 h 230"/>
              <a:gd name="T2" fmla="*/ 1095375 w 691"/>
              <a:gd name="T3" fmla="*/ 220663 h 230"/>
              <a:gd name="T4" fmla="*/ 0 w 691"/>
              <a:gd name="T5" fmla="*/ 220663 h 230"/>
              <a:gd name="T6" fmla="*/ 0 w 691"/>
              <a:gd name="T7" fmla="*/ 0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1" h="230">
                <a:moveTo>
                  <a:pt x="690" y="229"/>
                </a:moveTo>
                <a:lnTo>
                  <a:pt x="690" y="139"/>
                </a:lnTo>
                <a:lnTo>
                  <a:pt x="0" y="139"/>
                </a:lnTo>
                <a:lnTo>
                  <a:pt x="0" y="0"/>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28688" name="Freeform 14"/>
          <p:cNvSpPr>
            <a:spLocks/>
          </p:cNvSpPr>
          <p:nvPr/>
        </p:nvSpPr>
        <p:spPr bwMode="auto">
          <a:xfrm>
            <a:off x="3525838" y="4627563"/>
            <a:ext cx="152400" cy="152400"/>
          </a:xfrm>
          <a:custGeom>
            <a:avLst/>
            <a:gdLst>
              <a:gd name="T0" fmla="*/ 150813 w 96"/>
              <a:gd name="T1" fmla="*/ 0 h 96"/>
              <a:gd name="T2" fmla="*/ 77788 w 96"/>
              <a:gd name="T3" fmla="*/ 150813 h 96"/>
              <a:gd name="T4" fmla="*/ 0 w 96"/>
              <a:gd name="T5" fmla="*/ 0 h 96"/>
              <a:gd name="T6" fmla="*/ 150813 w 96"/>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6">
                <a:moveTo>
                  <a:pt x="95" y="0"/>
                </a:moveTo>
                <a:lnTo>
                  <a:pt x="49" y="95"/>
                </a:lnTo>
                <a:lnTo>
                  <a:pt x="0" y="0"/>
                </a:lnTo>
                <a:lnTo>
                  <a:pt x="95"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89" name="Freeform 15"/>
          <p:cNvSpPr>
            <a:spLocks/>
          </p:cNvSpPr>
          <p:nvPr/>
        </p:nvSpPr>
        <p:spPr bwMode="auto">
          <a:xfrm>
            <a:off x="1336675" y="4627563"/>
            <a:ext cx="152400" cy="152400"/>
          </a:xfrm>
          <a:custGeom>
            <a:avLst/>
            <a:gdLst>
              <a:gd name="T0" fmla="*/ 150813 w 96"/>
              <a:gd name="T1" fmla="*/ 0 h 96"/>
              <a:gd name="T2" fmla="*/ 76200 w 96"/>
              <a:gd name="T3" fmla="*/ 150813 h 96"/>
              <a:gd name="T4" fmla="*/ 0 w 96"/>
              <a:gd name="T5" fmla="*/ 0 h 96"/>
              <a:gd name="T6" fmla="*/ 150813 w 96"/>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6">
                <a:moveTo>
                  <a:pt x="95" y="0"/>
                </a:moveTo>
                <a:lnTo>
                  <a:pt x="48" y="95"/>
                </a:lnTo>
                <a:lnTo>
                  <a:pt x="0" y="0"/>
                </a:lnTo>
                <a:lnTo>
                  <a:pt x="95"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90" name="Freeform 16"/>
          <p:cNvSpPr>
            <a:spLocks/>
          </p:cNvSpPr>
          <p:nvPr/>
        </p:nvSpPr>
        <p:spPr bwMode="auto">
          <a:xfrm>
            <a:off x="4489450" y="2773363"/>
            <a:ext cx="2130425" cy="365125"/>
          </a:xfrm>
          <a:custGeom>
            <a:avLst/>
            <a:gdLst>
              <a:gd name="T0" fmla="*/ 2128838 w 1342"/>
              <a:gd name="T1" fmla="*/ 363538 h 230"/>
              <a:gd name="T2" fmla="*/ 2128838 w 1342"/>
              <a:gd name="T3" fmla="*/ 223838 h 230"/>
              <a:gd name="T4" fmla="*/ 0 w 1342"/>
              <a:gd name="T5" fmla="*/ 223838 h 230"/>
              <a:gd name="T6" fmla="*/ 0 w 1342"/>
              <a:gd name="T7" fmla="*/ 0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42" h="230">
                <a:moveTo>
                  <a:pt x="1341" y="229"/>
                </a:moveTo>
                <a:lnTo>
                  <a:pt x="1341" y="141"/>
                </a:lnTo>
                <a:lnTo>
                  <a:pt x="0" y="141"/>
                </a:lnTo>
                <a:lnTo>
                  <a:pt x="0" y="0"/>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28691" name="Freeform 17"/>
          <p:cNvSpPr>
            <a:spLocks/>
          </p:cNvSpPr>
          <p:nvPr/>
        </p:nvSpPr>
        <p:spPr bwMode="auto">
          <a:xfrm>
            <a:off x="6535738" y="3119438"/>
            <a:ext cx="153987" cy="152400"/>
          </a:xfrm>
          <a:custGeom>
            <a:avLst/>
            <a:gdLst>
              <a:gd name="T0" fmla="*/ 152400 w 97"/>
              <a:gd name="T1" fmla="*/ 0 h 96"/>
              <a:gd name="T2" fmla="*/ 77787 w 97"/>
              <a:gd name="T3" fmla="*/ 150813 h 96"/>
              <a:gd name="T4" fmla="*/ 0 w 97"/>
              <a:gd name="T5" fmla="*/ 0 h 96"/>
              <a:gd name="T6" fmla="*/ 152400 w 97"/>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96">
                <a:moveTo>
                  <a:pt x="96" y="0"/>
                </a:moveTo>
                <a:lnTo>
                  <a:pt x="49" y="95"/>
                </a:lnTo>
                <a:lnTo>
                  <a:pt x="0" y="0"/>
                </a:lnTo>
                <a:lnTo>
                  <a:pt x="96"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92" name="Freeform 18"/>
          <p:cNvSpPr>
            <a:spLocks/>
          </p:cNvSpPr>
          <p:nvPr/>
        </p:nvSpPr>
        <p:spPr bwMode="auto">
          <a:xfrm>
            <a:off x="2430463" y="3119438"/>
            <a:ext cx="153987" cy="152400"/>
          </a:xfrm>
          <a:custGeom>
            <a:avLst/>
            <a:gdLst>
              <a:gd name="T0" fmla="*/ 152400 w 97"/>
              <a:gd name="T1" fmla="*/ 0 h 96"/>
              <a:gd name="T2" fmla="*/ 77787 w 97"/>
              <a:gd name="T3" fmla="*/ 150813 h 96"/>
              <a:gd name="T4" fmla="*/ 0 w 97"/>
              <a:gd name="T5" fmla="*/ 0 h 96"/>
              <a:gd name="T6" fmla="*/ 152400 w 97"/>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7" h="96">
                <a:moveTo>
                  <a:pt x="96" y="0"/>
                </a:moveTo>
                <a:lnTo>
                  <a:pt x="49" y="95"/>
                </a:lnTo>
                <a:lnTo>
                  <a:pt x="0" y="0"/>
                </a:lnTo>
                <a:lnTo>
                  <a:pt x="96"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93" name="Freeform 19"/>
          <p:cNvSpPr>
            <a:spLocks/>
          </p:cNvSpPr>
          <p:nvPr/>
        </p:nvSpPr>
        <p:spPr bwMode="auto">
          <a:xfrm>
            <a:off x="5522913" y="4281488"/>
            <a:ext cx="1096962" cy="365125"/>
          </a:xfrm>
          <a:custGeom>
            <a:avLst/>
            <a:gdLst>
              <a:gd name="T0" fmla="*/ 0 w 691"/>
              <a:gd name="T1" fmla="*/ 363538 h 230"/>
              <a:gd name="T2" fmla="*/ 0 w 691"/>
              <a:gd name="T3" fmla="*/ 220663 h 230"/>
              <a:gd name="T4" fmla="*/ 1095375 w 691"/>
              <a:gd name="T5" fmla="*/ 220663 h 230"/>
              <a:gd name="T6" fmla="*/ 1095375 w 691"/>
              <a:gd name="T7" fmla="*/ 0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1" h="230">
                <a:moveTo>
                  <a:pt x="0" y="229"/>
                </a:moveTo>
                <a:lnTo>
                  <a:pt x="0" y="139"/>
                </a:lnTo>
                <a:lnTo>
                  <a:pt x="690" y="139"/>
                </a:lnTo>
                <a:lnTo>
                  <a:pt x="690" y="0"/>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28694" name="Freeform 20"/>
          <p:cNvSpPr>
            <a:spLocks/>
          </p:cNvSpPr>
          <p:nvPr/>
        </p:nvSpPr>
        <p:spPr bwMode="auto">
          <a:xfrm>
            <a:off x="5441950" y="4627563"/>
            <a:ext cx="152400" cy="152400"/>
          </a:xfrm>
          <a:custGeom>
            <a:avLst/>
            <a:gdLst>
              <a:gd name="T0" fmla="*/ 150813 w 96"/>
              <a:gd name="T1" fmla="*/ 0 h 96"/>
              <a:gd name="T2" fmla="*/ 76200 w 96"/>
              <a:gd name="T3" fmla="*/ 150813 h 96"/>
              <a:gd name="T4" fmla="*/ 0 w 96"/>
              <a:gd name="T5" fmla="*/ 0 h 96"/>
              <a:gd name="T6" fmla="*/ 150813 w 96"/>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6">
                <a:moveTo>
                  <a:pt x="95" y="0"/>
                </a:moveTo>
                <a:lnTo>
                  <a:pt x="48" y="95"/>
                </a:lnTo>
                <a:lnTo>
                  <a:pt x="0" y="0"/>
                </a:lnTo>
                <a:lnTo>
                  <a:pt x="95"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95" name="Rectangle 21"/>
          <p:cNvSpPr>
            <a:spLocks noChangeArrowheads="1"/>
          </p:cNvSpPr>
          <p:nvPr/>
        </p:nvSpPr>
        <p:spPr bwMode="auto">
          <a:xfrm>
            <a:off x="6557962" y="2054225"/>
            <a:ext cx="2357438" cy="454025"/>
          </a:xfrm>
          <a:prstGeom prst="rect">
            <a:avLst/>
          </a:prstGeom>
          <a:solidFill>
            <a:schemeClr val="accent2"/>
          </a:solidFill>
          <a:ln>
            <a:noFill/>
          </a:ln>
          <a:effectLst>
            <a:outerShdw dist="35921" dir="2700000" algn="ctr" rotWithShape="0">
              <a:schemeClr val="bg2"/>
            </a:outerShdw>
          </a:effectLst>
        </p:spPr>
        <p:txBody>
          <a:bodyPr wrap="none" lIns="90488" tIns="44450" rIns="90488" bIns="44450">
            <a:spAutoFit/>
          </a:bodyPr>
          <a:lstStyle/>
          <a:p>
            <a:r>
              <a:rPr lang="en-US" sz="2400" b="1" dirty="0">
                <a:solidFill>
                  <a:srgbClr val="FFFFFF"/>
                </a:solidFill>
              </a:rPr>
              <a:t>2+ Explanatory</a:t>
            </a:r>
          </a:p>
        </p:txBody>
      </p:sp>
      <p:sp>
        <p:nvSpPr>
          <p:cNvPr id="28696" name="Rectangle 22"/>
          <p:cNvSpPr>
            <a:spLocks noChangeArrowheads="1"/>
          </p:cNvSpPr>
          <p:nvPr/>
        </p:nvSpPr>
        <p:spPr bwMode="auto">
          <a:xfrm>
            <a:off x="6540500" y="2517775"/>
            <a:ext cx="1536700" cy="454025"/>
          </a:xfrm>
          <a:prstGeom prst="rect">
            <a:avLst/>
          </a:prstGeom>
          <a:solidFill>
            <a:schemeClr val="accent2"/>
          </a:solidFill>
          <a:ln>
            <a:noFill/>
          </a:ln>
          <a:effectLst>
            <a:outerShdw dist="35921" dir="2700000" algn="ctr" rotWithShape="0">
              <a:schemeClr val="bg2"/>
            </a:outerShdw>
          </a:effectLst>
        </p:spPr>
        <p:txBody>
          <a:bodyPr wrap="none" lIns="90488" tIns="44450" rIns="90488" bIns="44450">
            <a:spAutoFit/>
          </a:bodyPr>
          <a:lstStyle/>
          <a:p>
            <a:r>
              <a:rPr lang="en-US" sz="2400" b="1" dirty="0">
                <a:solidFill>
                  <a:srgbClr val="FFFFFF"/>
                </a:solidFill>
              </a:rPr>
              <a:t>Variables</a:t>
            </a:r>
          </a:p>
        </p:txBody>
      </p:sp>
      <p:sp>
        <p:nvSpPr>
          <p:cNvPr id="28697" name="Freeform 23"/>
          <p:cNvSpPr>
            <a:spLocks/>
          </p:cNvSpPr>
          <p:nvPr/>
        </p:nvSpPr>
        <p:spPr bwMode="auto">
          <a:xfrm>
            <a:off x="1828800" y="3279775"/>
            <a:ext cx="1370013" cy="1003300"/>
          </a:xfrm>
          <a:custGeom>
            <a:avLst/>
            <a:gdLst>
              <a:gd name="T0" fmla="*/ 0 w 863"/>
              <a:gd name="T1" fmla="*/ 1001713 h 632"/>
              <a:gd name="T2" fmla="*/ 1368425 w 863"/>
              <a:gd name="T3" fmla="*/ 1001713 h 632"/>
              <a:gd name="T4" fmla="*/ 1368425 w 863"/>
              <a:gd name="T5" fmla="*/ 0 h 632"/>
              <a:gd name="T6" fmla="*/ 0 w 863"/>
              <a:gd name="T7" fmla="*/ 0 h 632"/>
              <a:gd name="T8" fmla="*/ 0 w 863"/>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3" h="632">
                <a:moveTo>
                  <a:pt x="0" y="631"/>
                </a:moveTo>
                <a:lnTo>
                  <a:pt x="862" y="631"/>
                </a:lnTo>
                <a:lnTo>
                  <a:pt x="862"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698" name="Rectangle 24"/>
          <p:cNvSpPr>
            <a:spLocks noChangeArrowheads="1"/>
          </p:cNvSpPr>
          <p:nvPr/>
        </p:nvSpPr>
        <p:spPr bwMode="auto">
          <a:xfrm>
            <a:off x="1922463" y="3552825"/>
            <a:ext cx="1179512"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dirty="0">
                <a:solidFill>
                  <a:srgbClr val="000000"/>
                </a:solidFill>
              </a:rPr>
              <a:t>Simple</a:t>
            </a:r>
          </a:p>
        </p:txBody>
      </p:sp>
      <p:sp>
        <p:nvSpPr>
          <p:cNvPr id="28699" name="Freeform 25"/>
          <p:cNvSpPr>
            <a:spLocks/>
          </p:cNvSpPr>
          <p:nvPr/>
        </p:nvSpPr>
        <p:spPr bwMode="auto">
          <a:xfrm>
            <a:off x="5934075" y="3279775"/>
            <a:ext cx="1370013" cy="1003300"/>
          </a:xfrm>
          <a:custGeom>
            <a:avLst/>
            <a:gdLst>
              <a:gd name="T0" fmla="*/ 0 w 863"/>
              <a:gd name="T1" fmla="*/ 1001713 h 632"/>
              <a:gd name="T2" fmla="*/ 1368425 w 863"/>
              <a:gd name="T3" fmla="*/ 1001713 h 632"/>
              <a:gd name="T4" fmla="*/ 1368425 w 863"/>
              <a:gd name="T5" fmla="*/ 0 h 632"/>
              <a:gd name="T6" fmla="*/ 0 w 863"/>
              <a:gd name="T7" fmla="*/ 0 h 632"/>
              <a:gd name="T8" fmla="*/ 0 w 863"/>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3" h="632">
                <a:moveTo>
                  <a:pt x="0" y="631"/>
                </a:moveTo>
                <a:lnTo>
                  <a:pt x="862" y="631"/>
                </a:lnTo>
                <a:lnTo>
                  <a:pt x="862"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700" name="Rectangle 26"/>
          <p:cNvSpPr>
            <a:spLocks noChangeArrowheads="1"/>
          </p:cNvSpPr>
          <p:nvPr/>
        </p:nvSpPr>
        <p:spPr bwMode="auto">
          <a:xfrm>
            <a:off x="5953125" y="3543300"/>
            <a:ext cx="133032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Multiple</a:t>
            </a:r>
          </a:p>
        </p:txBody>
      </p:sp>
      <p:sp>
        <p:nvSpPr>
          <p:cNvPr id="28701" name="Freeform 27"/>
          <p:cNvSpPr>
            <a:spLocks/>
          </p:cNvSpPr>
          <p:nvPr/>
        </p:nvSpPr>
        <p:spPr bwMode="auto">
          <a:xfrm>
            <a:off x="5021263" y="4787900"/>
            <a:ext cx="1004887" cy="1003300"/>
          </a:xfrm>
          <a:custGeom>
            <a:avLst/>
            <a:gdLst>
              <a:gd name="T0" fmla="*/ 0 w 633"/>
              <a:gd name="T1" fmla="*/ 1001713 h 632"/>
              <a:gd name="T2" fmla="*/ 1003300 w 633"/>
              <a:gd name="T3" fmla="*/ 1001713 h 632"/>
              <a:gd name="T4" fmla="*/ 1003300 w 633"/>
              <a:gd name="T5" fmla="*/ 0 h 632"/>
              <a:gd name="T6" fmla="*/ 0 w 633"/>
              <a:gd name="T7" fmla="*/ 0 h 632"/>
              <a:gd name="T8" fmla="*/ 0 w 633"/>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3" h="632">
                <a:moveTo>
                  <a:pt x="0" y="631"/>
                </a:moveTo>
                <a:lnTo>
                  <a:pt x="632" y="631"/>
                </a:lnTo>
                <a:lnTo>
                  <a:pt x="632"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702" name="Rectangle 28"/>
          <p:cNvSpPr>
            <a:spLocks noChangeArrowheads="1"/>
          </p:cNvSpPr>
          <p:nvPr/>
        </p:nvSpPr>
        <p:spPr bwMode="auto">
          <a:xfrm>
            <a:off x="4973638" y="5060950"/>
            <a:ext cx="10953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Linear</a:t>
            </a:r>
          </a:p>
        </p:txBody>
      </p:sp>
      <p:sp>
        <p:nvSpPr>
          <p:cNvPr id="28703" name="Rectangle 29"/>
          <p:cNvSpPr>
            <a:spLocks noChangeArrowheads="1"/>
          </p:cNvSpPr>
          <p:nvPr/>
        </p:nvSpPr>
        <p:spPr bwMode="auto">
          <a:xfrm>
            <a:off x="969963" y="2054225"/>
            <a:ext cx="2179637" cy="454025"/>
          </a:xfrm>
          <a:prstGeom prst="rect">
            <a:avLst/>
          </a:prstGeom>
          <a:solidFill>
            <a:schemeClr val="accent2"/>
          </a:solidFill>
          <a:ln>
            <a:noFill/>
          </a:ln>
          <a:effectLst>
            <a:outerShdw dist="35921" dir="2700000" algn="ctr" rotWithShape="0">
              <a:schemeClr val="bg2"/>
            </a:outerShdw>
          </a:effectLst>
        </p:spPr>
        <p:txBody>
          <a:bodyPr wrap="none" lIns="90488" tIns="44450" rIns="90488" bIns="44450">
            <a:spAutoFit/>
          </a:bodyPr>
          <a:lstStyle/>
          <a:p>
            <a:r>
              <a:rPr lang="en-US" sz="2400" b="1" dirty="0">
                <a:solidFill>
                  <a:srgbClr val="FFFFFF"/>
                </a:solidFill>
              </a:rPr>
              <a:t>1 Explanatory</a:t>
            </a:r>
          </a:p>
        </p:txBody>
      </p:sp>
      <p:sp>
        <p:nvSpPr>
          <p:cNvPr id="28704" name="Rectangle 30"/>
          <p:cNvSpPr>
            <a:spLocks noChangeArrowheads="1"/>
          </p:cNvSpPr>
          <p:nvPr/>
        </p:nvSpPr>
        <p:spPr bwMode="auto">
          <a:xfrm>
            <a:off x="914400" y="2517775"/>
            <a:ext cx="1366838" cy="454025"/>
          </a:xfrm>
          <a:prstGeom prst="rect">
            <a:avLst/>
          </a:prstGeom>
          <a:solidFill>
            <a:schemeClr val="accent2"/>
          </a:solidFill>
          <a:ln w="12700">
            <a:solidFill>
              <a:schemeClr val="bg1"/>
            </a:solidFill>
            <a:miter lim="800000"/>
            <a:headEnd/>
            <a:tailEnd/>
          </a:ln>
          <a:effectLst>
            <a:outerShdw dist="35921" dir="2700000" algn="ctr" rotWithShape="0">
              <a:schemeClr val="bg2"/>
            </a:outerShdw>
          </a:effectLst>
        </p:spPr>
        <p:txBody>
          <a:bodyPr wrap="none" lIns="90488" tIns="44450" rIns="90488" bIns="44450">
            <a:spAutoFit/>
          </a:bodyPr>
          <a:lstStyle/>
          <a:p>
            <a:r>
              <a:rPr lang="en-US" sz="2400" b="1" dirty="0">
                <a:solidFill>
                  <a:srgbClr val="FFFFFF"/>
                </a:solidFill>
              </a:rPr>
              <a:t>Variable</a:t>
            </a:r>
          </a:p>
        </p:txBody>
      </p:sp>
      <p:sp>
        <p:nvSpPr>
          <p:cNvPr id="28705" name="Freeform 31"/>
          <p:cNvSpPr>
            <a:spLocks/>
          </p:cNvSpPr>
          <p:nvPr/>
        </p:nvSpPr>
        <p:spPr bwMode="auto">
          <a:xfrm>
            <a:off x="7200900" y="4786313"/>
            <a:ext cx="1006475" cy="1003300"/>
          </a:xfrm>
          <a:custGeom>
            <a:avLst/>
            <a:gdLst>
              <a:gd name="T0" fmla="*/ 0 w 634"/>
              <a:gd name="T1" fmla="*/ 1001713 h 632"/>
              <a:gd name="T2" fmla="*/ 1004888 w 634"/>
              <a:gd name="T3" fmla="*/ 1001713 h 632"/>
              <a:gd name="T4" fmla="*/ 1004888 w 634"/>
              <a:gd name="T5" fmla="*/ 0 h 632"/>
              <a:gd name="T6" fmla="*/ 0 w 634"/>
              <a:gd name="T7" fmla="*/ 0 h 632"/>
              <a:gd name="T8" fmla="*/ 0 w 634"/>
              <a:gd name="T9" fmla="*/ 1001713 h 6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4" h="632">
                <a:moveTo>
                  <a:pt x="0" y="631"/>
                </a:moveTo>
                <a:lnTo>
                  <a:pt x="633" y="631"/>
                </a:lnTo>
                <a:lnTo>
                  <a:pt x="633" y="0"/>
                </a:lnTo>
                <a:lnTo>
                  <a:pt x="0" y="0"/>
                </a:lnTo>
                <a:lnTo>
                  <a:pt x="0" y="631"/>
                </a:lnTo>
              </a:path>
            </a:pathLst>
          </a:custGeom>
          <a:solidFill>
            <a:srgbClr val="00DFCA"/>
          </a:solidFill>
          <a:ln w="25400" cap="rnd" cmpd="sng">
            <a:solidFill>
              <a:srgbClr val="1A1A1A"/>
            </a:solidFill>
            <a:prstDash val="solid"/>
            <a:round/>
            <a:headEnd type="none" w="med" len="med"/>
            <a:tailEnd type="none" w="med" len="med"/>
          </a:ln>
          <a:effectLst>
            <a:outerShdw dist="35921" dir="2700000" algn="ctr" rotWithShape="0">
              <a:schemeClr val="bg2"/>
            </a:outerShdw>
          </a:effectLst>
        </p:spPr>
        <p:txBody>
          <a:bodyPr/>
          <a:lstStyle/>
          <a:p>
            <a:endParaRPr lang="en-US"/>
          </a:p>
        </p:txBody>
      </p:sp>
      <p:sp>
        <p:nvSpPr>
          <p:cNvPr id="28706" name="Rectangle 32"/>
          <p:cNvSpPr>
            <a:spLocks noChangeArrowheads="1"/>
          </p:cNvSpPr>
          <p:nvPr/>
        </p:nvSpPr>
        <p:spPr bwMode="auto">
          <a:xfrm>
            <a:off x="7267575" y="4876800"/>
            <a:ext cx="874713"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Non-</a:t>
            </a:r>
          </a:p>
        </p:txBody>
      </p:sp>
      <p:sp>
        <p:nvSpPr>
          <p:cNvPr id="28707" name="Rectangle 33"/>
          <p:cNvSpPr>
            <a:spLocks noChangeArrowheads="1"/>
          </p:cNvSpPr>
          <p:nvPr/>
        </p:nvSpPr>
        <p:spPr bwMode="auto">
          <a:xfrm>
            <a:off x="7154863" y="5241925"/>
            <a:ext cx="1095375"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0000"/>
                </a:solidFill>
              </a:rPr>
              <a:t>Linear</a:t>
            </a:r>
          </a:p>
        </p:txBody>
      </p:sp>
      <p:sp>
        <p:nvSpPr>
          <p:cNvPr id="28708" name="Freeform 34"/>
          <p:cNvSpPr>
            <a:spLocks/>
          </p:cNvSpPr>
          <p:nvPr/>
        </p:nvSpPr>
        <p:spPr bwMode="auto">
          <a:xfrm>
            <a:off x="6608763" y="4279900"/>
            <a:ext cx="1096962" cy="365125"/>
          </a:xfrm>
          <a:custGeom>
            <a:avLst/>
            <a:gdLst>
              <a:gd name="T0" fmla="*/ 1095375 w 691"/>
              <a:gd name="T1" fmla="*/ 363538 h 230"/>
              <a:gd name="T2" fmla="*/ 1095375 w 691"/>
              <a:gd name="T3" fmla="*/ 220663 h 230"/>
              <a:gd name="T4" fmla="*/ 0 w 691"/>
              <a:gd name="T5" fmla="*/ 220663 h 230"/>
              <a:gd name="T6" fmla="*/ 0 w 691"/>
              <a:gd name="T7" fmla="*/ 0 h 23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91" h="230">
                <a:moveTo>
                  <a:pt x="690" y="229"/>
                </a:moveTo>
                <a:lnTo>
                  <a:pt x="690" y="139"/>
                </a:lnTo>
                <a:lnTo>
                  <a:pt x="0" y="139"/>
                </a:lnTo>
                <a:lnTo>
                  <a:pt x="0" y="0"/>
                </a:lnTo>
              </a:path>
            </a:pathLst>
          </a:custGeom>
          <a:noFill/>
          <a:ln w="25400" cap="rnd" cmpd="sng">
            <a:solidFill>
              <a:schemeClr val="tx1"/>
            </a:solidFill>
            <a:prstDash val="solid"/>
            <a:round/>
            <a:headEnd type="none" w="med" len="med"/>
            <a:tailEnd type="none" w="med" len="med"/>
          </a:ln>
          <a:effectLst>
            <a:outerShdw dist="35921" dir="2700000" algn="ctr" rotWithShape="0">
              <a:schemeClr val="bg2"/>
            </a:outerShdw>
          </a:effectLst>
          <a:extLst>
            <a:ext uri="{909E8E84-426E-40DD-AFC4-6F175D3DCCD1}">
              <a14:hiddenFill xmlns="" xmlns:a14="http://schemas.microsoft.com/office/drawing/2010/main">
                <a:solidFill>
                  <a:schemeClr val="accent1"/>
                </a:solidFill>
              </a14:hiddenFill>
            </a:ext>
          </a:extLst>
        </p:spPr>
        <p:txBody>
          <a:bodyPr/>
          <a:lstStyle/>
          <a:p>
            <a:endParaRPr lang="en-US"/>
          </a:p>
        </p:txBody>
      </p:sp>
      <p:sp>
        <p:nvSpPr>
          <p:cNvPr id="28709" name="Freeform 35"/>
          <p:cNvSpPr>
            <a:spLocks/>
          </p:cNvSpPr>
          <p:nvPr/>
        </p:nvSpPr>
        <p:spPr bwMode="auto">
          <a:xfrm>
            <a:off x="7621588" y="4625975"/>
            <a:ext cx="152400" cy="152400"/>
          </a:xfrm>
          <a:custGeom>
            <a:avLst/>
            <a:gdLst>
              <a:gd name="T0" fmla="*/ 150813 w 96"/>
              <a:gd name="T1" fmla="*/ 0 h 96"/>
              <a:gd name="T2" fmla="*/ 77788 w 96"/>
              <a:gd name="T3" fmla="*/ 150813 h 96"/>
              <a:gd name="T4" fmla="*/ 0 w 96"/>
              <a:gd name="T5" fmla="*/ 0 h 96"/>
              <a:gd name="T6" fmla="*/ 150813 w 96"/>
              <a:gd name="T7" fmla="*/ 0 h 9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6" h="96">
                <a:moveTo>
                  <a:pt x="95" y="0"/>
                </a:moveTo>
                <a:lnTo>
                  <a:pt x="49" y="95"/>
                </a:lnTo>
                <a:lnTo>
                  <a:pt x="0" y="0"/>
                </a:lnTo>
                <a:lnTo>
                  <a:pt x="95" y="0"/>
                </a:lnTo>
              </a:path>
            </a:pathLst>
          </a:custGeom>
          <a:solidFill>
            <a:srgbClr val="FFFFFF"/>
          </a:solidFill>
          <a:ln w="12700" cap="rnd" cmpd="sng">
            <a:solidFill>
              <a:schemeClr val="tx1"/>
            </a:solidFill>
            <a:prstDash val="solid"/>
            <a:round/>
            <a:headEnd type="none" w="med" len="med"/>
            <a:tailEnd type="none" w="med" len="med"/>
          </a:ln>
          <a:effectLst>
            <a:outerShdw dist="35921" dir="2700000" algn="ctr" rotWithShape="0">
              <a:schemeClr val="bg2"/>
            </a:outerShdw>
          </a:effectLst>
        </p:spPr>
        <p:txBody>
          <a:bodyPr/>
          <a:lstStyle/>
          <a:p>
            <a:endParaRPr lang="en-US"/>
          </a:p>
        </p:txBody>
      </p:sp>
      <p:cxnSp>
        <p:nvCxnSpPr>
          <p:cNvPr id="3" name="Straight Arrow Connector 2"/>
          <p:cNvCxnSpPr/>
          <p:nvPr/>
        </p:nvCxnSpPr>
        <p:spPr>
          <a:xfrm>
            <a:off x="1336675" y="2971800"/>
            <a:ext cx="415925" cy="5715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7391400" y="2971800"/>
            <a:ext cx="230188" cy="7985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758232400"/>
      </p:ext>
    </p:extLst>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Types of Regression Models</a:t>
            </a:r>
          </a:p>
        </p:txBody>
      </p:sp>
      <p:pic>
        <p:nvPicPr>
          <p:cNvPr id="21507" name="Picture 3"/>
          <p:cNvPicPr preferRelativeResize="0">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2900" y="2024063"/>
            <a:ext cx="4191000"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08" name="Rectangle 4"/>
          <p:cNvSpPr>
            <a:spLocks noChangeArrowheads="1"/>
          </p:cNvSpPr>
          <p:nvPr/>
        </p:nvSpPr>
        <p:spPr bwMode="auto">
          <a:xfrm>
            <a:off x="338138" y="2019300"/>
            <a:ext cx="4202112" cy="2068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FF"/>
                </a:solidFill>
                <a:miter lim="800000"/>
                <a:headEnd/>
                <a:tailEnd/>
              </a14:hiddenLine>
            </a:ext>
          </a:extLst>
        </p:spPr>
        <p:txBody>
          <a:bodyPr/>
          <a:lstStyle/>
          <a:p>
            <a:endParaRPr lang="en-US"/>
          </a:p>
        </p:txBody>
      </p:sp>
      <p:pic>
        <p:nvPicPr>
          <p:cNvPr id="21509" name="Picture 5"/>
          <p:cNvPicPr preferRelativeResize="0">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740275" y="2100263"/>
            <a:ext cx="4267200" cy="1981200"/>
          </a:xfrm>
          <a:prstGeom prst="rect">
            <a:avLst/>
          </a:prstGeom>
          <a:solidFill>
            <a:schemeClr val="accent1"/>
          </a:solidFill>
          <a:ln w="9525">
            <a:solidFill>
              <a:schemeClr val="bg1"/>
            </a:solidFill>
            <a:miter lim="800000"/>
            <a:headEnd/>
            <a:tailEnd/>
          </a:ln>
        </p:spPr>
      </p:pic>
      <p:sp>
        <p:nvSpPr>
          <p:cNvPr id="21510" name="Rectangle 6"/>
          <p:cNvSpPr>
            <a:spLocks noChangeArrowheads="1"/>
          </p:cNvSpPr>
          <p:nvPr/>
        </p:nvSpPr>
        <p:spPr bwMode="auto">
          <a:xfrm>
            <a:off x="4735513" y="2095500"/>
            <a:ext cx="4278312" cy="1992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FF"/>
                </a:solidFill>
                <a:miter lim="800000"/>
                <a:headEnd/>
                <a:tailEnd/>
              </a14:hiddenLine>
            </a:ext>
          </a:extLst>
        </p:spPr>
        <p:txBody>
          <a:bodyPr/>
          <a:lstStyle/>
          <a:p>
            <a:endParaRPr lang="en-US"/>
          </a:p>
        </p:txBody>
      </p:sp>
      <p:pic>
        <p:nvPicPr>
          <p:cNvPr id="21511" name="Picture 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300038" y="4419600"/>
            <a:ext cx="4114800" cy="213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12" name="Rectangle 8"/>
          <p:cNvSpPr>
            <a:spLocks noChangeArrowheads="1"/>
          </p:cNvSpPr>
          <p:nvPr/>
        </p:nvSpPr>
        <p:spPr bwMode="auto">
          <a:xfrm>
            <a:off x="295275" y="4414838"/>
            <a:ext cx="4125913" cy="21447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FF"/>
                </a:solidFill>
                <a:miter lim="800000"/>
                <a:headEnd/>
                <a:tailEnd/>
              </a14:hiddenLine>
            </a:ext>
          </a:extLst>
        </p:spPr>
        <p:txBody>
          <a:bodyPr/>
          <a:lstStyle/>
          <a:p>
            <a:endParaRPr lang="en-US"/>
          </a:p>
        </p:txBody>
      </p:sp>
      <p:pic>
        <p:nvPicPr>
          <p:cNvPr id="21513" name="Picture 9"/>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795838" y="4495800"/>
            <a:ext cx="4267200" cy="2057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1514" name="Rectangle 10"/>
          <p:cNvSpPr>
            <a:spLocks noChangeArrowheads="1"/>
          </p:cNvSpPr>
          <p:nvPr/>
        </p:nvSpPr>
        <p:spPr bwMode="auto">
          <a:xfrm>
            <a:off x="4791075" y="4491038"/>
            <a:ext cx="4278313" cy="20685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FF"/>
                </a:solidFill>
                <a:miter lim="800000"/>
                <a:headEnd/>
                <a:tailEnd/>
              </a14:hiddenLine>
            </a:ext>
          </a:extLst>
        </p:spPr>
        <p:txBody>
          <a:bodyPr/>
          <a:lstStyle/>
          <a:p>
            <a:endParaRPr lang="en-US"/>
          </a:p>
        </p:txBody>
      </p:sp>
      <p:sp>
        <p:nvSpPr>
          <p:cNvPr id="21515" name="Rectangle 11"/>
          <p:cNvSpPr>
            <a:spLocks noChangeArrowheads="1"/>
          </p:cNvSpPr>
          <p:nvPr/>
        </p:nvSpPr>
        <p:spPr bwMode="auto">
          <a:xfrm>
            <a:off x="528638" y="1676400"/>
            <a:ext cx="3895725" cy="393700"/>
          </a:xfrm>
          <a:prstGeom prst="rect">
            <a:avLst/>
          </a:prstGeom>
          <a:solidFill>
            <a:srgbClr val="FFFFCC"/>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b="1"/>
              <a:t>Positive Linear Relationship</a:t>
            </a:r>
          </a:p>
        </p:txBody>
      </p:sp>
      <p:sp>
        <p:nvSpPr>
          <p:cNvPr id="21516" name="Rectangle 12"/>
          <p:cNvSpPr>
            <a:spLocks noChangeArrowheads="1"/>
          </p:cNvSpPr>
          <p:nvPr/>
        </p:nvSpPr>
        <p:spPr bwMode="auto">
          <a:xfrm>
            <a:off x="371475" y="4110038"/>
            <a:ext cx="4048125" cy="393700"/>
          </a:xfrm>
          <a:prstGeom prst="rect">
            <a:avLst/>
          </a:prstGeom>
          <a:solidFill>
            <a:srgbClr val="FFFFCC"/>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b="1"/>
              <a:t>Negative Linear Relationship</a:t>
            </a:r>
          </a:p>
        </p:txBody>
      </p:sp>
      <p:sp>
        <p:nvSpPr>
          <p:cNvPr id="21517" name="Rectangle 13"/>
          <p:cNvSpPr>
            <a:spLocks noChangeArrowheads="1"/>
          </p:cNvSpPr>
          <p:nvPr/>
        </p:nvSpPr>
        <p:spPr bwMode="auto">
          <a:xfrm>
            <a:off x="5100638" y="1676400"/>
            <a:ext cx="3590925" cy="397545"/>
          </a:xfrm>
          <a:prstGeom prst="rect">
            <a:avLst/>
          </a:prstGeom>
          <a:solidFill>
            <a:srgbClr val="FFFFCC"/>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b="1" dirty="0" smtClean="0"/>
              <a:t>Non-linear Relationship </a:t>
            </a:r>
            <a:endParaRPr lang="en-US" sz="2000" b="1" dirty="0"/>
          </a:p>
        </p:txBody>
      </p:sp>
      <p:sp>
        <p:nvSpPr>
          <p:cNvPr id="21518" name="Rectangle 14"/>
          <p:cNvSpPr>
            <a:spLocks noChangeArrowheads="1"/>
          </p:cNvSpPr>
          <p:nvPr/>
        </p:nvSpPr>
        <p:spPr bwMode="auto">
          <a:xfrm>
            <a:off x="5934075" y="4110038"/>
            <a:ext cx="2447925" cy="393700"/>
          </a:xfrm>
          <a:prstGeom prst="rect">
            <a:avLst/>
          </a:prstGeom>
          <a:solidFill>
            <a:srgbClr val="FFFFCC"/>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b="1"/>
              <a:t>No Relationship</a:t>
            </a:r>
          </a:p>
        </p:txBody>
      </p:sp>
    </p:spTree>
    <p:extLst>
      <p:ext uri="{BB962C8B-B14F-4D97-AF65-F5344CB8AC3E}">
        <p14:creationId xmlns="" xmlns:p14="http://schemas.microsoft.com/office/powerpoint/2010/main" val="39608996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p:txBody>
          <a:bodyPr/>
          <a:lstStyle/>
          <a:p>
            <a:pPr eaLnBrk="1" hangingPunct="1"/>
            <a:r>
              <a:rPr lang="en-US" dirty="0" smtClean="0"/>
              <a:t>Linear Regression Analysis…</a:t>
            </a:r>
          </a:p>
        </p:txBody>
      </p:sp>
      <p:sp>
        <p:nvSpPr>
          <p:cNvPr id="4100" name="Rectangle 3"/>
          <p:cNvSpPr>
            <a:spLocks noGrp="1" noChangeArrowheads="1"/>
          </p:cNvSpPr>
          <p:nvPr>
            <p:ph type="body" idx="1"/>
          </p:nvPr>
        </p:nvSpPr>
        <p:spPr/>
        <p:txBody>
          <a:bodyPr>
            <a:noAutofit/>
          </a:bodyPr>
          <a:lstStyle/>
          <a:p>
            <a:pPr marL="0" indent="0" algn="just" eaLnBrk="1" hangingPunct="1">
              <a:lnSpc>
                <a:spcPct val="90000"/>
              </a:lnSpc>
            </a:pPr>
            <a:endParaRPr lang="en-US" sz="2600" b="1" baseline="-25000" dirty="0" smtClean="0"/>
          </a:p>
          <a:p>
            <a:pPr marL="0" indent="0" algn="just">
              <a:lnSpc>
                <a:spcPct val="90000"/>
              </a:lnSpc>
              <a:buNone/>
            </a:pPr>
            <a:r>
              <a:rPr lang="en-US" sz="2600" dirty="0" smtClean="0"/>
              <a:t>If we only have one independent variable, the model is</a:t>
            </a:r>
          </a:p>
          <a:p>
            <a:pPr marL="0" indent="0" algn="just">
              <a:lnSpc>
                <a:spcPct val="90000"/>
              </a:lnSpc>
            </a:pPr>
            <a:endParaRPr lang="en-US" sz="2600" b="1" baseline="-25000" dirty="0" smtClean="0"/>
          </a:p>
          <a:p>
            <a:pPr marL="0" indent="0" algn="just" eaLnBrk="1" hangingPunct="1">
              <a:lnSpc>
                <a:spcPct val="90000"/>
              </a:lnSpc>
              <a:buNone/>
            </a:pPr>
            <a:endParaRPr lang="en-US" sz="2600" dirty="0" smtClean="0"/>
          </a:p>
          <a:p>
            <a:pPr marL="0" indent="0" algn="just" eaLnBrk="1" hangingPunct="1">
              <a:lnSpc>
                <a:spcPct val="90000"/>
              </a:lnSpc>
              <a:buNone/>
            </a:pPr>
            <a:r>
              <a:rPr lang="en-US" sz="2600" dirty="0" smtClean="0"/>
              <a:t>which is referred to as simple linear regression. We would be interested in estimating </a:t>
            </a:r>
            <a:r>
              <a:rPr lang="el-GR" sz="2600" dirty="0" smtClean="0"/>
              <a:t>β</a:t>
            </a:r>
            <a:r>
              <a:rPr lang="en-US" sz="2600" baseline="-25000" dirty="0" smtClean="0"/>
              <a:t>0</a:t>
            </a:r>
            <a:r>
              <a:rPr lang="en-US" sz="2600" dirty="0" smtClean="0"/>
              <a:t> and </a:t>
            </a:r>
            <a:r>
              <a:rPr lang="el-GR" sz="2600" dirty="0" smtClean="0"/>
              <a:t>β</a:t>
            </a:r>
            <a:r>
              <a:rPr lang="en-US" sz="2600" baseline="-25000" dirty="0" smtClean="0"/>
              <a:t>1</a:t>
            </a:r>
            <a:r>
              <a:rPr lang="en-US" sz="2600" dirty="0" smtClean="0"/>
              <a:t> from the data we collect. </a:t>
            </a:r>
            <a:endParaRPr lang="el-GR" sz="2600" dirty="0" smtClean="0"/>
          </a:p>
        </p:txBody>
      </p:sp>
      <p:pic>
        <p:nvPicPr>
          <p:cNvPr id="4101" name="Picture 7"/>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888215" y="2558545"/>
            <a:ext cx="2571466" cy="4894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85980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30" name="Object 2"/>
          <p:cNvGraphicFramePr>
            <a:graphicFrameLocks noChangeAspect="1"/>
          </p:cNvGraphicFramePr>
          <p:nvPr/>
        </p:nvGraphicFramePr>
        <p:xfrm>
          <a:off x="1981200" y="3429000"/>
          <a:ext cx="5410200" cy="1217613"/>
        </p:xfrm>
        <a:graphic>
          <a:graphicData uri="http://schemas.openxmlformats.org/presentationml/2006/ole">
            <p:oleObj spid="_x0000_s1026" name="Equation" r:id="rId3" imgW="1016000" imgH="228600" progId="Equation.3">
              <p:embed/>
            </p:oleObj>
          </a:graphicData>
        </a:graphic>
      </p:graphicFrame>
      <p:sp>
        <p:nvSpPr>
          <p:cNvPr id="22531" name="Text Box 3"/>
          <p:cNvSpPr txBox="1">
            <a:spLocks noChangeArrowheads="1"/>
          </p:cNvSpPr>
          <p:nvPr/>
        </p:nvSpPr>
        <p:spPr bwMode="auto">
          <a:xfrm>
            <a:off x="3581400" y="4800600"/>
            <a:ext cx="221615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2000"/>
              <a:t>Linear component</a:t>
            </a:r>
          </a:p>
        </p:txBody>
      </p:sp>
      <p:sp>
        <p:nvSpPr>
          <p:cNvPr id="22532" name="Rectangle 4"/>
          <p:cNvSpPr>
            <a:spLocks noGrp="1" noChangeArrowheads="1"/>
          </p:cNvSpPr>
          <p:nvPr>
            <p:ph type="title"/>
          </p:nvPr>
        </p:nvSpPr>
        <p:spPr/>
        <p:txBody>
          <a:bodyPr/>
          <a:lstStyle/>
          <a:p>
            <a:pPr eaLnBrk="1" hangingPunct="1"/>
            <a:r>
              <a:rPr lang="en-US" smtClean="0"/>
              <a:t>Population Linear Regression</a:t>
            </a:r>
          </a:p>
        </p:txBody>
      </p:sp>
      <p:sp>
        <p:nvSpPr>
          <p:cNvPr id="22533" name="Rectangle 5"/>
          <p:cNvSpPr>
            <a:spLocks noChangeArrowheads="1"/>
          </p:cNvSpPr>
          <p:nvPr/>
        </p:nvSpPr>
        <p:spPr bwMode="auto">
          <a:xfrm>
            <a:off x="533400" y="1711325"/>
            <a:ext cx="4724400" cy="466725"/>
          </a:xfrm>
          <a:prstGeom prst="rect">
            <a:avLst/>
          </a:prstGeom>
          <a:solidFill>
            <a:srgbClr val="FFFFCC"/>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400" dirty="0"/>
              <a:t>The population regression model:</a:t>
            </a:r>
          </a:p>
        </p:txBody>
      </p:sp>
      <p:sp>
        <p:nvSpPr>
          <p:cNvPr id="22534" name="Rectangle 6"/>
          <p:cNvSpPr>
            <a:spLocks noChangeArrowheads="1"/>
          </p:cNvSpPr>
          <p:nvPr/>
        </p:nvSpPr>
        <p:spPr bwMode="auto">
          <a:xfrm>
            <a:off x="2133600" y="2514600"/>
            <a:ext cx="1524000"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dirty="0"/>
              <a:t>Population </a:t>
            </a:r>
            <a:br>
              <a:rPr lang="en-US" sz="2000" dirty="0"/>
            </a:br>
            <a:r>
              <a:rPr lang="en-US" sz="2000" dirty="0"/>
              <a:t>y  intercept </a:t>
            </a:r>
          </a:p>
        </p:txBody>
      </p:sp>
      <p:sp>
        <p:nvSpPr>
          <p:cNvPr id="22535" name="Rectangle 7"/>
          <p:cNvSpPr>
            <a:spLocks noChangeArrowheads="1"/>
          </p:cNvSpPr>
          <p:nvPr/>
        </p:nvSpPr>
        <p:spPr bwMode="auto">
          <a:xfrm>
            <a:off x="3886200" y="2362200"/>
            <a:ext cx="1447800" cy="1003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dirty="0"/>
              <a:t>Population Slope</a:t>
            </a:r>
            <a:br>
              <a:rPr lang="en-US" sz="2000" dirty="0"/>
            </a:br>
            <a:r>
              <a:rPr lang="en-US" sz="2000" dirty="0"/>
              <a:t>Coefficient </a:t>
            </a:r>
          </a:p>
        </p:txBody>
      </p:sp>
      <p:sp>
        <p:nvSpPr>
          <p:cNvPr id="22536" name="Rectangle 8"/>
          <p:cNvSpPr>
            <a:spLocks noChangeArrowheads="1"/>
          </p:cNvSpPr>
          <p:nvPr/>
        </p:nvSpPr>
        <p:spPr bwMode="auto">
          <a:xfrm>
            <a:off x="7772400" y="2286000"/>
            <a:ext cx="1147763" cy="1308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Random Error term, or residual</a:t>
            </a:r>
          </a:p>
        </p:txBody>
      </p:sp>
      <p:sp>
        <p:nvSpPr>
          <p:cNvPr id="22537" name="Rectangle 9"/>
          <p:cNvSpPr>
            <a:spLocks noChangeArrowheads="1"/>
          </p:cNvSpPr>
          <p:nvPr/>
        </p:nvSpPr>
        <p:spPr bwMode="auto">
          <a:xfrm>
            <a:off x="152400" y="3124200"/>
            <a:ext cx="1838325"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Dependent Variable</a:t>
            </a:r>
          </a:p>
        </p:txBody>
      </p:sp>
      <p:sp>
        <p:nvSpPr>
          <p:cNvPr id="22538" name="Line 10"/>
          <p:cNvSpPr>
            <a:spLocks noChangeShapeType="1"/>
          </p:cNvSpPr>
          <p:nvPr/>
        </p:nvSpPr>
        <p:spPr bwMode="auto">
          <a:xfrm>
            <a:off x="2971800" y="3200400"/>
            <a:ext cx="461963" cy="59055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39" name="Line 11"/>
          <p:cNvSpPr>
            <a:spLocks noChangeShapeType="1"/>
          </p:cNvSpPr>
          <p:nvPr/>
        </p:nvSpPr>
        <p:spPr bwMode="auto">
          <a:xfrm>
            <a:off x="1524000" y="3505200"/>
            <a:ext cx="609600" cy="3810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0" name="Line 12"/>
          <p:cNvSpPr>
            <a:spLocks noChangeShapeType="1"/>
          </p:cNvSpPr>
          <p:nvPr/>
        </p:nvSpPr>
        <p:spPr bwMode="auto">
          <a:xfrm flipH="1">
            <a:off x="5943600" y="3200400"/>
            <a:ext cx="0" cy="6096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1" name="Line 13"/>
          <p:cNvSpPr>
            <a:spLocks noChangeShapeType="1"/>
          </p:cNvSpPr>
          <p:nvPr/>
        </p:nvSpPr>
        <p:spPr bwMode="auto">
          <a:xfrm rot="20940815" flipH="1">
            <a:off x="7162800" y="3444875"/>
            <a:ext cx="617538" cy="29845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2" name="Rectangle 14"/>
          <p:cNvSpPr>
            <a:spLocks noChangeArrowheads="1"/>
          </p:cNvSpPr>
          <p:nvPr/>
        </p:nvSpPr>
        <p:spPr bwMode="auto">
          <a:xfrm>
            <a:off x="5638800" y="2514600"/>
            <a:ext cx="1604963"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dirty="0"/>
              <a:t>Independent Variable</a:t>
            </a:r>
          </a:p>
        </p:txBody>
      </p:sp>
      <p:sp>
        <p:nvSpPr>
          <p:cNvPr id="22543" name="AutoShape 15"/>
          <p:cNvSpPr>
            <a:spLocks/>
          </p:cNvSpPr>
          <p:nvPr/>
        </p:nvSpPr>
        <p:spPr bwMode="auto">
          <a:xfrm rot="16200000" flipV="1">
            <a:off x="4569619" y="3431381"/>
            <a:ext cx="228600" cy="2662238"/>
          </a:xfrm>
          <a:prstGeom prst="leftBrace">
            <a:avLst>
              <a:gd name="adj1" fmla="val 97049"/>
              <a:gd name="adj2" fmla="val 50000"/>
            </a:avLst>
          </a:prstGeom>
          <a:noFill/>
          <a:ln w="38100">
            <a:solidFill>
              <a:schemeClr val="folHlink"/>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4" name="Line 16"/>
          <p:cNvSpPr>
            <a:spLocks noChangeShapeType="1"/>
          </p:cNvSpPr>
          <p:nvPr/>
        </p:nvSpPr>
        <p:spPr bwMode="auto">
          <a:xfrm rot="-659185">
            <a:off x="4792663" y="3292475"/>
            <a:ext cx="227012" cy="396875"/>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5" name="AutoShape 17"/>
          <p:cNvSpPr>
            <a:spLocks/>
          </p:cNvSpPr>
          <p:nvPr/>
        </p:nvSpPr>
        <p:spPr bwMode="auto">
          <a:xfrm rot="16200000" flipV="1">
            <a:off x="6896100" y="4289425"/>
            <a:ext cx="228600" cy="914400"/>
          </a:xfrm>
          <a:prstGeom prst="leftBrace">
            <a:avLst>
              <a:gd name="adj1" fmla="val 33333"/>
              <a:gd name="adj2" fmla="val 50000"/>
            </a:avLst>
          </a:prstGeom>
          <a:noFill/>
          <a:ln w="38100">
            <a:solidFill>
              <a:schemeClr val="folHlink"/>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546" name="Text Box 18"/>
          <p:cNvSpPr txBox="1">
            <a:spLocks noChangeArrowheads="1"/>
          </p:cNvSpPr>
          <p:nvPr/>
        </p:nvSpPr>
        <p:spPr bwMode="auto">
          <a:xfrm>
            <a:off x="6248400" y="4860925"/>
            <a:ext cx="17780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2000"/>
              <a:t>Random Error</a:t>
            </a:r>
          </a:p>
          <a:p>
            <a:r>
              <a:rPr lang="en-US" sz="2000"/>
              <a:t> component</a:t>
            </a:r>
          </a:p>
        </p:txBody>
      </p:sp>
    </p:spTree>
    <p:extLst>
      <p:ext uri="{BB962C8B-B14F-4D97-AF65-F5344CB8AC3E}">
        <p14:creationId xmlns="" xmlns:p14="http://schemas.microsoft.com/office/powerpoint/2010/main" val="356324446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2"/>
          <p:cNvSpPr>
            <a:spLocks noChangeShapeType="1"/>
          </p:cNvSpPr>
          <p:nvPr/>
        </p:nvSpPr>
        <p:spPr bwMode="auto">
          <a:xfrm flipH="1" flipV="1">
            <a:off x="2362200" y="4038600"/>
            <a:ext cx="1752600" cy="0"/>
          </a:xfrm>
          <a:prstGeom prst="line">
            <a:avLst/>
          </a:prstGeom>
          <a:noFill/>
          <a:ln w="19050">
            <a:solidFill>
              <a:schemeClr val="tx1"/>
            </a:solidFill>
            <a:miter lim="800000"/>
            <a:headEn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4579" name="Line 3"/>
          <p:cNvSpPr>
            <a:spLocks noChangeShapeType="1"/>
          </p:cNvSpPr>
          <p:nvPr/>
        </p:nvSpPr>
        <p:spPr bwMode="auto">
          <a:xfrm flipH="1" flipV="1">
            <a:off x="2362200" y="2743200"/>
            <a:ext cx="1752600" cy="0"/>
          </a:xfrm>
          <a:prstGeom prst="line">
            <a:avLst/>
          </a:prstGeom>
          <a:noFill/>
          <a:ln w="19050">
            <a:solidFill>
              <a:schemeClr val="tx1"/>
            </a:solidFill>
            <a:miter lim="800000"/>
            <a:headEnd/>
            <a:tailEnd type="triangle" w="lg"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4580" name="Rectangle 4"/>
          <p:cNvSpPr>
            <a:spLocks noGrp="1" noChangeArrowheads="1"/>
          </p:cNvSpPr>
          <p:nvPr>
            <p:ph type="title"/>
          </p:nvPr>
        </p:nvSpPr>
        <p:spPr/>
        <p:txBody>
          <a:bodyPr/>
          <a:lstStyle/>
          <a:p>
            <a:pPr eaLnBrk="1" hangingPunct="1"/>
            <a:r>
              <a:rPr lang="en-US" smtClean="0"/>
              <a:t>Population Linear Regression</a:t>
            </a:r>
          </a:p>
        </p:txBody>
      </p:sp>
      <p:sp>
        <p:nvSpPr>
          <p:cNvPr id="24581" name="Text Box 5"/>
          <p:cNvSpPr txBox="1">
            <a:spLocks noChangeArrowheads="1"/>
          </p:cNvSpPr>
          <p:nvPr/>
        </p:nvSpPr>
        <p:spPr bwMode="auto">
          <a:xfrm>
            <a:off x="7467600" y="1219200"/>
            <a:ext cx="1474788"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000" i="1">
                <a:solidFill>
                  <a:schemeClr val="tx2"/>
                </a:solidFill>
                <a:latin typeface="Tahoma" pitchFamily="34" charset="0"/>
              </a:rPr>
              <a:t>(continued)</a:t>
            </a:r>
          </a:p>
        </p:txBody>
      </p:sp>
      <p:sp>
        <p:nvSpPr>
          <p:cNvPr id="24582" name="Line 6"/>
          <p:cNvSpPr>
            <a:spLocks noChangeShapeType="1"/>
          </p:cNvSpPr>
          <p:nvPr/>
        </p:nvSpPr>
        <p:spPr bwMode="auto">
          <a:xfrm flipH="1">
            <a:off x="4097338" y="2865438"/>
            <a:ext cx="6350" cy="2792412"/>
          </a:xfrm>
          <a:prstGeom prst="line">
            <a:avLst/>
          </a:prstGeom>
          <a:noFill/>
          <a:ln w="1905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3" name="Line 7"/>
          <p:cNvSpPr>
            <a:spLocks noChangeShapeType="1"/>
          </p:cNvSpPr>
          <p:nvPr/>
        </p:nvSpPr>
        <p:spPr bwMode="auto">
          <a:xfrm flipV="1">
            <a:off x="2198688" y="2762250"/>
            <a:ext cx="6470650" cy="1830388"/>
          </a:xfrm>
          <a:prstGeom prst="line">
            <a:avLst/>
          </a:prstGeom>
          <a:noFill/>
          <a:ln w="50800">
            <a:solidFill>
              <a:schemeClr val="hlink"/>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4" name="Freeform 8"/>
          <p:cNvSpPr>
            <a:spLocks/>
          </p:cNvSpPr>
          <p:nvPr/>
        </p:nvSpPr>
        <p:spPr bwMode="auto">
          <a:xfrm>
            <a:off x="5087938" y="4514850"/>
            <a:ext cx="454025" cy="454025"/>
          </a:xfrm>
          <a:custGeom>
            <a:avLst/>
            <a:gdLst>
              <a:gd name="T0" fmla="*/ 0 w 286"/>
              <a:gd name="T1" fmla="*/ 230188 h 286"/>
              <a:gd name="T2" fmla="*/ 11113 w 286"/>
              <a:gd name="T3" fmla="*/ 157163 h 286"/>
              <a:gd name="T4" fmla="*/ 41275 w 286"/>
              <a:gd name="T5" fmla="*/ 96838 h 286"/>
              <a:gd name="T6" fmla="*/ 96838 w 286"/>
              <a:gd name="T7" fmla="*/ 47625 h 286"/>
              <a:gd name="T8" fmla="*/ 157163 w 286"/>
              <a:gd name="T9" fmla="*/ 12700 h 286"/>
              <a:gd name="T10" fmla="*/ 228600 w 286"/>
              <a:gd name="T11" fmla="*/ 0 h 286"/>
              <a:gd name="T12" fmla="*/ 295275 w 286"/>
              <a:gd name="T13" fmla="*/ 12700 h 286"/>
              <a:gd name="T14" fmla="*/ 361950 w 286"/>
              <a:gd name="T15" fmla="*/ 47625 h 286"/>
              <a:gd name="T16" fmla="*/ 411163 w 286"/>
              <a:gd name="T17" fmla="*/ 96838 h 286"/>
              <a:gd name="T18" fmla="*/ 441325 w 286"/>
              <a:gd name="T19" fmla="*/ 157163 h 286"/>
              <a:gd name="T20" fmla="*/ 452438 w 286"/>
              <a:gd name="T21" fmla="*/ 230188 h 286"/>
              <a:gd name="T22" fmla="*/ 441325 w 286"/>
              <a:gd name="T23" fmla="*/ 301625 h 286"/>
              <a:gd name="T24" fmla="*/ 411163 w 286"/>
              <a:gd name="T25" fmla="*/ 361950 h 286"/>
              <a:gd name="T26" fmla="*/ 361950 w 286"/>
              <a:gd name="T27" fmla="*/ 411163 h 286"/>
              <a:gd name="T28" fmla="*/ 295275 w 286"/>
              <a:gd name="T29" fmla="*/ 446088 h 286"/>
              <a:gd name="T30" fmla="*/ 228600 w 286"/>
              <a:gd name="T31" fmla="*/ 452438 h 286"/>
              <a:gd name="T32" fmla="*/ 157163 w 286"/>
              <a:gd name="T33" fmla="*/ 446088 h 286"/>
              <a:gd name="T34" fmla="*/ 96838 w 286"/>
              <a:gd name="T35" fmla="*/ 411163 h 286"/>
              <a:gd name="T36" fmla="*/ 41275 w 286"/>
              <a:gd name="T37" fmla="*/ 361950 h 286"/>
              <a:gd name="T38" fmla="*/ 11113 w 286"/>
              <a:gd name="T39" fmla="*/ 301625 h 286"/>
              <a:gd name="T40" fmla="*/ 0 w 286"/>
              <a:gd name="T41" fmla="*/ 230188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6" h="286">
                <a:moveTo>
                  <a:pt x="0" y="145"/>
                </a:moveTo>
                <a:lnTo>
                  <a:pt x="7" y="99"/>
                </a:lnTo>
                <a:lnTo>
                  <a:pt x="26" y="61"/>
                </a:lnTo>
                <a:lnTo>
                  <a:pt x="61" y="30"/>
                </a:lnTo>
                <a:lnTo>
                  <a:pt x="99" y="8"/>
                </a:lnTo>
                <a:lnTo>
                  <a:pt x="144" y="0"/>
                </a:lnTo>
                <a:lnTo>
                  <a:pt x="186" y="8"/>
                </a:lnTo>
                <a:lnTo>
                  <a:pt x="228" y="30"/>
                </a:lnTo>
                <a:lnTo>
                  <a:pt x="259" y="61"/>
                </a:lnTo>
                <a:lnTo>
                  <a:pt x="278" y="99"/>
                </a:lnTo>
                <a:lnTo>
                  <a:pt x="285" y="145"/>
                </a:lnTo>
                <a:lnTo>
                  <a:pt x="278" y="190"/>
                </a:lnTo>
                <a:lnTo>
                  <a:pt x="259" y="228"/>
                </a:lnTo>
                <a:lnTo>
                  <a:pt x="228" y="259"/>
                </a:lnTo>
                <a:lnTo>
                  <a:pt x="186" y="281"/>
                </a:lnTo>
                <a:lnTo>
                  <a:pt x="144" y="285"/>
                </a:lnTo>
                <a:lnTo>
                  <a:pt x="99" y="281"/>
                </a:lnTo>
                <a:lnTo>
                  <a:pt x="61" y="259"/>
                </a:lnTo>
                <a:lnTo>
                  <a:pt x="26" y="228"/>
                </a:lnTo>
                <a:lnTo>
                  <a:pt x="7" y="190"/>
                </a:lnTo>
                <a:lnTo>
                  <a:pt x="0" y="145"/>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85" name="Rectangle 9"/>
          <p:cNvSpPr>
            <a:spLocks noChangeArrowheads="1"/>
          </p:cNvSpPr>
          <p:nvPr/>
        </p:nvSpPr>
        <p:spPr bwMode="auto">
          <a:xfrm>
            <a:off x="4973638" y="5108575"/>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86" name="Rectangle 10"/>
          <p:cNvSpPr>
            <a:spLocks noChangeArrowheads="1"/>
          </p:cNvSpPr>
          <p:nvPr/>
        </p:nvSpPr>
        <p:spPr bwMode="auto">
          <a:xfrm>
            <a:off x="5029200" y="3733800"/>
            <a:ext cx="2438400" cy="819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r>
              <a:rPr lang="en-US" sz="2400"/>
              <a:t>Random Error for this x value</a:t>
            </a:r>
            <a:endParaRPr lang="en-US" sz="2400" baseline="-25000"/>
          </a:p>
        </p:txBody>
      </p:sp>
      <p:sp>
        <p:nvSpPr>
          <p:cNvPr id="24587" name="Rectangle 11"/>
          <p:cNvSpPr>
            <a:spLocks noChangeArrowheads="1"/>
          </p:cNvSpPr>
          <p:nvPr/>
        </p:nvSpPr>
        <p:spPr bwMode="auto">
          <a:xfrm>
            <a:off x="1887538" y="1695450"/>
            <a:ext cx="409575" cy="63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3600"/>
              <a:t>y</a:t>
            </a:r>
          </a:p>
        </p:txBody>
      </p:sp>
      <p:sp>
        <p:nvSpPr>
          <p:cNvPr id="24588" name="Rectangle 12"/>
          <p:cNvSpPr>
            <a:spLocks noChangeArrowheads="1"/>
          </p:cNvSpPr>
          <p:nvPr/>
        </p:nvSpPr>
        <p:spPr bwMode="auto">
          <a:xfrm>
            <a:off x="8288338" y="5562600"/>
            <a:ext cx="409575" cy="6381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sz="3600"/>
              <a:t>x</a:t>
            </a:r>
          </a:p>
        </p:txBody>
      </p:sp>
      <p:sp>
        <p:nvSpPr>
          <p:cNvPr id="24589" name="Freeform 13"/>
          <p:cNvSpPr>
            <a:spLocks/>
          </p:cNvSpPr>
          <p:nvPr/>
        </p:nvSpPr>
        <p:spPr bwMode="auto">
          <a:xfrm>
            <a:off x="7831138" y="2457450"/>
            <a:ext cx="455612" cy="454025"/>
          </a:xfrm>
          <a:custGeom>
            <a:avLst/>
            <a:gdLst>
              <a:gd name="T0" fmla="*/ 0 w 287"/>
              <a:gd name="T1" fmla="*/ 223838 h 286"/>
              <a:gd name="T2" fmla="*/ 12700 w 287"/>
              <a:gd name="T3" fmla="*/ 157163 h 286"/>
              <a:gd name="T4" fmla="*/ 41275 w 287"/>
              <a:gd name="T5" fmla="*/ 90488 h 286"/>
              <a:gd name="T6" fmla="*/ 90487 w 287"/>
              <a:gd name="T7" fmla="*/ 41275 h 286"/>
              <a:gd name="T8" fmla="*/ 157162 w 287"/>
              <a:gd name="T9" fmla="*/ 12700 h 286"/>
              <a:gd name="T10" fmla="*/ 223837 w 287"/>
              <a:gd name="T11" fmla="*/ 0 h 286"/>
              <a:gd name="T12" fmla="*/ 296862 w 287"/>
              <a:gd name="T13" fmla="*/ 12700 h 286"/>
              <a:gd name="T14" fmla="*/ 355600 w 287"/>
              <a:gd name="T15" fmla="*/ 41275 h 286"/>
              <a:gd name="T16" fmla="*/ 411162 w 287"/>
              <a:gd name="T17" fmla="*/ 90488 h 286"/>
              <a:gd name="T18" fmla="*/ 441325 w 287"/>
              <a:gd name="T19" fmla="*/ 157163 h 286"/>
              <a:gd name="T20" fmla="*/ 454025 w 287"/>
              <a:gd name="T21" fmla="*/ 223838 h 286"/>
              <a:gd name="T22" fmla="*/ 441325 w 287"/>
              <a:gd name="T23" fmla="*/ 295275 h 286"/>
              <a:gd name="T24" fmla="*/ 411162 w 287"/>
              <a:gd name="T25" fmla="*/ 355600 h 286"/>
              <a:gd name="T26" fmla="*/ 355600 w 287"/>
              <a:gd name="T27" fmla="*/ 411163 h 286"/>
              <a:gd name="T28" fmla="*/ 296862 w 287"/>
              <a:gd name="T29" fmla="*/ 441325 h 286"/>
              <a:gd name="T30" fmla="*/ 223837 w 287"/>
              <a:gd name="T31" fmla="*/ 452438 h 286"/>
              <a:gd name="T32" fmla="*/ 157162 w 287"/>
              <a:gd name="T33" fmla="*/ 441325 h 286"/>
              <a:gd name="T34" fmla="*/ 90487 w 287"/>
              <a:gd name="T35" fmla="*/ 411163 h 286"/>
              <a:gd name="T36" fmla="*/ 41275 w 287"/>
              <a:gd name="T37" fmla="*/ 355600 h 286"/>
              <a:gd name="T38" fmla="*/ 12700 w 287"/>
              <a:gd name="T39" fmla="*/ 295275 h 286"/>
              <a:gd name="T40" fmla="*/ 0 w 287"/>
              <a:gd name="T41" fmla="*/ 223838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7" h="286">
                <a:moveTo>
                  <a:pt x="0" y="141"/>
                </a:moveTo>
                <a:lnTo>
                  <a:pt x="8" y="99"/>
                </a:lnTo>
                <a:lnTo>
                  <a:pt x="26" y="57"/>
                </a:lnTo>
                <a:lnTo>
                  <a:pt x="57" y="26"/>
                </a:lnTo>
                <a:lnTo>
                  <a:pt x="99" y="8"/>
                </a:lnTo>
                <a:lnTo>
                  <a:pt x="141" y="0"/>
                </a:lnTo>
                <a:lnTo>
                  <a:pt x="187" y="8"/>
                </a:lnTo>
                <a:lnTo>
                  <a:pt x="224" y="26"/>
                </a:lnTo>
                <a:lnTo>
                  <a:pt x="259" y="57"/>
                </a:lnTo>
                <a:lnTo>
                  <a:pt x="278" y="99"/>
                </a:lnTo>
                <a:lnTo>
                  <a:pt x="286" y="141"/>
                </a:lnTo>
                <a:lnTo>
                  <a:pt x="278" y="186"/>
                </a:lnTo>
                <a:lnTo>
                  <a:pt x="259" y="224"/>
                </a:lnTo>
                <a:lnTo>
                  <a:pt x="224" y="259"/>
                </a:lnTo>
                <a:lnTo>
                  <a:pt x="187" y="278"/>
                </a:lnTo>
                <a:lnTo>
                  <a:pt x="141" y="285"/>
                </a:lnTo>
                <a:lnTo>
                  <a:pt x="99" y="278"/>
                </a:lnTo>
                <a:lnTo>
                  <a:pt x="57" y="259"/>
                </a:lnTo>
                <a:lnTo>
                  <a:pt x="26" y="224"/>
                </a:lnTo>
                <a:lnTo>
                  <a:pt x="8" y="186"/>
                </a:lnTo>
                <a:lnTo>
                  <a:pt x="0" y="141"/>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0" name="Freeform 14"/>
          <p:cNvSpPr>
            <a:spLocks/>
          </p:cNvSpPr>
          <p:nvPr/>
        </p:nvSpPr>
        <p:spPr bwMode="auto">
          <a:xfrm>
            <a:off x="2578100" y="4445000"/>
            <a:ext cx="455613" cy="455613"/>
          </a:xfrm>
          <a:custGeom>
            <a:avLst/>
            <a:gdLst>
              <a:gd name="T0" fmla="*/ 0 w 287"/>
              <a:gd name="T1" fmla="*/ 230188 h 287"/>
              <a:gd name="T2" fmla="*/ 12700 w 287"/>
              <a:gd name="T3" fmla="*/ 157163 h 287"/>
              <a:gd name="T4" fmla="*/ 42863 w 287"/>
              <a:gd name="T5" fmla="*/ 98425 h 287"/>
              <a:gd name="T6" fmla="*/ 92075 w 287"/>
              <a:gd name="T7" fmla="*/ 42863 h 287"/>
              <a:gd name="T8" fmla="*/ 157163 w 287"/>
              <a:gd name="T9" fmla="*/ 12700 h 287"/>
              <a:gd name="T10" fmla="*/ 223838 w 287"/>
              <a:gd name="T11" fmla="*/ 0 h 287"/>
              <a:gd name="T12" fmla="*/ 296863 w 287"/>
              <a:gd name="T13" fmla="*/ 12700 h 287"/>
              <a:gd name="T14" fmla="*/ 357188 w 287"/>
              <a:gd name="T15" fmla="*/ 42863 h 287"/>
              <a:gd name="T16" fmla="*/ 412750 w 287"/>
              <a:gd name="T17" fmla="*/ 98425 h 287"/>
              <a:gd name="T18" fmla="*/ 441325 w 287"/>
              <a:gd name="T19" fmla="*/ 157163 h 287"/>
              <a:gd name="T20" fmla="*/ 454025 w 287"/>
              <a:gd name="T21" fmla="*/ 230188 h 287"/>
              <a:gd name="T22" fmla="*/ 441325 w 287"/>
              <a:gd name="T23" fmla="*/ 296863 h 287"/>
              <a:gd name="T24" fmla="*/ 412750 w 287"/>
              <a:gd name="T25" fmla="*/ 361950 h 287"/>
              <a:gd name="T26" fmla="*/ 357188 w 287"/>
              <a:gd name="T27" fmla="*/ 412750 h 287"/>
              <a:gd name="T28" fmla="*/ 296863 w 287"/>
              <a:gd name="T29" fmla="*/ 441325 h 287"/>
              <a:gd name="T30" fmla="*/ 223838 w 287"/>
              <a:gd name="T31" fmla="*/ 454025 h 287"/>
              <a:gd name="T32" fmla="*/ 157163 w 287"/>
              <a:gd name="T33" fmla="*/ 441325 h 287"/>
              <a:gd name="T34" fmla="*/ 92075 w 287"/>
              <a:gd name="T35" fmla="*/ 412750 h 287"/>
              <a:gd name="T36" fmla="*/ 42863 w 287"/>
              <a:gd name="T37" fmla="*/ 361950 h 287"/>
              <a:gd name="T38" fmla="*/ 12700 w 287"/>
              <a:gd name="T39" fmla="*/ 296863 h 287"/>
              <a:gd name="T40" fmla="*/ 0 w 287"/>
              <a:gd name="T41" fmla="*/ 230188 h 2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7" h="287">
                <a:moveTo>
                  <a:pt x="0" y="145"/>
                </a:moveTo>
                <a:lnTo>
                  <a:pt x="8" y="99"/>
                </a:lnTo>
                <a:lnTo>
                  <a:pt x="27" y="62"/>
                </a:lnTo>
                <a:lnTo>
                  <a:pt x="58" y="27"/>
                </a:lnTo>
                <a:lnTo>
                  <a:pt x="99" y="8"/>
                </a:lnTo>
                <a:lnTo>
                  <a:pt x="141" y="0"/>
                </a:lnTo>
                <a:lnTo>
                  <a:pt x="187" y="8"/>
                </a:lnTo>
                <a:lnTo>
                  <a:pt x="225" y="27"/>
                </a:lnTo>
                <a:lnTo>
                  <a:pt x="260" y="62"/>
                </a:lnTo>
                <a:lnTo>
                  <a:pt x="278" y="99"/>
                </a:lnTo>
                <a:lnTo>
                  <a:pt x="286" y="145"/>
                </a:lnTo>
                <a:lnTo>
                  <a:pt x="278" y="187"/>
                </a:lnTo>
                <a:lnTo>
                  <a:pt x="260" y="228"/>
                </a:lnTo>
                <a:lnTo>
                  <a:pt x="225" y="260"/>
                </a:lnTo>
                <a:lnTo>
                  <a:pt x="187" y="278"/>
                </a:lnTo>
                <a:lnTo>
                  <a:pt x="141" y="286"/>
                </a:lnTo>
                <a:lnTo>
                  <a:pt x="99" y="278"/>
                </a:lnTo>
                <a:lnTo>
                  <a:pt x="58" y="260"/>
                </a:lnTo>
                <a:lnTo>
                  <a:pt x="27" y="228"/>
                </a:lnTo>
                <a:lnTo>
                  <a:pt x="8" y="187"/>
                </a:lnTo>
                <a:lnTo>
                  <a:pt x="0" y="145"/>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1" name="Rectangle 15"/>
          <p:cNvSpPr>
            <a:spLocks noChangeArrowheads="1"/>
          </p:cNvSpPr>
          <p:nvPr/>
        </p:nvSpPr>
        <p:spPr bwMode="auto">
          <a:xfrm>
            <a:off x="3214688" y="4708525"/>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2" name="Freeform 16"/>
          <p:cNvSpPr>
            <a:spLocks/>
          </p:cNvSpPr>
          <p:nvPr/>
        </p:nvSpPr>
        <p:spPr bwMode="auto">
          <a:xfrm>
            <a:off x="7086600" y="3581400"/>
            <a:ext cx="455613" cy="454025"/>
          </a:xfrm>
          <a:custGeom>
            <a:avLst/>
            <a:gdLst>
              <a:gd name="T0" fmla="*/ 0 w 287"/>
              <a:gd name="T1" fmla="*/ 228600 h 286"/>
              <a:gd name="T2" fmla="*/ 12700 w 287"/>
              <a:gd name="T3" fmla="*/ 157163 h 286"/>
              <a:gd name="T4" fmla="*/ 41275 w 287"/>
              <a:gd name="T5" fmla="*/ 96838 h 286"/>
              <a:gd name="T6" fmla="*/ 92075 w 287"/>
              <a:gd name="T7" fmla="*/ 41275 h 286"/>
              <a:gd name="T8" fmla="*/ 157163 w 287"/>
              <a:gd name="T9" fmla="*/ 11113 h 286"/>
              <a:gd name="T10" fmla="*/ 223838 w 287"/>
              <a:gd name="T11" fmla="*/ 0 h 286"/>
              <a:gd name="T12" fmla="*/ 296863 w 287"/>
              <a:gd name="T13" fmla="*/ 11113 h 286"/>
              <a:gd name="T14" fmla="*/ 357188 w 287"/>
              <a:gd name="T15" fmla="*/ 41275 h 286"/>
              <a:gd name="T16" fmla="*/ 412750 w 287"/>
              <a:gd name="T17" fmla="*/ 96838 h 286"/>
              <a:gd name="T18" fmla="*/ 441325 w 287"/>
              <a:gd name="T19" fmla="*/ 157163 h 286"/>
              <a:gd name="T20" fmla="*/ 454025 w 287"/>
              <a:gd name="T21" fmla="*/ 228600 h 286"/>
              <a:gd name="T22" fmla="*/ 441325 w 287"/>
              <a:gd name="T23" fmla="*/ 295275 h 286"/>
              <a:gd name="T24" fmla="*/ 412750 w 287"/>
              <a:gd name="T25" fmla="*/ 361950 h 286"/>
              <a:gd name="T26" fmla="*/ 357188 w 287"/>
              <a:gd name="T27" fmla="*/ 411163 h 286"/>
              <a:gd name="T28" fmla="*/ 296863 w 287"/>
              <a:gd name="T29" fmla="*/ 439738 h 286"/>
              <a:gd name="T30" fmla="*/ 223838 w 287"/>
              <a:gd name="T31" fmla="*/ 452438 h 286"/>
              <a:gd name="T32" fmla="*/ 157163 w 287"/>
              <a:gd name="T33" fmla="*/ 439738 h 286"/>
              <a:gd name="T34" fmla="*/ 92075 w 287"/>
              <a:gd name="T35" fmla="*/ 411163 h 286"/>
              <a:gd name="T36" fmla="*/ 41275 w 287"/>
              <a:gd name="T37" fmla="*/ 361950 h 286"/>
              <a:gd name="T38" fmla="*/ 12700 w 287"/>
              <a:gd name="T39" fmla="*/ 295275 h 286"/>
              <a:gd name="T40" fmla="*/ 0 w 287"/>
              <a:gd name="T41" fmla="*/ 228600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7" h="286">
                <a:moveTo>
                  <a:pt x="0" y="144"/>
                </a:moveTo>
                <a:lnTo>
                  <a:pt x="8" y="99"/>
                </a:lnTo>
                <a:lnTo>
                  <a:pt x="26" y="61"/>
                </a:lnTo>
                <a:lnTo>
                  <a:pt x="58" y="26"/>
                </a:lnTo>
                <a:lnTo>
                  <a:pt x="99" y="7"/>
                </a:lnTo>
                <a:lnTo>
                  <a:pt x="141" y="0"/>
                </a:lnTo>
                <a:lnTo>
                  <a:pt x="187" y="7"/>
                </a:lnTo>
                <a:lnTo>
                  <a:pt x="225" y="26"/>
                </a:lnTo>
                <a:lnTo>
                  <a:pt x="260" y="61"/>
                </a:lnTo>
                <a:lnTo>
                  <a:pt x="278" y="99"/>
                </a:lnTo>
                <a:lnTo>
                  <a:pt x="286" y="144"/>
                </a:lnTo>
                <a:lnTo>
                  <a:pt x="278" y="186"/>
                </a:lnTo>
                <a:lnTo>
                  <a:pt x="260" y="228"/>
                </a:lnTo>
                <a:lnTo>
                  <a:pt x="225" y="259"/>
                </a:lnTo>
                <a:lnTo>
                  <a:pt x="187" y="277"/>
                </a:lnTo>
                <a:lnTo>
                  <a:pt x="141" y="285"/>
                </a:lnTo>
                <a:lnTo>
                  <a:pt x="99" y="277"/>
                </a:lnTo>
                <a:lnTo>
                  <a:pt x="58" y="259"/>
                </a:lnTo>
                <a:lnTo>
                  <a:pt x="26" y="228"/>
                </a:lnTo>
                <a:lnTo>
                  <a:pt x="8" y="186"/>
                </a:lnTo>
                <a:lnTo>
                  <a:pt x="0" y="144"/>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3" name="Freeform 17"/>
          <p:cNvSpPr>
            <a:spLocks/>
          </p:cNvSpPr>
          <p:nvPr/>
        </p:nvSpPr>
        <p:spPr bwMode="auto">
          <a:xfrm>
            <a:off x="5621338" y="2914650"/>
            <a:ext cx="455612" cy="454025"/>
          </a:xfrm>
          <a:custGeom>
            <a:avLst/>
            <a:gdLst>
              <a:gd name="T0" fmla="*/ 0 w 287"/>
              <a:gd name="T1" fmla="*/ 222250 h 286"/>
              <a:gd name="T2" fmla="*/ 12700 w 287"/>
              <a:gd name="T3" fmla="*/ 157163 h 286"/>
              <a:gd name="T4" fmla="*/ 41275 w 287"/>
              <a:gd name="T5" fmla="*/ 90488 h 286"/>
              <a:gd name="T6" fmla="*/ 96837 w 287"/>
              <a:gd name="T7" fmla="*/ 41275 h 286"/>
              <a:gd name="T8" fmla="*/ 157162 w 287"/>
              <a:gd name="T9" fmla="*/ 11113 h 286"/>
              <a:gd name="T10" fmla="*/ 230187 w 287"/>
              <a:gd name="T11" fmla="*/ 0 h 286"/>
              <a:gd name="T12" fmla="*/ 296862 w 287"/>
              <a:gd name="T13" fmla="*/ 11113 h 286"/>
              <a:gd name="T14" fmla="*/ 361950 w 287"/>
              <a:gd name="T15" fmla="*/ 41275 h 286"/>
              <a:gd name="T16" fmla="*/ 411162 w 287"/>
              <a:gd name="T17" fmla="*/ 90488 h 286"/>
              <a:gd name="T18" fmla="*/ 441325 w 287"/>
              <a:gd name="T19" fmla="*/ 157163 h 286"/>
              <a:gd name="T20" fmla="*/ 454025 w 287"/>
              <a:gd name="T21" fmla="*/ 222250 h 286"/>
              <a:gd name="T22" fmla="*/ 441325 w 287"/>
              <a:gd name="T23" fmla="*/ 295275 h 286"/>
              <a:gd name="T24" fmla="*/ 411162 w 287"/>
              <a:gd name="T25" fmla="*/ 355600 h 286"/>
              <a:gd name="T26" fmla="*/ 361950 w 287"/>
              <a:gd name="T27" fmla="*/ 411163 h 286"/>
              <a:gd name="T28" fmla="*/ 296862 w 287"/>
              <a:gd name="T29" fmla="*/ 439738 h 286"/>
              <a:gd name="T30" fmla="*/ 230187 w 287"/>
              <a:gd name="T31" fmla="*/ 452438 h 286"/>
              <a:gd name="T32" fmla="*/ 157162 w 287"/>
              <a:gd name="T33" fmla="*/ 439738 h 286"/>
              <a:gd name="T34" fmla="*/ 96837 w 287"/>
              <a:gd name="T35" fmla="*/ 411163 h 286"/>
              <a:gd name="T36" fmla="*/ 41275 w 287"/>
              <a:gd name="T37" fmla="*/ 355600 h 286"/>
              <a:gd name="T38" fmla="*/ 12700 w 287"/>
              <a:gd name="T39" fmla="*/ 295275 h 286"/>
              <a:gd name="T40" fmla="*/ 0 w 287"/>
              <a:gd name="T41" fmla="*/ 222250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7" h="286">
                <a:moveTo>
                  <a:pt x="0" y="140"/>
                </a:moveTo>
                <a:lnTo>
                  <a:pt x="8" y="99"/>
                </a:lnTo>
                <a:lnTo>
                  <a:pt x="26" y="57"/>
                </a:lnTo>
                <a:lnTo>
                  <a:pt x="61" y="26"/>
                </a:lnTo>
                <a:lnTo>
                  <a:pt x="99" y="7"/>
                </a:lnTo>
                <a:lnTo>
                  <a:pt x="145" y="0"/>
                </a:lnTo>
                <a:lnTo>
                  <a:pt x="187" y="7"/>
                </a:lnTo>
                <a:lnTo>
                  <a:pt x="228" y="26"/>
                </a:lnTo>
                <a:lnTo>
                  <a:pt x="259" y="57"/>
                </a:lnTo>
                <a:lnTo>
                  <a:pt x="278" y="99"/>
                </a:lnTo>
                <a:lnTo>
                  <a:pt x="286" y="140"/>
                </a:lnTo>
                <a:lnTo>
                  <a:pt x="278" y="186"/>
                </a:lnTo>
                <a:lnTo>
                  <a:pt x="259" y="224"/>
                </a:lnTo>
                <a:lnTo>
                  <a:pt x="228" y="259"/>
                </a:lnTo>
                <a:lnTo>
                  <a:pt x="187" y="277"/>
                </a:lnTo>
                <a:lnTo>
                  <a:pt x="145" y="285"/>
                </a:lnTo>
                <a:lnTo>
                  <a:pt x="99" y="277"/>
                </a:lnTo>
                <a:lnTo>
                  <a:pt x="61" y="259"/>
                </a:lnTo>
                <a:lnTo>
                  <a:pt x="26" y="224"/>
                </a:lnTo>
                <a:lnTo>
                  <a:pt x="8" y="186"/>
                </a:lnTo>
                <a:lnTo>
                  <a:pt x="0" y="140"/>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4" name="Rectangle 18"/>
          <p:cNvSpPr>
            <a:spLocks noChangeArrowheads="1"/>
          </p:cNvSpPr>
          <p:nvPr/>
        </p:nvSpPr>
        <p:spPr bwMode="auto">
          <a:xfrm>
            <a:off x="2851150" y="3881438"/>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5" name="Rectangle 19"/>
          <p:cNvSpPr>
            <a:spLocks noChangeArrowheads="1"/>
          </p:cNvSpPr>
          <p:nvPr/>
        </p:nvSpPr>
        <p:spPr bwMode="auto">
          <a:xfrm>
            <a:off x="4011613" y="2765425"/>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6" name="Rectangle 20"/>
          <p:cNvSpPr>
            <a:spLocks noChangeArrowheads="1"/>
          </p:cNvSpPr>
          <p:nvPr/>
        </p:nvSpPr>
        <p:spPr bwMode="auto">
          <a:xfrm>
            <a:off x="4011613" y="2825750"/>
            <a:ext cx="184150" cy="92075"/>
          </a:xfrm>
          <a:prstGeom prst="rect">
            <a:avLst/>
          </a:prstGeom>
          <a:solidFill>
            <a:schemeClr val="folHlink"/>
          </a:solidFill>
          <a:ln>
            <a:noFill/>
          </a:ln>
          <a:effectLst/>
          <a:extLs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7" name="Rectangle 21"/>
          <p:cNvSpPr>
            <a:spLocks noChangeArrowheads="1"/>
          </p:cNvSpPr>
          <p:nvPr/>
        </p:nvSpPr>
        <p:spPr bwMode="auto">
          <a:xfrm>
            <a:off x="4511675" y="2795588"/>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8" name="Freeform 22"/>
          <p:cNvSpPr>
            <a:spLocks/>
          </p:cNvSpPr>
          <p:nvPr/>
        </p:nvSpPr>
        <p:spPr bwMode="auto">
          <a:xfrm>
            <a:off x="2362200" y="2209800"/>
            <a:ext cx="6323013" cy="3452813"/>
          </a:xfrm>
          <a:custGeom>
            <a:avLst/>
            <a:gdLst>
              <a:gd name="T0" fmla="*/ 1588 w 3983"/>
              <a:gd name="T1" fmla="*/ 0 h 2175"/>
              <a:gd name="T2" fmla="*/ 0 w 3983"/>
              <a:gd name="T3" fmla="*/ 3452813 h 2175"/>
              <a:gd name="T4" fmla="*/ 6323013 w 3983"/>
              <a:gd name="T5" fmla="*/ 3452813 h 2175"/>
              <a:gd name="T6" fmla="*/ 0 60000 65536"/>
              <a:gd name="T7" fmla="*/ 0 60000 65536"/>
              <a:gd name="T8" fmla="*/ 0 60000 65536"/>
            </a:gdLst>
            <a:ahLst/>
            <a:cxnLst>
              <a:cxn ang="T6">
                <a:pos x="T0" y="T1"/>
              </a:cxn>
              <a:cxn ang="T7">
                <a:pos x="T2" y="T3"/>
              </a:cxn>
              <a:cxn ang="T8">
                <a:pos x="T4" y="T5"/>
              </a:cxn>
            </a:cxnLst>
            <a:rect l="0" t="0" r="r" b="b"/>
            <a:pathLst>
              <a:path w="3983" h="2175">
                <a:moveTo>
                  <a:pt x="1" y="0"/>
                </a:moveTo>
                <a:lnTo>
                  <a:pt x="0" y="2175"/>
                </a:lnTo>
                <a:lnTo>
                  <a:pt x="3983" y="2175"/>
                </a:lnTo>
              </a:path>
            </a:pathLst>
          </a:custGeom>
          <a:noFill/>
          <a:ln w="76200" cap="rnd" cmpd="sng">
            <a:solidFill>
              <a:schemeClr val="tx1"/>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599" name="Line 23"/>
          <p:cNvSpPr>
            <a:spLocks noChangeShapeType="1"/>
          </p:cNvSpPr>
          <p:nvPr/>
        </p:nvSpPr>
        <p:spPr bwMode="auto">
          <a:xfrm>
            <a:off x="1976438" y="2287588"/>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0" name="Line 24"/>
          <p:cNvSpPr>
            <a:spLocks noChangeShapeType="1"/>
          </p:cNvSpPr>
          <p:nvPr/>
        </p:nvSpPr>
        <p:spPr bwMode="auto">
          <a:xfrm>
            <a:off x="1976438" y="2847975"/>
            <a:ext cx="1587" cy="1588"/>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1" name="Line 25"/>
          <p:cNvSpPr>
            <a:spLocks noChangeShapeType="1"/>
          </p:cNvSpPr>
          <p:nvPr/>
        </p:nvSpPr>
        <p:spPr bwMode="auto">
          <a:xfrm>
            <a:off x="1976438" y="3162300"/>
            <a:ext cx="1587" cy="1588"/>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2" name="Line 26"/>
          <p:cNvSpPr>
            <a:spLocks noChangeShapeType="1"/>
          </p:cNvSpPr>
          <p:nvPr/>
        </p:nvSpPr>
        <p:spPr bwMode="auto">
          <a:xfrm>
            <a:off x="1976438" y="3470275"/>
            <a:ext cx="1587" cy="1588"/>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3" name="Line 27"/>
          <p:cNvSpPr>
            <a:spLocks noChangeShapeType="1"/>
          </p:cNvSpPr>
          <p:nvPr/>
        </p:nvSpPr>
        <p:spPr bwMode="auto">
          <a:xfrm>
            <a:off x="1976438" y="3786188"/>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4" name="Line 28"/>
          <p:cNvSpPr>
            <a:spLocks noChangeShapeType="1"/>
          </p:cNvSpPr>
          <p:nvPr/>
        </p:nvSpPr>
        <p:spPr bwMode="auto">
          <a:xfrm>
            <a:off x="1976438" y="4100513"/>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5" name="Line 29"/>
          <p:cNvSpPr>
            <a:spLocks noChangeShapeType="1"/>
          </p:cNvSpPr>
          <p:nvPr/>
        </p:nvSpPr>
        <p:spPr bwMode="auto">
          <a:xfrm>
            <a:off x="1976438" y="4408488"/>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6" name="Line 30"/>
          <p:cNvSpPr>
            <a:spLocks noChangeShapeType="1"/>
          </p:cNvSpPr>
          <p:nvPr/>
        </p:nvSpPr>
        <p:spPr bwMode="auto">
          <a:xfrm>
            <a:off x="1976438" y="4722813"/>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7" name="Line 31"/>
          <p:cNvSpPr>
            <a:spLocks noChangeShapeType="1"/>
          </p:cNvSpPr>
          <p:nvPr/>
        </p:nvSpPr>
        <p:spPr bwMode="auto">
          <a:xfrm>
            <a:off x="1976438" y="5030788"/>
            <a:ext cx="1587" cy="1587"/>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8" name="Line 32"/>
          <p:cNvSpPr>
            <a:spLocks noChangeShapeType="1"/>
          </p:cNvSpPr>
          <p:nvPr/>
        </p:nvSpPr>
        <p:spPr bwMode="auto">
          <a:xfrm>
            <a:off x="1976438" y="5346700"/>
            <a:ext cx="1587" cy="1588"/>
          </a:xfrm>
          <a:prstGeom prst="line">
            <a:avLst/>
          </a:prstGeom>
          <a:noFill/>
          <a:ln w="76200">
            <a:solidFill>
              <a:srgbClr val="CDCDCD"/>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09" name="Rectangle 33"/>
          <p:cNvSpPr>
            <a:spLocks noChangeArrowheads="1"/>
          </p:cNvSpPr>
          <p:nvPr/>
        </p:nvSpPr>
        <p:spPr bwMode="auto">
          <a:xfrm>
            <a:off x="1835150" y="4008438"/>
            <a:ext cx="92075" cy="1841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0" name="Rectangle 34"/>
          <p:cNvSpPr>
            <a:spLocks noChangeArrowheads="1"/>
          </p:cNvSpPr>
          <p:nvPr/>
        </p:nvSpPr>
        <p:spPr bwMode="auto">
          <a:xfrm>
            <a:off x="5400675" y="5935663"/>
            <a:ext cx="184150" cy="920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1" name="Rectangle 35"/>
          <p:cNvSpPr>
            <a:spLocks noChangeArrowheads="1"/>
          </p:cNvSpPr>
          <p:nvPr/>
        </p:nvSpPr>
        <p:spPr bwMode="auto">
          <a:xfrm>
            <a:off x="228600" y="2438400"/>
            <a:ext cx="2057400"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sz="2000"/>
              <a:t>Observed Value of y for x</a:t>
            </a:r>
            <a:r>
              <a:rPr lang="en-US" sz="2000" baseline="-25000"/>
              <a:t>i</a:t>
            </a:r>
            <a:endParaRPr lang="en-US" sz="2400" b="1" baseline="-25000"/>
          </a:p>
        </p:txBody>
      </p:sp>
      <p:sp>
        <p:nvSpPr>
          <p:cNvPr id="24612" name="AutoShape 36"/>
          <p:cNvSpPr>
            <a:spLocks/>
          </p:cNvSpPr>
          <p:nvPr/>
        </p:nvSpPr>
        <p:spPr bwMode="auto">
          <a:xfrm>
            <a:off x="2039938" y="4667250"/>
            <a:ext cx="152400" cy="914400"/>
          </a:xfrm>
          <a:prstGeom prst="leftBrace">
            <a:avLst>
              <a:gd name="adj1" fmla="val 50000"/>
              <a:gd name="adj2" fmla="val 50000"/>
            </a:avLst>
          </a:prstGeom>
          <a:noFill/>
          <a:ln w="28575">
            <a:solidFill>
              <a:schemeClr val="accent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3" name="Line 37"/>
          <p:cNvSpPr>
            <a:spLocks noChangeShapeType="1"/>
          </p:cNvSpPr>
          <p:nvPr/>
        </p:nvSpPr>
        <p:spPr bwMode="auto">
          <a:xfrm>
            <a:off x="6781800" y="3276600"/>
            <a:ext cx="1676400" cy="1588"/>
          </a:xfrm>
          <a:prstGeom prst="line">
            <a:avLst/>
          </a:prstGeom>
          <a:noFill/>
          <a:ln w="38100">
            <a:solidFill>
              <a:schemeClr val="hlink"/>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4" name="Line 38"/>
          <p:cNvSpPr>
            <a:spLocks noChangeShapeType="1"/>
          </p:cNvSpPr>
          <p:nvPr/>
        </p:nvSpPr>
        <p:spPr bwMode="auto">
          <a:xfrm>
            <a:off x="8458200" y="2819400"/>
            <a:ext cx="1588" cy="457200"/>
          </a:xfrm>
          <a:prstGeom prst="line">
            <a:avLst/>
          </a:prstGeom>
          <a:noFill/>
          <a:ln w="38100">
            <a:solidFill>
              <a:schemeClr val="hlink"/>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5" name="AutoShape 39"/>
          <p:cNvSpPr>
            <a:spLocks/>
          </p:cNvSpPr>
          <p:nvPr/>
        </p:nvSpPr>
        <p:spPr bwMode="auto">
          <a:xfrm flipH="1">
            <a:off x="4173538" y="2990850"/>
            <a:ext cx="152400" cy="990600"/>
          </a:xfrm>
          <a:prstGeom prst="leftBrace">
            <a:avLst>
              <a:gd name="adj1" fmla="val 54167"/>
              <a:gd name="adj2" fmla="val 48958"/>
            </a:avLst>
          </a:prstGeom>
          <a:noFill/>
          <a:ln w="28575">
            <a:solidFill>
              <a:srgbClr val="FF9900"/>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616" name="Freeform 40"/>
          <p:cNvSpPr>
            <a:spLocks/>
          </p:cNvSpPr>
          <p:nvPr/>
        </p:nvSpPr>
        <p:spPr bwMode="auto">
          <a:xfrm>
            <a:off x="4021138" y="3981450"/>
            <a:ext cx="152400" cy="152400"/>
          </a:xfrm>
          <a:custGeom>
            <a:avLst/>
            <a:gdLst>
              <a:gd name="T0" fmla="*/ 0 w 286"/>
              <a:gd name="T1" fmla="*/ 77266 h 286"/>
              <a:gd name="T2" fmla="*/ 3730 w 286"/>
              <a:gd name="T3" fmla="*/ 52754 h 286"/>
              <a:gd name="T4" fmla="*/ 13855 w 286"/>
              <a:gd name="T5" fmla="*/ 32505 h 286"/>
              <a:gd name="T6" fmla="*/ 32505 w 286"/>
              <a:gd name="T7" fmla="*/ 15986 h 286"/>
              <a:gd name="T8" fmla="*/ 52754 w 286"/>
              <a:gd name="T9" fmla="*/ 4263 h 286"/>
              <a:gd name="T10" fmla="*/ 76733 w 286"/>
              <a:gd name="T11" fmla="*/ 0 h 286"/>
              <a:gd name="T12" fmla="*/ 99113 w 286"/>
              <a:gd name="T13" fmla="*/ 4263 h 286"/>
              <a:gd name="T14" fmla="*/ 121494 w 286"/>
              <a:gd name="T15" fmla="*/ 15986 h 286"/>
              <a:gd name="T16" fmla="*/ 138013 w 286"/>
              <a:gd name="T17" fmla="*/ 32505 h 286"/>
              <a:gd name="T18" fmla="*/ 148137 w 286"/>
              <a:gd name="T19" fmla="*/ 52754 h 286"/>
              <a:gd name="T20" fmla="*/ 151867 w 286"/>
              <a:gd name="T21" fmla="*/ 77266 h 286"/>
              <a:gd name="T22" fmla="*/ 148137 w 286"/>
              <a:gd name="T23" fmla="*/ 101245 h 286"/>
              <a:gd name="T24" fmla="*/ 138013 w 286"/>
              <a:gd name="T25" fmla="*/ 121494 h 286"/>
              <a:gd name="T26" fmla="*/ 121494 w 286"/>
              <a:gd name="T27" fmla="*/ 138013 h 286"/>
              <a:gd name="T28" fmla="*/ 99113 w 286"/>
              <a:gd name="T29" fmla="*/ 149736 h 286"/>
              <a:gd name="T30" fmla="*/ 76733 w 286"/>
              <a:gd name="T31" fmla="*/ 151867 h 286"/>
              <a:gd name="T32" fmla="*/ 52754 w 286"/>
              <a:gd name="T33" fmla="*/ 149736 h 286"/>
              <a:gd name="T34" fmla="*/ 32505 w 286"/>
              <a:gd name="T35" fmla="*/ 138013 h 286"/>
              <a:gd name="T36" fmla="*/ 13855 w 286"/>
              <a:gd name="T37" fmla="*/ 121494 h 286"/>
              <a:gd name="T38" fmla="*/ 3730 w 286"/>
              <a:gd name="T39" fmla="*/ 101245 h 286"/>
              <a:gd name="T40" fmla="*/ 0 w 286"/>
              <a:gd name="T41" fmla="*/ 7726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6" h="286">
                <a:moveTo>
                  <a:pt x="0" y="145"/>
                </a:moveTo>
                <a:lnTo>
                  <a:pt x="7" y="99"/>
                </a:lnTo>
                <a:lnTo>
                  <a:pt x="26" y="61"/>
                </a:lnTo>
                <a:lnTo>
                  <a:pt x="61" y="30"/>
                </a:lnTo>
                <a:lnTo>
                  <a:pt x="99" y="8"/>
                </a:lnTo>
                <a:lnTo>
                  <a:pt x="144" y="0"/>
                </a:lnTo>
                <a:lnTo>
                  <a:pt x="186" y="8"/>
                </a:lnTo>
                <a:lnTo>
                  <a:pt x="228" y="30"/>
                </a:lnTo>
                <a:lnTo>
                  <a:pt x="259" y="61"/>
                </a:lnTo>
                <a:lnTo>
                  <a:pt x="278" y="99"/>
                </a:lnTo>
                <a:lnTo>
                  <a:pt x="285" y="145"/>
                </a:lnTo>
                <a:lnTo>
                  <a:pt x="278" y="190"/>
                </a:lnTo>
                <a:lnTo>
                  <a:pt x="259" y="228"/>
                </a:lnTo>
                <a:lnTo>
                  <a:pt x="228" y="259"/>
                </a:lnTo>
                <a:lnTo>
                  <a:pt x="186" y="281"/>
                </a:lnTo>
                <a:lnTo>
                  <a:pt x="144" y="285"/>
                </a:lnTo>
                <a:lnTo>
                  <a:pt x="99" y="281"/>
                </a:lnTo>
                <a:lnTo>
                  <a:pt x="61" y="259"/>
                </a:lnTo>
                <a:lnTo>
                  <a:pt x="26" y="228"/>
                </a:lnTo>
                <a:lnTo>
                  <a:pt x="7" y="190"/>
                </a:lnTo>
                <a:lnTo>
                  <a:pt x="0" y="145"/>
                </a:lnTo>
              </a:path>
            </a:pathLst>
          </a:custGeom>
          <a:solidFill>
            <a:schemeClr va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17" name="Rectangle 41"/>
          <p:cNvSpPr>
            <a:spLocks noChangeArrowheads="1"/>
          </p:cNvSpPr>
          <p:nvPr/>
        </p:nvSpPr>
        <p:spPr bwMode="auto">
          <a:xfrm>
            <a:off x="304800" y="3657600"/>
            <a:ext cx="1981200"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sz="2000"/>
              <a:t>Predicted Value of y for x</a:t>
            </a:r>
            <a:r>
              <a:rPr lang="en-US" sz="2000" baseline="-25000"/>
              <a:t>i</a:t>
            </a:r>
            <a:r>
              <a:rPr lang="en-US" sz="2000"/>
              <a:t> </a:t>
            </a:r>
          </a:p>
        </p:txBody>
      </p:sp>
      <p:graphicFrame>
        <p:nvGraphicFramePr>
          <p:cNvPr id="24618" name="Object 42"/>
          <p:cNvGraphicFramePr>
            <a:graphicFrameLocks noChangeAspect="1"/>
          </p:cNvGraphicFramePr>
          <p:nvPr/>
        </p:nvGraphicFramePr>
        <p:xfrm>
          <a:off x="3919538" y="1524000"/>
          <a:ext cx="3448050" cy="776288"/>
        </p:xfrm>
        <a:graphic>
          <a:graphicData uri="http://schemas.openxmlformats.org/presentationml/2006/ole">
            <p:oleObj spid="_x0000_s2050" name="Equation" r:id="rId3" imgW="1016000" imgH="228600" progId="Equation.3">
              <p:embed/>
            </p:oleObj>
          </a:graphicData>
        </a:graphic>
      </p:graphicFrame>
      <p:sp>
        <p:nvSpPr>
          <p:cNvPr id="24619" name="Text Box 43"/>
          <p:cNvSpPr txBox="1">
            <a:spLocks noChangeArrowheads="1"/>
          </p:cNvSpPr>
          <p:nvPr/>
        </p:nvSpPr>
        <p:spPr bwMode="auto">
          <a:xfrm>
            <a:off x="3944938" y="5581650"/>
            <a:ext cx="381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2400"/>
              <a:t>x</a:t>
            </a:r>
            <a:r>
              <a:rPr lang="en-US" sz="2400" baseline="-25000"/>
              <a:t>i</a:t>
            </a:r>
          </a:p>
        </p:txBody>
      </p:sp>
      <p:sp>
        <p:nvSpPr>
          <p:cNvPr id="24620" name="Freeform 44"/>
          <p:cNvSpPr>
            <a:spLocks/>
          </p:cNvSpPr>
          <p:nvPr/>
        </p:nvSpPr>
        <p:spPr bwMode="auto">
          <a:xfrm>
            <a:off x="3868738" y="2533650"/>
            <a:ext cx="455612" cy="454025"/>
          </a:xfrm>
          <a:custGeom>
            <a:avLst/>
            <a:gdLst>
              <a:gd name="T0" fmla="*/ 0 w 287"/>
              <a:gd name="T1" fmla="*/ 228600 h 286"/>
              <a:gd name="T2" fmla="*/ 12700 w 287"/>
              <a:gd name="T3" fmla="*/ 157163 h 286"/>
              <a:gd name="T4" fmla="*/ 41275 w 287"/>
              <a:gd name="T5" fmla="*/ 96838 h 286"/>
              <a:gd name="T6" fmla="*/ 96837 w 287"/>
              <a:gd name="T7" fmla="*/ 47625 h 286"/>
              <a:gd name="T8" fmla="*/ 157162 w 287"/>
              <a:gd name="T9" fmla="*/ 12700 h 286"/>
              <a:gd name="T10" fmla="*/ 230187 w 287"/>
              <a:gd name="T11" fmla="*/ 0 h 286"/>
              <a:gd name="T12" fmla="*/ 296862 w 287"/>
              <a:gd name="T13" fmla="*/ 12700 h 286"/>
              <a:gd name="T14" fmla="*/ 361950 w 287"/>
              <a:gd name="T15" fmla="*/ 47625 h 286"/>
              <a:gd name="T16" fmla="*/ 411162 w 287"/>
              <a:gd name="T17" fmla="*/ 96838 h 286"/>
              <a:gd name="T18" fmla="*/ 441325 w 287"/>
              <a:gd name="T19" fmla="*/ 157163 h 286"/>
              <a:gd name="T20" fmla="*/ 454025 w 287"/>
              <a:gd name="T21" fmla="*/ 228600 h 286"/>
              <a:gd name="T22" fmla="*/ 441325 w 287"/>
              <a:gd name="T23" fmla="*/ 301625 h 286"/>
              <a:gd name="T24" fmla="*/ 411162 w 287"/>
              <a:gd name="T25" fmla="*/ 361950 h 286"/>
              <a:gd name="T26" fmla="*/ 361950 w 287"/>
              <a:gd name="T27" fmla="*/ 411163 h 286"/>
              <a:gd name="T28" fmla="*/ 296862 w 287"/>
              <a:gd name="T29" fmla="*/ 446088 h 286"/>
              <a:gd name="T30" fmla="*/ 230187 w 287"/>
              <a:gd name="T31" fmla="*/ 452438 h 286"/>
              <a:gd name="T32" fmla="*/ 157162 w 287"/>
              <a:gd name="T33" fmla="*/ 446088 h 286"/>
              <a:gd name="T34" fmla="*/ 96837 w 287"/>
              <a:gd name="T35" fmla="*/ 411163 h 286"/>
              <a:gd name="T36" fmla="*/ 41275 w 287"/>
              <a:gd name="T37" fmla="*/ 361950 h 286"/>
              <a:gd name="T38" fmla="*/ 12700 w 287"/>
              <a:gd name="T39" fmla="*/ 301625 h 286"/>
              <a:gd name="T40" fmla="*/ 0 w 287"/>
              <a:gd name="T41" fmla="*/ 228600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87" h="286">
                <a:moveTo>
                  <a:pt x="0" y="144"/>
                </a:moveTo>
                <a:lnTo>
                  <a:pt x="8" y="99"/>
                </a:lnTo>
                <a:lnTo>
                  <a:pt x="26" y="61"/>
                </a:lnTo>
                <a:lnTo>
                  <a:pt x="61" y="30"/>
                </a:lnTo>
                <a:lnTo>
                  <a:pt x="99" y="8"/>
                </a:lnTo>
                <a:lnTo>
                  <a:pt x="145" y="0"/>
                </a:lnTo>
                <a:lnTo>
                  <a:pt x="187" y="8"/>
                </a:lnTo>
                <a:lnTo>
                  <a:pt x="228" y="30"/>
                </a:lnTo>
                <a:lnTo>
                  <a:pt x="259" y="61"/>
                </a:lnTo>
                <a:lnTo>
                  <a:pt x="278" y="99"/>
                </a:lnTo>
                <a:lnTo>
                  <a:pt x="286" y="144"/>
                </a:lnTo>
                <a:lnTo>
                  <a:pt x="278" y="190"/>
                </a:lnTo>
                <a:lnTo>
                  <a:pt x="259" y="228"/>
                </a:lnTo>
                <a:lnTo>
                  <a:pt x="228" y="259"/>
                </a:lnTo>
                <a:lnTo>
                  <a:pt x="187" y="281"/>
                </a:lnTo>
                <a:lnTo>
                  <a:pt x="145" y="285"/>
                </a:lnTo>
                <a:lnTo>
                  <a:pt x="99" y="281"/>
                </a:lnTo>
                <a:lnTo>
                  <a:pt x="61" y="259"/>
                </a:lnTo>
                <a:lnTo>
                  <a:pt x="26" y="228"/>
                </a:lnTo>
                <a:lnTo>
                  <a:pt x="8" y="190"/>
                </a:lnTo>
                <a:lnTo>
                  <a:pt x="0" y="144"/>
                </a:lnTo>
              </a:path>
            </a:pathLst>
          </a:custGeom>
          <a:solidFill>
            <a:schemeClr val="folHlink"/>
          </a:solidFill>
          <a:ln>
            <a:noFill/>
          </a:ln>
          <a:effectLst/>
          <a:extLst>
            <a:ext uri="{91240B29-F687-4F45-9708-019B960494DF}">
              <a14:hiddenLine xmlns="" xmlns:a14="http://schemas.microsoft.com/office/drawing/2010/main" w="12700" cap="rnd" cmpd="sng">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4621" name="Line 45"/>
          <p:cNvSpPr>
            <a:spLocks noChangeShapeType="1"/>
          </p:cNvSpPr>
          <p:nvPr/>
        </p:nvSpPr>
        <p:spPr bwMode="auto">
          <a:xfrm flipH="1" flipV="1">
            <a:off x="4800600" y="3657600"/>
            <a:ext cx="304800" cy="228600"/>
          </a:xfrm>
          <a:prstGeom prst="line">
            <a:avLst/>
          </a:prstGeom>
          <a:noFill/>
          <a:ln w="9525">
            <a:solidFill>
              <a:schemeClr val="tx1"/>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4622" name="Line 46"/>
          <p:cNvSpPr>
            <a:spLocks noChangeShapeType="1"/>
          </p:cNvSpPr>
          <p:nvPr/>
        </p:nvSpPr>
        <p:spPr bwMode="auto">
          <a:xfrm>
            <a:off x="6629400" y="2286000"/>
            <a:ext cx="838200" cy="762000"/>
          </a:xfrm>
          <a:prstGeom prst="line">
            <a:avLst/>
          </a:prstGeom>
          <a:noFill/>
          <a:ln w="9525">
            <a:solidFill>
              <a:schemeClr val="tx1"/>
            </a:solidFill>
            <a:miter lim="800000"/>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4623" name="Rectangle 47"/>
          <p:cNvSpPr>
            <a:spLocks noChangeArrowheads="1"/>
          </p:cNvSpPr>
          <p:nvPr/>
        </p:nvSpPr>
        <p:spPr bwMode="auto">
          <a:xfrm>
            <a:off x="7010400" y="3200400"/>
            <a:ext cx="1676400" cy="4540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r>
              <a:rPr lang="en-US" sz="2400"/>
              <a:t>Slope = </a:t>
            </a:r>
            <a:r>
              <a:rPr lang="el-GR" sz="2400">
                <a:cs typeface="Arial" pitchFamily="34" charset="0"/>
              </a:rPr>
              <a:t>β</a:t>
            </a:r>
            <a:r>
              <a:rPr lang="en-US" sz="2400" baseline="-25000">
                <a:cs typeface="Arial" pitchFamily="34" charset="0"/>
              </a:rPr>
              <a:t>1</a:t>
            </a:r>
            <a:endParaRPr lang="el-GR" sz="2400" baseline="-25000">
              <a:cs typeface="Arial" pitchFamily="34" charset="0"/>
            </a:endParaRPr>
          </a:p>
        </p:txBody>
      </p:sp>
      <p:sp>
        <p:nvSpPr>
          <p:cNvPr id="24624" name="Rectangle 48"/>
          <p:cNvSpPr>
            <a:spLocks noChangeArrowheads="1"/>
          </p:cNvSpPr>
          <p:nvPr/>
        </p:nvSpPr>
        <p:spPr bwMode="auto">
          <a:xfrm>
            <a:off x="152400" y="4876800"/>
            <a:ext cx="1828800" cy="393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algn="ctr" eaLnBrk="0" hangingPunct="0">
              <a:spcBef>
                <a:spcPct val="50000"/>
              </a:spcBef>
            </a:pPr>
            <a:r>
              <a:rPr lang="en-US" sz="2000"/>
              <a:t>Intercept = </a:t>
            </a:r>
            <a:r>
              <a:rPr lang="el-GR" sz="2000">
                <a:cs typeface="Arial" pitchFamily="34" charset="0"/>
              </a:rPr>
              <a:t>β</a:t>
            </a:r>
            <a:r>
              <a:rPr lang="en-US" sz="2000" baseline="-25000">
                <a:cs typeface="Arial" pitchFamily="34" charset="0"/>
              </a:rPr>
              <a:t>0</a:t>
            </a:r>
            <a:r>
              <a:rPr lang="en-US" sz="2000"/>
              <a:t>  </a:t>
            </a:r>
          </a:p>
        </p:txBody>
      </p:sp>
      <p:sp>
        <p:nvSpPr>
          <p:cNvPr id="24625" name="Text Box 49"/>
          <p:cNvSpPr txBox="1">
            <a:spLocks noChangeArrowheads="1"/>
          </p:cNvSpPr>
          <p:nvPr/>
        </p:nvSpPr>
        <p:spPr bwMode="auto">
          <a:xfrm>
            <a:off x="4267200" y="3124200"/>
            <a:ext cx="533400" cy="579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9050" algn="ctr">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50000"/>
              </a:spcBef>
            </a:pPr>
            <a:r>
              <a:rPr lang="el-GR" sz="3200">
                <a:cs typeface="Arial" pitchFamily="34" charset="0"/>
              </a:rPr>
              <a:t>ε</a:t>
            </a:r>
            <a:r>
              <a:rPr lang="en-US" sz="3200" baseline="-25000">
                <a:cs typeface="Arial" pitchFamily="34" charset="0"/>
              </a:rPr>
              <a:t>i</a:t>
            </a:r>
            <a:endParaRPr lang="el-GR" sz="3200" baseline="-25000">
              <a:cs typeface="Arial" pitchFamily="34" charset="0"/>
            </a:endParaRPr>
          </a:p>
        </p:txBody>
      </p:sp>
    </p:spTree>
    <p:extLst>
      <p:ext uri="{BB962C8B-B14F-4D97-AF65-F5344CB8AC3E}">
        <p14:creationId xmlns="" xmlns:p14="http://schemas.microsoft.com/office/powerpoint/2010/main" val="8024354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extLst>
              <p:ext uri="{D42A27DB-BD31-4B8C-83A1-F6EECF244321}">
                <p14:modId xmlns="" xmlns:p14="http://schemas.microsoft.com/office/powerpoint/2010/main" val="2213118259"/>
              </p:ext>
            </p:extLst>
          </p:nvPr>
        </p:nvGraphicFramePr>
        <p:xfrm>
          <a:off x="2536825" y="4135438"/>
          <a:ext cx="3683000" cy="1103312"/>
        </p:xfrm>
        <a:graphic>
          <a:graphicData uri="http://schemas.openxmlformats.org/presentationml/2006/ole">
            <p:oleObj spid="_x0000_s3074" name="Equation" r:id="rId3" imgW="850680" imgH="253800" progId="">
              <p:embed/>
            </p:oleObj>
          </a:graphicData>
        </a:graphic>
      </p:graphicFrame>
      <p:sp>
        <p:nvSpPr>
          <p:cNvPr id="25603" name="Text Box 3"/>
          <p:cNvSpPr txBox="1">
            <a:spLocks noChangeArrowheads="1"/>
          </p:cNvSpPr>
          <p:nvPr/>
        </p:nvSpPr>
        <p:spPr bwMode="auto">
          <a:xfrm>
            <a:off x="1143000" y="1600200"/>
            <a:ext cx="7086600" cy="835025"/>
          </a:xfrm>
          <a:prstGeom prst="rect">
            <a:avLst/>
          </a:prstGeom>
          <a:solidFill>
            <a:srgbClr val="FFFFCC"/>
          </a:solidFill>
          <a:ln w="12700">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sz="2400"/>
              <a:t>The sample regression line provides an </a:t>
            </a:r>
            <a:r>
              <a:rPr lang="en-US" sz="2400">
                <a:solidFill>
                  <a:schemeClr val="folHlink"/>
                </a:solidFill>
              </a:rPr>
              <a:t>estimate</a:t>
            </a:r>
            <a:r>
              <a:rPr lang="en-US" sz="2400"/>
              <a:t> of the population regression line</a:t>
            </a:r>
          </a:p>
        </p:txBody>
      </p:sp>
      <p:sp>
        <p:nvSpPr>
          <p:cNvPr id="25604" name="Rectangle 4"/>
          <p:cNvSpPr>
            <a:spLocks noGrp="1" noChangeArrowheads="1"/>
          </p:cNvSpPr>
          <p:nvPr>
            <p:ph type="title"/>
          </p:nvPr>
        </p:nvSpPr>
        <p:spPr/>
        <p:txBody>
          <a:bodyPr/>
          <a:lstStyle/>
          <a:p>
            <a:pPr eaLnBrk="1" hangingPunct="1"/>
            <a:r>
              <a:rPr lang="en-US" smtClean="0"/>
              <a:t>Estimated Regression Model</a:t>
            </a:r>
          </a:p>
        </p:txBody>
      </p:sp>
      <p:sp>
        <p:nvSpPr>
          <p:cNvPr id="25605" name="Rectangle 5"/>
          <p:cNvSpPr>
            <a:spLocks noChangeArrowheads="1"/>
          </p:cNvSpPr>
          <p:nvPr/>
        </p:nvSpPr>
        <p:spPr bwMode="auto">
          <a:xfrm>
            <a:off x="3429000" y="2819400"/>
            <a:ext cx="1828800" cy="1003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Estimate of the regression </a:t>
            </a:r>
            <a:br>
              <a:rPr lang="en-US" sz="2000"/>
            </a:br>
            <a:r>
              <a:rPr lang="en-US" sz="2000"/>
              <a:t>intercept</a:t>
            </a:r>
            <a:endParaRPr lang="en-US" sz="2000" baseline="-25000"/>
          </a:p>
        </p:txBody>
      </p:sp>
      <p:sp>
        <p:nvSpPr>
          <p:cNvPr id="25606" name="Rectangle 6"/>
          <p:cNvSpPr>
            <a:spLocks noChangeArrowheads="1"/>
          </p:cNvSpPr>
          <p:nvPr/>
        </p:nvSpPr>
        <p:spPr bwMode="auto">
          <a:xfrm>
            <a:off x="5410200" y="2895600"/>
            <a:ext cx="2057400" cy="896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Estimate of the regression slope</a:t>
            </a:r>
            <a:br>
              <a:rPr lang="en-US" sz="2000"/>
            </a:br>
            <a:endParaRPr lang="en-US" sz="2000" baseline="-25000"/>
          </a:p>
        </p:txBody>
      </p:sp>
      <p:sp>
        <p:nvSpPr>
          <p:cNvPr id="25607" name="Line 7"/>
          <p:cNvSpPr>
            <a:spLocks noChangeShapeType="1"/>
          </p:cNvSpPr>
          <p:nvPr/>
        </p:nvSpPr>
        <p:spPr bwMode="auto">
          <a:xfrm>
            <a:off x="3810000" y="3810000"/>
            <a:ext cx="76200" cy="4572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8" name="Line 8"/>
          <p:cNvSpPr>
            <a:spLocks noChangeShapeType="1"/>
          </p:cNvSpPr>
          <p:nvPr/>
        </p:nvSpPr>
        <p:spPr bwMode="auto">
          <a:xfrm flipH="1">
            <a:off x="5410200" y="3581400"/>
            <a:ext cx="228600" cy="7620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09" name="Rectangle 9"/>
          <p:cNvSpPr>
            <a:spLocks noChangeArrowheads="1"/>
          </p:cNvSpPr>
          <p:nvPr/>
        </p:nvSpPr>
        <p:spPr bwMode="auto">
          <a:xfrm>
            <a:off x="1219200" y="2819400"/>
            <a:ext cx="1752600" cy="10033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Estimated  (or predicted) y value</a:t>
            </a:r>
            <a:endParaRPr lang="en-US" sz="2000" baseline="-25000"/>
          </a:p>
        </p:txBody>
      </p:sp>
      <p:sp>
        <p:nvSpPr>
          <p:cNvPr id="25610" name="Line 10"/>
          <p:cNvSpPr>
            <a:spLocks noChangeShapeType="1"/>
          </p:cNvSpPr>
          <p:nvPr/>
        </p:nvSpPr>
        <p:spPr bwMode="auto">
          <a:xfrm>
            <a:off x="2133600" y="3810000"/>
            <a:ext cx="533400" cy="5334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1" name="Rectangle 11"/>
          <p:cNvSpPr>
            <a:spLocks noChangeArrowheads="1"/>
          </p:cNvSpPr>
          <p:nvPr/>
        </p:nvSpPr>
        <p:spPr bwMode="auto">
          <a:xfrm>
            <a:off x="6629400" y="3962400"/>
            <a:ext cx="1604963" cy="698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Independent variable</a:t>
            </a:r>
          </a:p>
        </p:txBody>
      </p:sp>
      <p:sp>
        <p:nvSpPr>
          <p:cNvPr id="25612" name="Line 12"/>
          <p:cNvSpPr>
            <a:spLocks noChangeShapeType="1"/>
          </p:cNvSpPr>
          <p:nvPr/>
        </p:nvSpPr>
        <p:spPr bwMode="auto">
          <a:xfrm flipH="1">
            <a:off x="6096000" y="4343400"/>
            <a:ext cx="533400" cy="152400"/>
          </a:xfrm>
          <a:prstGeom prst="line">
            <a:avLst/>
          </a:prstGeom>
          <a:noFill/>
          <a:ln w="127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613" name="Rectangle 13"/>
          <p:cNvSpPr>
            <a:spLocks noChangeArrowheads="1"/>
          </p:cNvSpPr>
          <p:nvPr/>
        </p:nvSpPr>
        <p:spPr bwMode="auto">
          <a:xfrm>
            <a:off x="1447800" y="5638800"/>
            <a:ext cx="6781800" cy="3937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solidFill>
                  <a:schemeClr val="folHlink"/>
                </a:solidFill>
              </a:rPr>
              <a:t>The individual random error terms  e</a:t>
            </a:r>
            <a:r>
              <a:rPr lang="en-US" sz="2000" baseline="-25000">
                <a:solidFill>
                  <a:schemeClr val="folHlink"/>
                </a:solidFill>
              </a:rPr>
              <a:t>i</a:t>
            </a:r>
            <a:r>
              <a:rPr lang="en-US" sz="2000">
                <a:solidFill>
                  <a:schemeClr val="folHlink"/>
                </a:solidFill>
              </a:rPr>
              <a:t>  have a mean of zero</a:t>
            </a:r>
          </a:p>
        </p:txBody>
      </p:sp>
    </p:spTree>
    <p:extLst>
      <p:ext uri="{BB962C8B-B14F-4D97-AF65-F5344CB8AC3E}">
        <p14:creationId xmlns="" xmlns:p14="http://schemas.microsoft.com/office/powerpoint/2010/main" val="2118204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p:spPr>
        <p:txBody>
          <a:bodyPr>
            <a:norm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fld id="{567FA94E-F1E4-4D0C-A90D-C40A815714C9}" type="slidenum">
              <a:rPr lang="en-US">
                <a:solidFill>
                  <a:schemeClr val="tx1"/>
                </a:solidFill>
                <a:latin typeface="Times New Roman" pitchFamily="18" charset="0"/>
              </a:rPr>
              <a:pPr/>
              <a:t>10</a:t>
            </a:fld>
            <a:endParaRPr lang="en-US">
              <a:solidFill>
                <a:schemeClr val="tx1"/>
              </a:solidFill>
              <a:latin typeface="Times New Roman" pitchFamily="18" charset="0"/>
            </a:endParaRPr>
          </a:p>
        </p:txBody>
      </p:sp>
      <p:sp>
        <p:nvSpPr>
          <p:cNvPr id="5123" name="Rectangle 2"/>
          <p:cNvSpPr>
            <a:spLocks noGrp="1" noChangeArrowheads="1"/>
          </p:cNvSpPr>
          <p:nvPr>
            <p:ph type="title"/>
          </p:nvPr>
        </p:nvSpPr>
        <p:spPr/>
        <p:txBody>
          <a:bodyPr/>
          <a:lstStyle/>
          <a:p>
            <a:pPr algn="l"/>
            <a:r>
              <a:rPr lang="en-US" dirty="0" smtClean="0"/>
              <a:t>Estimating the Coefficients</a:t>
            </a:r>
          </a:p>
        </p:txBody>
      </p:sp>
      <p:sp>
        <p:nvSpPr>
          <p:cNvPr id="5124" name="Rectangle 3"/>
          <p:cNvSpPr>
            <a:spLocks noGrp="1" noChangeArrowheads="1"/>
          </p:cNvSpPr>
          <p:nvPr>
            <p:ph type="body" idx="1"/>
          </p:nvPr>
        </p:nvSpPr>
        <p:spPr>
          <a:xfrm>
            <a:off x="685800" y="1981200"/>
            <a:ext cx="7772400" cy="2133600"/>
          </a:xfrm>
        </p:spPr>
        <p:txBody>
          <a:bodyPr>
            <a:normAutofit fontScale="92500"/>
          </a:bodyPr>
          <a:lstStyle/>
          <a:p>
            <a:r>
              <a:rPr lang="en-US" smtClean="0"/>
              <a:t>The estimates are determined by </a:t>
            </a:r>
          </a:p>
          <a:p>
            <a:pPr lvl="1"/>
            <a:r>
              <a:rPr lang="en-US" smtClean="0"/>
              <a:t>drawing a sample from the population of interest,</a:t>
            </a:r>
          </a:p>
          <a:p>
            <a:pPr lvl="1"/>
            <a:r>
              <a:rPr lang="en-US" smtClean="0"/>
              <a:t>calculating sample statistics.</a:t>
            </a:r>
          </a:p>
          <a:p>
            <a:pPr lvl="1"/>
            <a:r>
              <a:rPr lang="en-US" smtClean="0"/>
              <a:t>producing a straight line that cuts into the data.</a:t>
            </a:r>
          </a:p>
        </p:txBody>
      </p:sp>
      <p:sp>
        <p:nvSpPr>
          <p:cNvPr id="5125" name="Freeform 4"/>
          <p:cNvSpPr>
            <a:spLocks/>
          </p:cNvSpPr>
          <p:nvPr/>
        </p:nvSpPr>
        <p:spPr bwMode="auto">
          <a:xfrm>
            <a:off x="2209800" y="4343400"/>
            <a:ext cx="4114800" cy="1981200"/>
          </a:xfrm>
          <a:custGeom>
            <a:avLst/>
            <a:gdLst>
              <a:gd name="T0" fmla="*/ 0 w 2112"/>
              <a:gd name="T1" fmla="*/ 0 h 1248"/>
              <a:gd name="T2" fmla="*/ 0 w 2112"/>
              <a:gd name="T3" fmla="*/ 1981200 h 1248"/>
              <a:gd name="T4" fmla="*/ 4114800 w 2112"/>
              <a:gd name="T5" fmla="*/ 1981200 h 1248"/>
              <a:gd name="T6" fmla="*/ 0 60000 65536"/>
              <a:gd name="T7" fmla="*/ 0 60000 65536"/>
              <a:gd name="T8" fmla="*/ 0 60000 65536"/>
            </a:gdLst>
            <a:ahLst/>
            <a:cxnLst>
              <a:cxn ang="T6">
                <a:pos x="T0" y="T1"/>
              </a:cxn>
              <a:cxn ang="T7">
                <a:pos x="T2" y="T3"/>
              </a:cxn>
              <a:cxn ang="T8">
                <a:pos x="T4" y="T5"/>
              </a:cxn>
            </a:cxnLst>
            <a:rect l="0" t="0" r="r" b="b"/>
            <a:pathLst>
              <a:path w="2112" h="1248">
                <a:moveTo>
                  <a:pt x="0" y="0"/>
                </a:moveTo>
                <a:lnTo>
                  <a:pt x="0" y="1248"/>
                </a:lnTo>
                <a:lnTo>
                  <a:pt x="2112" y="1248"/>
                </a:lnTo>
              </a:path>
            </a:pathLst>
          </a:cu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26" name="Text Box 7"/>
          <p:cNvSpPr txBox="1">
            <a:spLocks noChangeArrowheads="1"/>
          </p:cNvSpPr>
          <p:nvPr/>
        </p:nvSpPr>
        <p:spPr bwMode="auto">
          <a:xfrm>
            <a:off x="2422525" y="4303713"/>
            <a:ext cx="315913"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27" name="Text Box 8"/>
          <p:cNvSpPr txBox="1">
            <a:spLocks noChangeArrowheads="1"/>
          </p:cNvSpPr>
          <p:nvPr/>
        </p:nvSpPr>
        <p:spPr bwMode="auto">
          <a:xfrm>
            <a:off x="2879725" y="4608513"/>
            <a:ext cx="315913"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28" name="Text Box 9"/>
          <p:cNvSpPr txBox="1">
            <a:spLocks noChangeArrowheads="1"/>
          </p:cNvSpPr>
          <p:nvPr/>
        </p:nvSpPr>
        <p:spPr bwMode="auto">
          <a:xfrm>
            <a:off x="2879725" y="5065713"/>
            <a:ext cx="315913"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29" name="Text Box 10"/>
          <p:cNvSpPr txBox="1">
            <a:spLocks noChangeArrowheads="1"/>
          </p:cNvSpPr>
          <p:nvPr/>
        </p:nvSpPr>
        <p:spPr bwMode="auto">
          <a:xfrm>
            <a:off x="2879725" y="5410200"/>
            <a:ext cx="315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30" name="Text Box 11"/>
          <p:cNvSpPr txBox="1">
            <a:spLocks noChangeArrowheads="1"/>
          </p:cNvSpPr>
          <p:nvPr/>
        </p:nvSpPr>
        <p:spPr bwMode="auto">
          <a:xfrm>
            <a:off x="3413125" y="5257800"/>
            <a:ext cx="299720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  w  w      w</a:t>
            </a:r>
          </a:p>
        </p:txBody>
      </p:sp>
      <p:sp>
        <p:nvSpPr>
          <p:cNvPr id="5131" name="Text Box 12"/>
          <p:cNvSpPr txBox="1">
            <a:spLocks noChangeArrowheads="1"/>
          </p:cNvSpPr>
          <p:nvPr/>
        </p:nvSpPr>
        <p:spPr bwMode="auto">
          <a:xfrm>
            <a:off x="3981450" y="4913313"/>
            <a:ext cx="315913"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32" name="Text Box 13"/>
          <p:cNvSpPr txBox="1">
            <a:spLocks noChangeArrowheads="1"/>
          </p:cNvSpPr>
          <p:nvPr/>
        </p:nvSpPr>
        <p:spPr bwMode="auto">
          <a:xfrm>
            <a:off x="4592638" y="5527675"/>
            <a:ext cx="11334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   w</a:t>
            </a:r>
          </a:p>
        </p:txBody>
      </p:sp>
      <p:sp>
        <p:nvSpPr>
          <p:cNvPr id="5133" name="Text Box 14"/>
          <p:cNvSpPr txBox="1">
            <a:spLocks noChangeArrowheads="1"/>
          </p:cNvSpPr>
          <p:nvPr/>
        </p:nvSpPr>
        <p:spPr bwMode="auto">
          <a:xfrm>
            <a:off x="5368925" y="5181600"/>
            <a:ext cx="315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34" name="Text Box 15"/>
          <p:cNvSpPr txBox="1">
            <a:spLocks noChangeArrowheads="1"/>
          </p:cNvSpPr>
          <p:nvPr/>
        </p:nvSpPr>
        <p:spPr bwMode="auto">
          <a:xfrm>
            <a:off x="3405188" y="5522913"/>
            <a:ext cx="904875"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  w</a:t>
            </a:r>
          </a:p>
        </p:txBody>
      </p:sp>
      <p:sp>
        <p:nvSpPr>
          <p:cNvPr id="5135" name="Text Box 16"/>
          <p:cNvSpPr txBox="1">
            <a:spLocks noChangeArrowheads="1"/>
          </p:cNvSpPr>
          <p:nvPr/>
        </p:nvSpPr>
        <p:spPr bwMode="auto">
          <a:xfrm>
            <a:off x="4591050" y="5827713"/>
            <a:ext cx="315913" cy="36671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latin typeface="Wingdings" pitchFamily="2" charset="2"/>
              </a:rPr>
              <a:t>w</a:t>
            </a:r>
          </a:p>
        </p:txBody>
      </p:sp>
      <p:sp>
        <p:nvSpPr>
          <p:cNvPr id="5136" name="Line 18"/>
          <p:cNvSpPr>
            <a:spLocks noChangeShapeType="1"/>
          </p:cNvSpPr>
          <p:nvPr/>
        </p:nvSpPr>
        <p:spPr bwMode="auto">
          <a:xfrm>
            <a:off x="3068638" y="4724400"/>
            <a:ext cx="0" cy="9144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7" name="Line 19"/>
          <p:cNvSpPr>
            <a:spLocks noChangeShapeType="1"/>
          </p:cNvSpPr>
          <p:nvPr/>
        </p:nvSpPr>
        <p:spPr bwMode="auto">
          <a:xfrm>
            <a:off x="3560763" y="5257800"/>
            <a:ext cx="0" cy="6096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8" name="Line 21"/>
          <p:cNvSpPr>
            <a:spLocks noChangeShapeType="1"/>
          </p:cNvSpPr>
          <p:nvPr/>
        </p:nvSpPr>
        <p:spPr bwMode="auto">
          <a:xfrm>
            <a:off x="4149725" y="4953000"/>
            <a:ext cx="0" cy="9906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39" name="Line 22"/>
          <p:cNvSpPr>
            <a:spLocks noChangeShapeType="1"/>
          </p:cNvSpPr>
          <p:nvPr/>
        </p:nvSpPr>
        <p:spPr bwMode="auto">
          <a:xfrm>
            <a:off x="4745038" y="5257800"/>
            <a:ext cx="0" cy="8382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140" name="Line 23"/>
          <p:cNvSpPr>
            <a:spLocks noChangeShapeType="1"/>
          </p:cNvSpPr>
          <p:nvPr/>
        </p:nvSpPr>
        <p:spPr bwMode="auto">
          <a:xfrm>
            <a:off x="5541963" y="5257800"/>
            <a:ext cx="0" cy="5334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6" name="Line 24"/>
          <p:cNvSpPr>
            <a:spLocks noChangeShapeType="1"/>
          </p:cNvSpPr>
          <p:nvPr/>
        </p:nvSpPr>
        <p:spPr bwMode="auto">
          <a:xfrm>
            <a:off x="2209800" y="4876800"/>
            <a:ext cx="4114800" cy="1066800"/>
          </a:xfrm>
          <a:prstGeom prst="line">
            <a:avLst/>
          </a:prstGeom>
          <a:noFill/>
          <a:ln w="9525">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7" name="Line 25"/>
          <p:cNvSpPr>
            <a:spLocks noChangeShapeType="1"/>
          </p:cNvSpPr>
          <p:nvPr/>
        </p:nvSpPr>
        <p:spPr bwMode="auto">
          <a:xfrm>
            <a:off x="2209800" y="4419600"/>
            <a:ext cx="4038600" cy="1905000"/>
          </a:xfrm>
          <a:prstGeom prst="line">
            <a:avLst/>
          </a:prstGeom>
          <a:noFill/>
          <a:ln w="9525">
            <a:solidFill>
              <a:srgbClr val="FF0066"/>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9" name="Line 27"/>
          <p:cNvSpPr>
            <a:spLocks noChangeShapeType="1"/>
          </p:cNvSpPr>
          <p:nvPr/>
        </p:nvSpPr>
        <p:spPr bwMode="auto">
          <a:xfrm>
            <a:off x="2209800" y="5181600"/>
            <a:ext cx="4038600" cy="60960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20" name="Text Box 28"/>
          <p:cNvSpPr txBox="1">
            <a:spLocks noChangeArrowheads="1"/>
          </p:cNvSpPr>
          <p:nvPr/>
        </p:nvSpPr>
        <p:spPr bwMode="auto">
          <a:xfrm>
            <a:off x="6384925" y="4302125"/>
            <a:ext cx="2532063" cy="650875"/>
          </a:xfrm>
          <a:prstGeom prst="rect">
            <a:avLst/>
          </a:prstGeom>
          <a:solidFill>
            <a:schemeClr val="bg1"/>
          </a:solidFill>
          <a:ln w="9525">
            <a:solidFill>
              <a:srgbClr val="FF0066"/>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The question is:</a:t>
            </a:r>
          </a:p>
          <a:p>
            <a:pPr algn="l"/>
            <a:r>
              <a:rPr lang="en-US">
                <a:solidFill>
                  <a:schemeClr val="tx1"/>
                </a:solidFill>
              </a:rPr>
              <a:t>Which straight line fits best?</a:t>
            </a:r>
          </a:p>
        </p:txBody>
      </p:sp>
      <p:sp>
        <p:nvSpPr>
          <p:cNvPr id="5145" name="Text Box 29"/>
          <p:cNvSpPr txBox="1">
            <a:spLocks noChangeArrowheads="1"/>
          </p:cNvSpPr>
          <p:nvPr/>
        </p:nvSpPr>
        <p:spPr bwMode="auto">
          <a:xfrm>
            <a:off x="5486400" y="6248400"/>
            <a:ext cx="2778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x</a:t>
            </a:r>
          </a:p>
        </p:txBody>
      </p:sp>
      <p:sp>
        <p:nvSpPr>
          <p:cNvPr id="5146" name="Text Box 30"/>
          <p:cNvSpPr txBox="1">
            <a:spLocks noChangeArrowheads="1"/>
          </p:cNvSpPr>
          <p:nvPr/>
        </p:nvSpPr>
        <p:spPr bwMode="auto">
          <a:xfrm>
            <a:off x="2008188" y="4225925"/>
            <a:ext cx="27781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y</a:t>
            </a:r>
          </a:p>
        </p:txBody>
      </p:sp>
    </p:spTree>
    <p:extLst>
      <p:ext uri="{BB962C8B-B14F-4D97-AF65-F5344CB8AC3E}">
        <p14:creationId xmlns="" xmlns:p14="http://schemas.microsoft.com/office/powerpoint/2010/main" val="676204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19"/>
                                        </p:tgtEl>
                                        <p:attrNameLst>
                                          <p:attrName>style.visibility</p:attrName>
                                        </p:attrNameLst>
                                      </p:cBhvr>
                                      <p:to>
                                        <p:strVal val="visible"/>
                                      </p:to>
                                    </p:set>
                                    <p:animEffect transition="in" filter="wipe(left)">
                                      <p:cBhvr>
                                        <p:cTn id="7" dur="500"/>
                                        <p:tgtEl>
                                          <p:spTgt spid="8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220"/>
                                        </p:tgtEl>
                                        <p:attrNameLst>
                                          <p:attrName>style.visibility</p:attrName>
                                        </p:attrNameLst>
                                      </p:cBhvr>
                                      <p:to>
                                        <p:strVal val="visible"/>
                                      </p:to>
                                    </p:set>
                                    <p:animEffect transition="in" filter="box(in)">
                                      <p:cBhvr>
                                        <p:cTn id="12" dur="500"/>
                                        <p:tgtEl>
                                          <p:spTgt spid="82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217"/>
                                        </p:tgtEl>
                                        <p:attrNameLst>
                                          <p:attrName>style.visibility</p:attrName>
                                        </p:attrNameLst>
                                      </p:cBhvr>
                                      <p:to>
                                        <p:strVal val="visible"/>
                                      </p:to>
                                    </p:set>
                                    <p:animEffect transition="in" filter="wipe(left)">
                                      <p:cBhvr>
                                        <p:cTn id="17" dur="500"/>
                                        <p:tgtEl>
                                          <p:spTgt spid="8217"/>
                                        </p:tgtEl>
                                      </p:cBhvr>
                                    </p:animEffect>
                                  </p:childTnLst>
                                </p:cTn>
                              </p:par>
                            </p:childTnLst>
                          </p:cTn>
                        </p:par>
                        <p:par>
                          <p:cTn id="18" fill="hold" nodeType="afterGroup">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8216"/>
                                        </p:tgtEl>
                                        <p:attrNameLst>
                                          <p:attrName>style.visibility</p:attrName>
                                        </p:attrNameLst>
                                      </p:cBhvr>
                                      <p:to>
                                        <p:strVal val="visible"/>
                                      </p:to>
                                    </p:set>
                                    <p:animEffect transition="in" filter="wipe(left)">
                                      <p:cBhvr>
                                        <p:cTn id="21" dur="500"/>
                                        <p:tgtEl>
                                          <p:spTgt spid="82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16" grpId="0" animBg="1"/>
      <p:bldP spid="8217" grpId="0" animBg="1"/>
      <p:bldP spid="8219" grpId="0" animBg="1"/>
      <p:bldP spid="8220"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22"/>
          <p:cNvSpPr txBox="1">
            <a:spLocks noChangeArrowheads="1"/>
          </p:cNvSpPr>
          <p:nvPr/>
        </p:nvSpPr>
        <p:spPr bwMode="auto">
          <a:xfrm>
            <a:off x="4251325" y="6283325"/>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3</a:t>
            </a:r>
          </a:p>
        </p:txBody>
      </p:sp>
      <p:sp>
        <p:nvSpPr>
          <p:cNvPr id="6148" name="Text Box 26"/>
          <p:cNvSpPr txBox="1">
            <a:spLocks noChangeArrowheads="1"/>
          </p:cNvSpPr>
          <p:nvPr/>
        </p:nvSpPr>
        <p:spPr bwMode="auto">
          <a:xfrm>
            <a:off x="1371600" y="4114800"/>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3</a:t>
            </a:r>
          </a:p>
        </p:txBody>
      </p:sp>
      <p:sp>
        <p:nvSpPr>
          <p:cNvPr id="9253" name="Line 37"/>
          <p:cNvSpPr>
            <a:spLocks noChangeShapeType="1"/>
          </p:cNvSpPr>
          <p:nvPr/>
        </p:nvSpPr>
        <p:spPr bwMode="auto">
          <a:xfrm flipH="1">
            <a:off x="1600200" y="4357688"/>
            <a:ext cx="2819400" cy="0"/>
          </a:xfrm>
          <a:prstGeom prst="line">
            <a:avLst/>
          </a:prstGeom>
          <a:noFill/>
          <a:ln w="3175" cap="rnd">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3" name="Line 17"/>
          <p:cNvSpPr>
            <a:spLocks noChangeShapeType="1"/>
          </p:cNvSpPr>
          <p:nvPr/>
        </p:nvSpPr>
        <p:spPr bwMode="auto">
          <a:xfrm>
            <a:off x="4394200" y="4364038"/>
            <a:ext cx="0" cy="914400"/>
          </a:xfrm>
          <a:prstGeom prst="line">
            <a:avLst/>
          </a:prstGeom>
          <a:noFill/>
          <a:ln w="9525">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1" name="Text Box 2"/>
          <p:cNvSpPr txBox="1">
            <a:spLocks noChangeArrowheads="1"/>
          </p:cNvSpPr>
          <p:nvPr/>
        </p:nvSpPr>
        <p:spPr bwMode="auto">
          <a:xfrm>
            <a:off x="1600200" y="990600"/>
            <a:ext cx="4572000" cy="1196975"/>
          </a:xfrm>
          <a:prstGeom prst="rect">
            <a:avLst/>
          </a:prstGeom>
          <a:noFill/>
          <a:ln w="9525">
            <a:solidFill>
              <a:schemeClr val="accent2"/>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sz="2400" dirty="0">
                <a:solidFill>
                  <a:schemeClr val="tx1"/>
                </a:solidFill>
              </a:rPr>
              <a:t>The best line is the one that minimizes </a:t>
            </a:r>
          </a:p>
          <a:p>
            <a:pPr algn="l"/>
            <a:r>
              <a:rPr lang="en-US" sz="2400" dirty="0">
                <a:solidFill>
                  <a:schemeClr val="tx1"/>
                </a:solidFill>
              </a:rPr>
              <a:t>the sum of squared vertical differences </a:t>
            </a:r>
          </a:p>
          <a:p>
            <a:pPr algn="l"/>
            <a:r>
              <a:rPr lang="en-US" sz="2400" dirty="0">
                <a:solidFill>
                  <a:schemeClr val="tx1"/>
                </a:solidFill>
              </a:rPr>
              <a:t>between the points and the line.</a:t>
            </a:r>
          </a:p>
        </p:txBody>
      </p:sp>
      <p:sp>
        <p:nvSpPr>
          <p:cNvPr id="6152" name="Freeform 9"/>
          <p:cNvSpPr>
            <a:spLocks/>
          </p:cNvSpPr>
          <p:nvPr/>
        </p:nvSpPr>
        <p:spPr bwMode="auto">
          <a:xfrm>
            <a:off x="1600200" y="2971800"/>
            <a:ext cx="4724400" cy="3352800"/>
          </a:xfrm>
          <a:custGeom>
            <a:avLst/>
            <a:gdLst>
              <a:gd name="T0" fmla="*/ 0 w 3744"/>
              <a:gd name="T1" fmla="*/ 0 h 2112"/>
              <a:gd name="T2" fmla="*/ 0 w 3744"/>
              <a:gd name="T3" fmla="*/ 3352800 h 2112"/>
              <a:gd name="T4" fmla="*/ 4724400 w 3744"/>
              <a:gd name="T5" fmla="*/ 3352800 h 2112"/>
              <a:gd name="T6" fmla="*/ 0 60000 65536"/>
              <a:gd name="T7" fmla="*/ 0 60000 65536"/>
              <a:gd name="T8" fmla="*/ 0 60000 65536"/>
            </a:gdLst>
            <a:ahLst/>
            <a:cxnLst>
              <a:cxn ang="T6">
                <a:pos x="T0" y="T1"/>
              </a:cxn>
              <a:cxn ang="T7">
                <a:pos x="T2" y="T3"/>
              </a:cxn>
              <a:cxn ang="T8">
                <a:pos x="T4" y="T5"/>
              </a:cxn>
            </a:cxnLst>
            <a:rect l="0" t="0" r="r" b="b"/>
            <a:pathLst>
              <a:path w="3744" h="2112">
                <a:moveTo>
                  <a:pt x="0" y="0"/>
                </a:moveTo>
                <a:lnTo>
                  <a:pt x="0" y="2112"/>
                </a:lnTo>
                <a:lnTo>
                  <a:pt x="3744" y="2112"/>
                </a:lnTo>
              </a:path>
            </a:pathLst>
          </a:cu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53" name="Text Box 10"/>
          <p:cNvSpPr txBox="1">
            <a:spLocks noChangeArrowheads="1"/>
          </p:cNvSpPr>
          <p:nvPr/>
        </p:nvSpPr>
        <p:spPr bwMode="auto">
          <a:xfrm>
            <a:off x="2198688" y="4876800"/>
            <a:ext cx="31591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rgbClr val="FF0066"/>
                </a:solidFill>
                <a:latin typeface="Wingdings" pitchFamily="2" charset="2"/>
              </a:rPr>
              <a:t>w</a:t>
            </a:r>
          </a:p>
        </p:txBody>
      </p:sp>
      <p:sp>
        <p:nvSpPr>
          <p:cNvPr id="6154" name="Text Box 11"/>
          <p:cNvSpPr txBox="1">
            <a:spLocks noChangeArrowheads="1"/>
          </p:cNvSpPr>
          <p:nvPr/>
        </p:nvSpPr>
        <p:spPr bwMode="auto">
          <a:xfrm>
            <a:off x="4232275" y="5140325"/>
            <a:ext cx="315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rgbClr val="FF0066"/>
                </a:solidFill>
                <a:latin typeface="Wingdings" pitchFamily="2" charset="2"/>
              </a:rPr>
              <a:t>w</a:t>
            </a:r>
          </a:p>
        </p:txBody>
      </p:sp>
      <p:sp>
        <p:nvSpPr>
          <p:cNvPr id="6155" name="Text Box 12"/>
          <p:cNvSpPr txBox="1">
            <a:spLocks noChangeArrowheads="1"/>
          </p:cNvSpPr>
          <p:nvPr/>
        </p:nvSpPr>
        <p:spPr bwMode="auto">
          <a:xfrm>
            <a:off x="3159125" y="3581400"/>
            <a:ext cx="315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rgbClr val="FF0066"/>
                </a:solidFill>
                <a:latin typeface="Wingdings" pitchFamily="2" charset="2"/>
              </a:rPr>
              <a:t>w</a:t>
            </a:r>
          </a:p>
        </p:txBody>
      </p:sp>
      <p:sp>
        <p:nvSpPr>
          <p:cNvPr id="6156" name="Text Box 13"/>
          <p:cNvSpPr txBox="1">
            <a:spLocks noChangeArrowheads="1"/>
          </p:cNvSpPr>
          <p:nvPr/>
        </p:nvSpPr>
        <p:spPr bwMode="auto">
          <a:xfrm>
            <a:off x="5257800" y="4038600"/>
            <a:ext cx="315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rgbClr val="FF0066"/>
                </a:solidFill>
                <a:latin typeface="Wingdings" pitchFamily="2" charset="2"/>
              </a:rPr>
              <a:t>w</a:t>
            </a:r>
          </a:p>
        </p:txBody>
      </p:sp>
      <p:sp>
        <p:nvSpPr>
          <p:cNvPr id="9230" name="Line 14"/>
          <p:cNvSpPr>
            <a:spLocks noChangeShapeType="1"/>
          </p:cNvSpPr>
          <p:nvPr/>
        </p:nvSpPr>
        <p:spPr bwMode="auto">
          <a:xfrm flipV="1">
            <a:off x="1600200" y="3727450"/>
            <a:ext cx="3803650" cy="236855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1" name="Line 15"/>
          <p:cNvSpPr>
            <a:spLocks noChangeShapeType="1"/>
          </p:cNvSpPr>
          <p:nvPr/>
        </p:nvSpPr>
        <p:spPr bwMode="auto">
          <a:xfrm>
            <a:off x="2362200" y="5029200"/>
            <a:ext cx="0" cy="609600"/>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2" name="Line 16"/>
          <p:cNvSpPr>
            <a:spLocks noChangeShapeType="1"/>
          </p:cNvSpPr>
          <p:nvPr/>
        </p:nvSpPr>
        <p:spPr bwMode="auto">
          <a:xfrm flipV="1">
            <a:off x="3311525" y="3810000"/>
            <a:ext cx="0" cy="1219200"/>
          </a:xfrm>
          <a:prstGeom prst="line">
            <a:avLst/>
          </a:prstGeom>
          <a:noFill/>
          <a:ln w="9525">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4" name="Line 18"/>
          <p:cNvSpPr>
            <a:spLocks noChangeShapeType="1"/>
          </p:cNvSpPr>
          <p:nvPr/>
        </p:nvSpPr>
        <p:spPr bwMode="auto">
          <a:xfrm>
            <a:off x="5410200" y="3733800"/>
            <a:ext cx="4763" cy="457200"/>
          </a:xfrm>
          <a:prstGeom prst="line">
            <a:avLst/>
          </a:prstGeom>
          <a:noFill/>
          <a:ln w="9525">
            <a:solidFill>
              <a:schemeClr val="tx1"/>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1" name="Text Box 23"/>
          <p:cNvSpPr txBox="1">
            <a:spLocks noChangeArrowheads="1"/>
          </p:cNvSpPr>
          <p:nvPr/>
        </p:nvSpPr>
        <p:spPr bwMode="auto">
          <a:xfrm>
            <a:off x="5257800" y="6283325"/>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4</a:t>
            </a:r>
          </a:p>
        </p:txBody>
      </p:sp>
      <p:grpSp>
        <p:nvGrpSpPr>
          <p:cNvPr id="2" name="Group 69"/>
          <p:cNvGrpSpPr>
            <a:grpSpLocks/>
          </p:cNvGrpSpPr>
          <p:nvPr/>
        </p:nvGrpSpPr>
        <p:grpSpPr bwMode="auto">
          <a:xfrm>
            <a:off x="1355725" y="5368925"/>
            <a:ext cx="1143000" cy="1281113"/>
            <a:chOff x="854" y="3382"/>
            <a:chExt cx="720" cy="807"/>
          </a:xfrm>
        </p:grpSpPr>
        <p:sp>
          <p:nvSpPr>
            <p:cNvPr id="6195" name="Text Box 20"/>
            <p:cNvSpPr txBox="1">
              <a:spLocks noChangeArrowheads="1"/>
            </p:cNvSpPr>
            <p:nvPr/>
          </p:nvSpPr>
          <p:spPr bwMode="auto">
            <a:xfrm>
              <a:off x="1392" y="3958"/>
              <a:ext cx="182"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1</a:t>
              </a:r>
            </a:p>
          </p:txBody>
        </p:sp>
        <p:sp>
          <p:nvSpPr>
            <p:cNvPr id="6196" name="Text Box 25"/>
            <p:cNvSpPr txBox="1">
              <a:spLocks noChangeArrowheads="1"/>
            </p:cNvSpPr>
            <p:nvPr/>
          </p:nvSpPr>
          <p:spPr bwMode="auto">
            <a:xfrm>
              <a:off x="854" y="3382"/>
              <a:ext cx="182"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1</a:t>
              </a:r>
            </a:p>
          </p:txBody>
        </p:sp>
      </p:grpSp>
      <p:sp>
        <p:nvSpPr>
          <p:cNvPr id="6163" name="Text Box 27"/>
          <p:cNvSpPr txBox="1">
            <a:spLocks noChangeArrowheads="1"/>
          </p:cNvSpPr>
          <p:nvPr/>
        </p:nvSpPr>
        <p:spPr bwMode="auto">
          <a:xfrm>
            <a:off x="1355725" y="3387725"/>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4</a:t>
            </a:r>
          </a:p>
        </p:txBody>
      </p:sp>
      <p:sp>
        <p:nvSpPr>
          <p:cNvPr id="6164" name="Text Box 29"/>
          <p:cNvSpPr txBox="1">
            <a:spLocks noChangeArrowheads="1"/>
          </p:cNvSpPr>
          <p:nvPr/>
        </p:nvSpPr>
        <p:spPr bwMode="auto">
          <a:xfrm>
            <a:off x="1792288" y="4953000"/>
            <a:ext cx="569912"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(1,2)</a:t>
            </a:r>
          </a:p>
        </p:txBody>
      </p:sp>
      <p:sp>
        <p:nvSpPr>
          <p:cNvPr id="9244" name="Line 28"/>
          <p:cNvSpPr>
            <a:spLocks noChangeShapeType="1"/>
          </p:cNvSpPr>
          <p:nvPr/>
        </p:nvSpPr>
        <p:spPr bwMode="auto">
          <a:xfrm flipH="1">
            <a:off x="1600200" y="5638800"/>
            <a:ext cx="762000" cy="0"/>
          </a:xfrm>
          <a:prstGeom prst="line">
            <a:avLst/>
          </a:prstGeom>
          <a:noFill/>
          <a:ln w="3175" cap="rnd">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6" name="Text Box 21"/>
          <p:cNvSpPr txBox="1">
            <a:spLocks noChangeArrowheads="1"/>
          </p:cNvSpPr>
          <p:nvPr/>
        </p:nvSpPr>
        <p:spPr bwMode="auto">
          <a:xfrm>
            <a:off x="3160713" y="6283325"/>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2</a:t>
            </a:r>
          </a:p>
        </p:txBody>
      </p:sp>
      <p:sp>
        <p:nvSpPr>
          <p:cNvPr id="6167" name="Text Box 24"/>
          <p:cNvSpPr txBox="1">
            <a:spLocks noChangeArrowheads="1"/>
          </p:cNvSpPr>
          <p:nvPr/>
        </p:nvSpPr>
        <p:spPr bwMode="auto">
          <a:xfrm>
            <a:off x="1350963" y="4759325"/>
            <a:ext cx="2889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2</a:t>
            </a:r>
          </a:p>
        </p:txBody>
      </p:sp>
      <p:sp>
        <p:nvSpPr>
          <p:cNvPr id="9247" name="Line 31"/>
          <p:cNvSpPr>
            <a:spLocks noChangeShapeType="1"/>
          </p:cNvSpPr>
          <p:nvPr/>
        </p:nvSpPr>
        <p:spPr bwMode="auto">
          <a:xfrm flipH="1">
            <a:off x="1590675" y="5029200"/>
            <a:ext cx="1719263" cy="0"/>
          </a:xfrm>
          <a:prstGeom prst="line">
            <a:avLst/>
          </a:prstGeom>
          <a:noFill/>
          <a:ln w="3175" cap="rnd">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69" name="Text Box 34"/>
          <p:cNvSpPr txBox="1">
            <a:spLocks noChangeArrowheads="1"/>
          </p:cNvSpPr>
          <p:nvPr/>
        </p:nvSpPr>
        <p:spPr bwMode="auto">
          <a:xfrm>
            <a:off x="3124200" y="3352800"/>
            <a:ext cx="5699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(2,4)</a:t>
            </a:r>
          </a:p>
        </p:txBody>
      </p:sp>
      <p:sp>
        <p:nvSpPr>
          <p:cNvPr id="6170" name="Text Box 36"/>
          <p:cNvSpPr txBox="1">
            <a:spLocks noChangeArrowheads="1"/>
          </p:cNvSpPr>
          <p:nvPr/>
        </p:nvSpPr>
        <p:spPr bwMode="auto">
          <a:xfrm>
            <a:off x="4403725" y="5029200"/>
            <a:ext cx="727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(3,1.5)</a:t>
            </a:r>
          </a:p>
        </p:txBody>
      </p:sp>
      <p:sp>
        <p:nvSpPr>
          <p:cNvPr id="9256" name="Line 40"/>
          <p:cNvSpPr>
            <a:spLocks noChangeShapeType="1"/>
          </p:cNvSpPr>
          <p:nvPr/>
        </p:nvSpPr>
        <p:spPr bwMode="auto">
          <a:xfrm flipH="1">
            <a:off x="1600200" y="3733800"/>
            <a:ext cx="3810000" cy="0"/>
          </a:xfrm>
          <a:prstGeom prst="line">
            <a:avLst/>
          </a:prstGeom>
          <a:noFill/>
          <a:ln w="3175" cap="rnd">
            <a:solidFill>
              <a:schemeClr val="tx1"/>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57" name="Text Box 41"/>
          <p:cNvSpPr txBox="1">
            <a:spLocks noChangeArrowheads="1"/>
          </p:cNvSpPr>
          <p:nvPr/>
        </p:nvSpPr>
        <p:spPr bwMode="auto">
          <a:xfrm>
            <a:off x="1676400" y="2514600"/>
            <a:ext cx="2817813"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dirty="0">
                <a:solidFill>
                  <a:schemeClr val="tx1"/>
                </a:solidFill>
              </a:rPr>
              <a:t>Sum of squared differences =</a:t>
            </a:r>
          </a:p>
        </p:txBody>
      </p:sp>
      <p:sp>
        <p:nvSpPr>
          <p:cNvPr id="9258" name="Text Box 42"/>
          <p:cNvSpPr txBox="1">
            <a:spLocks noChangeArrowheads="1"/>
          </p:cNvSpPr>
          <p:nvPr/>
        </p:nvSpPr>
        <p:spPr bwMode="auto">
          <a:xfrm>
            <a:off x="4375150" y="2514600"/>
            <a:ext cx="915988"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tx1"/>
                </a:solidFill>
              </a:rPr>
              <a:t>(2 - 1)</a:t>
            </a:r>
            <a:r>
              <a:rPr lang="en-US" b="1" baseline="30000">
                <a:solidFill>
                  <a:schemeClr val="tx1"/>
                </a:solidFill>
              </a:rPr>
              <a:t>2</a:t>
            </a:r>
            <a:r>
              <a:rPr lang="en-US" b="1">
                <a:solidFill>
                  <a:schemeClr val="tx1"/>
                </a:solidFill>
              </a:rPr>
              <a:t> +</a:t>
            </a:r>
          </a:p>
        </p:txBody>
      </p:sp>
      <p:sp>
        <p:nvSpPr>
          <p:cNvPr id="9259" name="Text Box 43"/>
          <p:cNvSpPr txBox="1">
            <a:spLocks noChangeArrowheads="1"/>
          </p:cNvSpPr>
          <p:nvPr/>
        </p:nvSpPr>
        <p:spPr bwMode="auto">
          <a:xfrm>
            <a:off x="5137150" y="2514600"/>
            <a:ext cx="89852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tx1"/>
                </a:solidFill>
              </a:rPr>
              <a:t>(4 - 2)</a:t>
            </a:r>
            <a:r>
              <a:rPr lang="en-US" b="1" baseline="30000">
                <a:solidFill>
                  <a:schemeClr val="tx1"/>
                </a:solidFill>
              </a:rPr>
              <a:t>2 </a:t>
            </a:r>
            <a:r>
              <a:rPr lang="en-US" b="1">
                <a:solidFill>
                  <a:schemeClr val="tx1"/>
                </a:solidFill>
              </a:rPr>
              <a:t>+</a:t>
            </a:r>
          </a:p>
        </p:txBody>
      </p:sp>
      <p:sp>
        <p:nvSpPr>
          <p:cNvPr id="9260" name="Text Box 44"/>
          <p:cNvSpPr txBox="1">
            <a:spLocks noChangeArrowheads="1"/>
          </p:cNvSpPr>
          <p:nvPr/>
        </p:nvSpPr>
        <p:spPr bwMode="auto">
          <a:xfrm>
            <a:off x="5864225" y="2514600"/>
            <a:ext cx="10731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tx1"/>
                </a:solidFill>
              </a:rPr>
              <a:t>(1.5 - 3)</a:t>
            </a:r>
            <a:r>
              <a:rPr lang="en-US" b="1" baseline="30000">
                <a:solidFill>
                  <a:schemeClr val="tx1"/>
                </a:solidFill>
              </a:rPr>
              <a:t>2</a:t>
            </a:r>
            <a:r>
              <a:rPr lang="en-US" b="1">
                <a:solidFill>
                  <a:schemeClr val="tx1"/>
                </a:solidFill>
              </a:rPr>
              <a:t> +</a:t>
            </a:r>
          </a:p>
        </p:txBody>
      </p:sp>
      <p:sp>
        <p:nvSpPr>
          <p:cNvPr id="6176" name="Text Box 45"/>
          <p:cNvSpPr txBox="1">
            <a:spLocks noChangeArrowheads="1"/>
          </p:cNvSpPr>
          <p:nvPr/>
        </p:nvSpPr>
        <p:spPr bwMode="auto">
          <a:xfrm>
            <a:off x="5470525" y="3997325"/>
            <a:ext cx="727075"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(4,3.2)</a:t>
            </a:r>
          </a:p>
        </p:txBody>
      </p:sp>
      <p:sp>
        <p:nvSpPr>
          <p:cNvPr id="9262" name="Text Box 46"/>
          <p:cNvSpPr txBox="1">
            <a:spLocks noChangeArrowheads="1"/>
          </p:cNvSpPr>
          <p:nvPr/>
        </p:nvSpPr>
        <p:spPr bwMode="auto">
          <a:xfrm>
            <a:off x="6813550" y="2514600"/>
            <a:ext cx="1492250"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tx1"/>
                </a:solidFill>
              </a:rPr>
              <a:t>(3.2 - 4)</a:t>
            </a:r>
            <a:r>
              <a:rPr lang="en-US" b="1" baseline="30000">
                <a:solidFill>
                  <a:schemeClr val="tx1"/>
                </a:solidFill>
              </a:rPr>
              <a:t>2</a:t>
            </a:r>
            <a:r>
              <a:rPr lang="en-US" b="1">
                <a:solidFill>
                  <a:schemeClr val="tx1"/>
                </a:solidFill>
              </a:rPr>
              <a:t> = 6.89</a:t>
            </a:r>
          </a:p>
        </p:txBody>
      </p:sp>
      <p:sp>
        <p:nvSpPr>
          <p:cNvPr id="9264" name="Line 48"/>
          <p:cNvSpPr>
            <a:spLocks noChangeShapeType="1"/>
          </p:cNvSpPr>
          <p:nvPr/>
        </p:nvSpPr>
        <p:spPr bwMode="auto">
          <a:xfrm>
            <a:off x="1600200" y="4689475"/>
            <a:ext cx="3810000" cy="0"/>
          </a:xfrm>
          <a:prstGeom prst="line">
            <a:avLst/>
          </a:prstGeom>
          <a:noFill/>
          <a:ln w="28575">
            <a:solidFill>
              <a:schemeClr val="accent2"/>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 name="Group 76"/>
          <p:cNvGrpSpPr>
            <a:grpSpLocks/>
          </p:cNvGrpSpPr>
          <p:nvPr/>
        </p:nvGrpSpPr>
        <p:grpSpPr bwMode="auto">
          <a:xfrm>
            <a:off x="2362200" y="3810000"/>
            <a:ext cx="3048000" cy="1489075"/>
            <a:chOff x="1488" y="2400"/>
            <a:chExt cx="1920" cy="938"/>
          </a:xfrm>
        </p:grpSpPr>
        <p:sp>
          <p:nvSpPr>
            <p:cNvPr id="6191" name="Line 53"/>
            <p:cNvSpPr>
              <a:spLocks noChangeShapeType="1"/>
            </p:cNvSpPr>
            <p:nvPr/>
          </p:nvSpPr>
          <p:spPr bwMode="auto">
            <a:xfrm>
              <a:off x="1488" y="2950"/>
              <a:ext cx="0" cy="240"/>
            </a:xfrm>
            <a:prstGeom prst="line">
              <a:avLst/>
            </a:prstGeom>
            <a:noFill/>
            <a:ln w="9525">
              <a:solidFill>
                <a:schemeClr val="accent2"/>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2" name="Line 54"/>
            <p:cNvSpPr>
              <a:spLocks noChangeShapeType="1"/>
            </p:cNvSpPr>
            <p:nvPr/>
          </p:nvSpPr>
          <p:spPr bwMode="auto">
            <a:xfrm flipV="1">
              <a:off x="2050" y="2400"/>
              <a:ext cx="0" cy="554"/>
            </a:xfrm>
            <a:prstGeom prst="line">
              <a:avLst/>
            </a:prstGeom>
            <a:noFill/>
            <a:ln w="9525">
              <a:solidFill>
                <a:schemeClr val="accent2"/>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3" name="Line 57"/>
            <p:cNvSpPr>
              <a:spLocks noChangeShapeType="1"/>
            </p:cNvSpPr>
            <p:nvPr/>
          </p:nvSpPr>
          <p:spPr bwMode="auto">
            <a:xfrm flipV="1">
              <a:off x="3408" y="2666"/>
              <a:ext cx="0" cy="288"/>
            </a:xfrm>
            <a:prstGeom prst="line">
              <a:avLst/>
            </a:prstGeom>
            <a:noFill/>
            <a:ln w="9525">
              <a:solidFill>
                <a:schemeClr val="accent2"/>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194" name="Line 60"/>
            <p:cNvSpPr>
              <a:spLocks noChangeShapeType="1"/>
            </p:cNvSpPr>
            <p:nvPr/>
          </p:nvSpPr>
          <p:spPr bwMode="auto">
            <a:xfrm>
              <a:off x="2732" y="2954"/>
              <a:ext cx="0" cy="384"/>
            </a:xfrm>
            <a:prstGeom prst="line">
              <a:avLst/>
            </a:prstGeom>
            <a:noFill/>
            <a:ln w="9525">
              <a:solidFill>
                <a:schemeClr val="accent2"/>
              </a:solidFill>
              <a:round/>
              <a:headEnd type="triangle" w="med" len="me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4" name="Group 75"/>
          <p:cNvGrpSpPr>
            <a:grpSpLocks/>
          </p:cNvGrpSpPr>
          <p:nvPr/>
        </p:nvGrpSpPr>
        <p:grpSpPr bwMode="auto">
          <a:xfrm>
            <a:off x="1676400" y="2833688"/>
            <a:ext cx="7243763" cy="366712"/>
            <a:chOff x="1056" y="1785"/>
            <a:chExt cx="4563" cy="231"/>
          </a:xfrm>
        </p:grpSpPr>
        <p:sp>
          <p:nvSpPr>
            <p:cNvPr id="6186" name="Text Box 61"/>
            <p:cNvSpPr txBox="1">
              <a:spLocks noChangeArrowheads="1"/>
            </p:cNvSpPr>
            <p:nvPr/>
          </p:nvSpPr>
          <p:spPr bwMode="auto">
            <a:xfrm>
              <a:off x="1056" y="1785"/>
              <a:ext cx="177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accent2"/>
                  </a:solidFill>
                </a:rPr>
                <a:t>Sum of squared differences =</a:t>
              </a:r>
            </a:p>
          </p:txBody>
        </p:sp>
        <p:sp>
          <p:nvSpPr>
            <p:cNvPr id="6187" name="Text Box 62"/>
            <p:cNvSpPr txBox="1">
              <a:spLocks noChangeArrowheads="1"/>
            </p:cNvSpPr>
            <p:nvPr/>
          </p:nvSpPr>
          <p:spPr bwMode="auto">
            <a:xfrm>
              <a:off x="2756" y="1785"/>
              <a:ext cx="643"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accent2"/>
                  </a:solidFill>
                </a:rPr>
                <a:t>(2 -2.5)</a:t>
              </a:r>
              <a:r>
                <a:rPr lang="en-US" b="1" baseline="30000">
                  <a:solidFill>
                    <a:schemeClr val="accent2"/>
                  </a:solidFill>
                </a:rPr>
                <a:t>2</a:t>
              </a:r>
              <a:r>
                <a:rPr lang="en-US" b="1">
                  <a:solidFill>
                    <a:schemeClr val="accent2"/>
                  </a:solidFill>
                </a:rPr>
                <a:t> +</a:t>
              </a:r>
            </a:p>
          </p:txBody>
        </p:sp>
        <p:sp>
          <p:nvSpPr>
            <p:cNvPr id="6188" name="Text Box 63"/>
            <p:cNvSpPr txBox="1">
              <a:spLocks noChangeArrowheads="1"/>
            </p:cNvSpPr>
            <p:nvPr/>
          </p:nvSpPr>
          <p:spPr bwMode="auto">
            <a:xfrm>
              <a:off x="3319" y="1785"/>
              <a:ext cx="66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accent2"/>
                  </a:solidFill>
                </a:rPr>
                <a:t>(4 - 2.5)</a:t>
              </a:r>
              <a:r>
                <a:rPr lang="en-US" b="1" baseline="30000">
                  <a:solidFill>
                    <a:schemeClr val="accent2"/>
                  </a:solidFill>
                </a:rPr>
                <a:t>2 </a:t>
              </a:r>
              <a:r>
                <a:rPr lang="en-US" b="1">
                  <a:solidFill>
                    <a:schemeClr val="accent2"/>
                  </a:solidFill>
                </a:rPr>
                <a:t>+</a:t>
              </a:r>
            </a:p>
          </p:txBody>
        </p:sp>
        <p:sp>
          <p:nvSpPr>
            <p:cNvPr id="6189" name="Text Box 64"/>
            <p:cNvSpPr txBox="1">
              <a:spLocks noChangeArrowheads="1"/>
            </p:cNvSpPr>
            <p:nvPr/>
          </p:nvSpPr>
          <p:spPr bwMode="auto">
            <a:xfrm>
              <a:off x="3888" y="1785"/>
              <a:ext cx="775"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accent2"/>
                  </a:solidFill>
                </a:rPr>
                <a:t>(1.5 - 2.5)</a:t>
              </a:r>
              <a:r>
                <a:rPr lang="en-US" b="1" baseline="30000">
                  <a:solidFill>
                    <a:schemeClr val="accent2"/>
                  </a:solidFill>
                </a:rPr>
                <a:t>2</a:t>
              </a:r>
              <a:r>
                <a:rPr lang="en-US" b="1">
                  <a:solidFill>
                    <a:schemeClr val="accent2"/>
                  </a:solidFill>
                </a:rPr>
                <a:t> +</a:t>
              </a:r>
            </a:p>
          </p:txBody>
        </p:sp>
        <p:sp>
          <p:nvSpPr>
            <p:cNvPr id="6190" name="Text Box 65"/>
            <p:cNvSpPr txBox="1">
              <a:spLocks noChangeArrowheads="1"/>
            </p:cNvSpPr>
            <p:nvPr/>
          </p:nvSpPr>
          <p:spPr bwMode="auto">
            <a:xfrm>
              <a:off x="4580" y="1785"/>
              <a:ext cx="1039" cy="2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b="1">
                  <a:solidFill>
                    <a:schemeClr val="accent2"/>
                  </a:solidFill>
                </a:rPr>
                <a:t>(3.2 - 2.5)</a:t>
              </a:r>
              <a:r>
                <a:rPr lang="en-US" b="1" baseline="30000">
                  <a:solidFill>
                    <a:schemeClr val="accent2"/>
                  </a:solidFill>
                </a:rPr>
                <a:t>2</a:t>
              </a:r>
              <a:r>
                <a:rPr lang="en-US" b="1">
                  <a:solidFill>
                    <a:schemeClr val="accent2"/>
                  </a:solidFill>
                </a:rPr>
                <a:t> = 3.99</a:t>
              </a:r>
            </a:p>
          </p:txBody>
        </p:sp>
      </p:grpSp>
      <p:sp>
        <p:nvSpPr>
          <p:cNvPr id="6181" name="Text Box 66"/>
          <p:cNvSpPr txBox="1">
            <a:spLocks noChangeArrowheads="1"/>
          </p:cNvSpPr>
          <p:nvPr/>
        </p:nvSpPr>
        <p:spPr bwMode="auto">
          <a:xfrm>
            <a:off x="1203325" y="4454525"/>
            <a:ext cx="446088" cy="366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a:solidFill>
                  <a:schemeClr val="tx1"/>
                </a:solidFill>
              </a:rPr>
              <a:t>2.5</a:t>
            </a:r>
          </a:p>
        </p:txBody>
      </p:sp>
      <p:sp>
        <p:nvSpPr>
          <p:cNvPr id="9283" name="Text Box 67"/>
          <p:cNvSpPr txBox="1">
            <a:spLocks noChangeArrowheads="1"/>
          </p:cNvSpPr>
          <p:nvPr/>
        </p:nvSpPr>
        <p:spPr bwMode="auto">
          <a:xfrm>
            <a:off x="5780088" y="3124200"/>
            <a:ext cx="29591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sz="2400">
                <a:solidFill>
                  <a:schemeClr val="tx1"/>
                </a:solidFill>
              </a:rPr>
              <a:t>Let us compare two lines</a:t>
            </a:r>
          </a:p>
        </p:txBody>
      </p:sp>
      <p:sp>
        <p:nvSpPr>
          <p:cNvPr id="9289" name="Text Box 73"/>
          <p:cNvSpPr txBox="1">
            <a:spLocks noChangeArrowheads="1"/>
          </p:cNvSpPr>
          <p:nvPr/>
        </p:nvSpPr>
        <p:spPr bwMode="auto">
          <a:xfrm>
            <a:off x="5780088" y="3506788"/>
            <a:ext cx="3363912"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sz="2400">
                <a:solidFill>
                  <a:schemeClr val="accent2"/>
                </a:solidFill>
              </a:rPr>
              <a:t>The second line is horizontal</a:t>
            </a:r>
          </a:p>
        </p:txBody>
      </p:sp>
      <p:sp>
        <p:nvSpPr>
          <p:cNvPr id="9293" name="Text Box 77"/>
          <p:cNvSpPr txBox="1">
            <a:spLocks noChangeArrowheads="1"/>
          </p:cNvSpPr>
          <p:nvPr/>
        </p:nvSpPr>
        <p:spPr bwMode="auto">
          <a:xfrm>
            <a:off x="5556250" y="4973638"/>
            <a:ext cx="2813050" cy="1562100"/>
          </a:xfrm>
          <a:prstGeom prst="rect">
            <a:avLst/>
          </a:prstGeom>
          <a:solidFill>
            <a:schemeClr val="bg1"/>
          </a:solidFill>
          <a:ln w="9525">
            <a:solidFill>
              <a:schemeClr val="accent2"/>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rgbClr val="FF0000"/>
                </a:solidFill>
                <a:latin typeface="Arial Narrow" pitchFamily="34" charset="0"/>
              </a:defRPr>
            </a:lvl1pPr>
            <a:lvl2pPr marL="742950" indent="-285750">
              <a:defRPr>
                <a:solidFill>
                  <a:srgbClr val="FF0000"/>
                </a:solidFill>
                <a:latin typeface="Arial Narrow" pitchFamily="34" charset="0"/>
              </a:defRPr>
            </a:lvl2pPr>
            <a:lvl3pPr marL="1143000" indent="-228600">
              <a:defRPr>
                <a:solidFill>
                  <a:srgbClr val="FF0000"/>
                </a:solidFill>
                <a:latin typeface="Arial Narrow" pitchFamily="34" charset="0"/>
              </a:defRPr>
            </a:lvl3pPr>
            <a:lvl4pPr marL="1600200" indent="-228600">
              <a:defRPr>
                <a:solidFill>
                  <a:srgbClr val="FF0000"/>
                </a:solidFill>
                <a:latin typeface="Arial Narrow" pitchFamily="34" charset="0"/>
              </a:defRPr>
            </a:lvl4pPr>
            <a:lvl5pPr marL="2057400" indent="-228600">
              <a:defRPr>
                <a:solidFill>
                  <a:srgbClr val="FF0000"/>
                </a:solidFill>
                <a:latin typeface="Arial Narrow" pitchFamily="34" charset="0"/>
              </a:defRPr>
            </a:lvl5pPr>
            <a:lvl6pPr marL="2514600" indent="-228600" algn="ctr" eaLnBrk="0" fontAlgn="base" hangingPunct="0">
              <a:spcBef>
                <a:spcPct val="0"/>
              </a:spcBef>
              <a:spcAft>
                <a:spcPct val="0"/>
              </a:spcAft>
              <a:defRPr>
                <a:solidFill>
                  <a:srgbClr val="FF0000"/>
                </a:solidFill>
                <a:latin typeface="Arial Narrow" pitchFamily="34" charset="0"/>
              </a:defRPr>
            </a:lvl6pPr>
            <a:lvl7pPr marL="2971800" indent="-228600" algn="ctr" eaLnBrk="0" fontAlgn="base" hangingPunct="0">
              <a:spcBef>
                <a:spcPct val="0"/>
              </a:spcBef>
              <a:spcAft>
                <a:spcPct val="0"/>
              </a:spcAft>
              <a:defRPr>
                <a:solidFill>
                  <a:srgbClr val="FF0000"/>
                </a:solidFill>
                <a:latin typeface="Arial Narrow" pitchFamily="34" charset="0"/>
              </a:defRPr>
            </a:lvl7pPr>
            <a:lvl8pPr marL="3429000" indent="-228600" algn="ctr" eaLnBrk="0" fontAlgn="base" hangingPunct="0">
              <a:spcBef>
                <a:spcPct val="0"/>
              </a:spcBef>
              <a:spcAft>
                <a:spcPct val="0"/>
              </a:spcAft>
              <a:defRPr>
                <a:solidFill>
                  <a:srgbClr val="FF0000"/>
                </a:solidFill>
                <a:latin typeface="Arial Narrow" pitchFamily="34" charset="0"/>
              </a:defRPr>
            </a:lvl8pPr>
            <a:lvl9pPr marL="3886200" indent="-228600" algn="ctr" eaLnBrk="0" fontAlgn="base" hangingPunct="0">
              <a:spcBef>
                <a:spcPct val="0"/>
              </a:spcBef>
              <a:spcAft>
                <a:spcPct val="0"/>
              </a:spcAft>
              <a:defRPr>
                <a:solidFill>
                  <a:srgbClr val="FF0000"/>
                </a:solidFill>
                <a:latin typeface="Arial Narrow" pitchFamily="34" charset="0"/>
              </a:defRPr>
            </a:lvl9pPr>
          </a:lstStyle>
          <a:p>
            <a:pPr algn="l"/>
            <a:r>
              <a:rPr lang="en-US" sz="2400">
                <a:solidFill>
                  <a:schemeClr val="tx1"/>
                </a:solidFill>
              </a:rPr>
              <a:t>The smaller the sum of </a:t>
            </a:r>
          </a:p>
          <a:p>
            <a:pPr algn="l"/>
            <a:r>
              <a:rPr lang="en-US" sz="2400">
                <a:solidFill>
                  <a:schemeClr val="tx1"/>
                </a:solidFill>
              </a:rPr>
              <a:t>squared differences</a:t>
            </a:r>
          </a:p>
          <a:p>
            <a:pPr algn="l"/>
            <a:r>
              <a:rPr lang="en-US" sz="2400">
                <a:solidFill>
                  <a:schemeClr val="tx1"/>
                </a:solidFill>
              </a:rPr>
              <a:t>the better the fit of the </a:t>
            </a:r>
          </a:p>
          <a:p>
            <a:pPr algn="l"/>
            <a:r>
              <a:rPr lang="en-US" sz="2400">
                <a:solidFill>
                  <a:schemeClr val="tx1"/>
                </a:solidFill>
              </a:rPr>
              <a:t>line to the data.</a:t>
            </a:r>
          </a:p>
        </p:txBody>
      </p:sp>
    </p:spTree>
    <p:extLst>
      <p:ext uri="{BB962C8B-B14F-4D97-AF65-F5344CB8AC3E}">
        <p14:creationId xmlns="" xmlns:p14="http://schemas.microsoft.com/office/powerpoint/2010/main" val="278150795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283"/>
                                        </p:tgtEl>
                                        <p:attrNameLst>
                                          <p:attrName>style.visibility</p:attrName>
                                        </p:attrNameLst>
                                      </p:cBhvr>
                                      <p:to>
                                        <p:strVal val="visible"/>
                                      </p:to>
                                    </p:set>
                                    <p:anim calcmode="lin" valueType="num">
                                      <p:cBhvr additive="base">
                                        <p:cTn id="7" dur="500" fill="hold"/>
                                        <p:tgtEl>
                                          <p:spTgt spid="9283"/>
                                        </p:tgtEl>
                                        <p:attrNameLst>
                                          <p:attrName>ppt_x</p:attrName>
                                        </p:attrNameLst>
                                      </p:cBhvr>
                                      <p:tavLst>
                                        <p:tav tm="0">
                                          <p:val>
                                            <p:strVal val="#ppt_x"/>
                                          </p:val>
                                        </p:tav>
                                        <p:tav tm="100000">
                                          <p:val>
                                            <p:strVal val="#ppt_x"/>
                                          </p:val>
                                        </p:tav>
                                      </p:tavLst>
                                    </p:anim>
                                    <p:anim calcmode="lin" valueType="num">
                                      <p:cBhvr additive="base">
                                        <p:cTn id="8" dur="500" fill="hold"/>
                                        <p:tgtEl>
                                          <p:spTgt spid="9283"/>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9230"/>
                                        </p:tgtEl>
                                        <p:attrNameLst>
                                          <p:attrName>style.visibility</p:attrName>
                                        </p:attrNameLst>
                                      </p:cBhvr>
                                      <p:to>
                                        <p:strVal val="visible"/>
                                      </p:to>
                                    </p:set>
                                    <p:animEffect transition="in" filter="wipe(left)">
                                      <p:cBhvr>
                                        <p:cTn id="13" dur="500"/>
                                        <p:tgtEl>
                                          <p:spTgt spid="9230"/>
                                        </p:tgtEl>
                                      </p:cBhvr>
                                    </p:animEffect>
                                  </p:childTnLst>
                                </p:cTn>
                              </p:par>
                            </p:childTnLst>
                          </p:cTn>
                        </p:par>
                        <p:par>
                          <p:cTn id="14" fill="hold" nodeType="afterGroup">
                            <p:stCondLst>
                              <p:cond delay="500"/>
                            </p:stCondLst>
                            <p:childTnLst>
                              <p:par>
                                <p:cTn id="15" presetID="1" presetClass="entr" presetSubtype="0" fill="hold" nodeType="afterEffect">
                                  <p:stCondLst>
                                    <p:cond delay="0"/>
                                  </p:stCondLst>
                                  <p:childTnLst>
                                    <p:set>
                                      <p:cBhvr>
                                        <p:cTn id="16" dur="1" fill="hold">
                                          <p:stCondLst>
                                            <p:cond delay="499"/>
                                          </p:stCondLst>
                                        </p:cTn>
                                        <p:tgtEl>
                                          <p:spTgt spid="2"/>
                                        </p:tgtEl>
                                        <p:attrNameLst>
                                          <p:attrName>style.visibility</p:attrName>
                                        </p:attrNameLst>
                                      </p:cBhvr>
                                      <p:to>
                                        <p:strVal val="visible"/>
                                      </p:to>
                                    </p:set>
                                  </p:childTnLst>
                                </p:cTn>
                              </p:par>
                            </p:childTnLst>
                          </p:cTn>
                        </p:par>
                        <p:par>
                          <p:cTn id="17" fill="hold" nodeType="afterGroup">
                            <p:stCondLst>
                              <p:cond delay="1000"/>
                            </p:stCondLst>
                            <p:childTnLst>
                              <p:par>
                                <p:cTn id="18" presetID="22" presetClass="entr" presetSubtype="1" fill="hold" grpId="0" nodeType="afterEffect">
                                  <p:stCondLst>
                                    <p:cond delay="0"/>
                                  </p:stCondLst>
                                  <p:childTnLst>
                                    <p:set>
                                      <p:cBhvr>
                                        <p:cTn id="19" dur="1" fill="hold">
                                          <p:stCondLst>
                                            <p:cond delay="0"/>
                                          </p:stCondLst>
                                        </p:cTn>
                                        <p:tgtEl>
                                          <p:spTgt spid="9231"/>
                                        </p:tgtEl>
                                        <p:attrNameLst>
                                          <p:attrName>style.visibility</p:attrName>
                                        </p:attrNameLst>
                                      </p:cBhvr>
                                      <p:to>
                                        <p:strVal val="visible"/>
                                      </p:to>
                                    </p:set>
                                    <p:animEffect transition="in" filter="wipe(up)">
                                      <p:cBhvr>
                                        <p:cTn id="20" dur="500"/>
                                        <p:tgtEl>
                                          <p:spTgt spid="9231"/>
                                        </p:tgtEl>
                                      </p:cBhvr>
                                    </p:animEffect>
                                  </p:childTnLst>
                                </p:cTn>
                              </p:par>
                            </p:childTnLst>
                          </p:cTn>
                        </p:par>
                        <p:par>
                          <p:cTn id="21" fill="hold" nodeType="afterGroup">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9244"/>
                                        </p:tgtEl>
                                        <p:attrNameLst>
                                          <p:attrName>style.visibility</p:attrName>
                                        </p:attrNameLst>
                                      </p:cBhvr>
                                      <p:to>
                                        <p:strVal val="visible"/>
                                      </p:to>
                                    </p:set>
                                    <p:animEffect transition="in" filter="wipe(right)">
                                      <p:cBhvr>
                                        <p:cTn id="24" dur="500"/>
                                        <p:tgtEl>
                                          <p:spTgt spid="9244"/>
                                        </p:tgtEl>
                                      </p:cBhvr>
                                    </p:animEffect>
                                  </p:childTnLst>
                                </p:cTn>
                              </p:par>
                            </p:childTnLst>
                          </p:cTn>
                        </p:par>
                        <p:par>
                          <p:cTn id="25" fill="hold" nodeType="afterGroup">
                            <p:stCondLst>
                              <p:cond delay="2000"/>
                            </p:stCondLst>
                            <p:childTnLst>
                              <p:par>
                                <p:cTn id="26" presetID="4" presetClass="entr" presetSubtype="32" fill="hold" grpId="0" nodeType="afterEffect">
                                  <p:stCondLst>
                                    <p:cond delay="0"/>
                                  </p:stCondLst>
                                  <p:childTnLst>
                                    <p:set>
                                      <p:cBhvr>
                                        <p:cTn id="27" dur="1" fill="hold">
                                          <p:stCondLst>
                                            <p:cond delay="0"/>
                                          </p:stCondLst>
                                        </p:cTn>
                                        <p:tgtEl>
                                          <p:spTgt spid="9257"/>
                                        </p:tgtEl>
                                        <p:attrNameLst>
                                          <p:attrName>style.visibility</p:attrName>
                                        </p:attrNameLst>
                                      </p:cBhvr>
                                      <p:to>
                                        <p:strVal val="visible"/>
                                      </p:to>
                                    </p:set>
                                    <p:animEffect transition="in" filter="box(out)">
                                      <p:cBhvr>
                                        <p:cTn id="28" dur="500"/>
                                        <p:tgtEl>
                                          <p:spTgt spid="9257"/>
                                        </p:tgtEl>
                                      </p:cBhvr>
                                    </p:animEffect>
                                  </p:childTnLst>
                                </p:cTn>
                              </p:par>
                            </p:childTnLst>
                          </p:cTn>
                        </p:par>
                        <p:par>
                          <p:cTn id="29" fill="hold" nodeType="afterGroup">
                            <p:stCondLst>
                              <p:cond delay="2500"/>
                            </p:stCondLst>
                            <p:childTnLst>
                              <p:par>
                                <p:cTn id="30" presetID="1" presetClass="entr" presetSubtype="0" fill="hold" grpId="0" nodeType="afterEffect">
                                  <p:stCondLst>
                                    <p:cond delay="0"/>
                                  </p:stCondLst>
                                  <p:childTnLst>
                                    <p:set>
                                      <p:cBhvr>
                                        <p:cTn id="31" dur="1" fill="hold">
                                          <p:stCondLst>
                                            <p:cond delay="499"/>
                                          </p:stCondLst>
                                        </p:cTn>
                                        <p:tgtEl>
                                          <p:spTgt spid="9258"/>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9232"/>
                                        </p:tgtEl>
                                        <p:attrNameLst>
                                          <p:attrName>style.visibility</p:attrName>
                                        </p:attrNameLst>
                                      </p:cBhvr>
                                      <p:to>
                                        <p:strVal val="visible"/>
                                      </p:to>
                                    </p:set>
                                    <p:animEffect transition="in" filter="wipe(up)">
                                      <p:cBhvr>
                                        <p:cTn id="36" dur="500"/>
                                        <p:tgtEl>
                                          <p:spTgt spid="9232"/>
                                        </p:tgtEl>
                                      </p:cBhvr>
                                    </p:animEffect>
                                  </p:childTnLst>
                                </p:cTn>
                              </p:par>
                            </p:childTnLst>
                          </p:cTn>
                        </p:par>
                        <p:par>
                          <p:cTn id="37" fill="hold" nodeType="afterGroup">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9247"/>
                                        </p:tgtEl>
                                        <p:attrNameLst>
                                          <p:attrName>style.visibility</p:attrName>
                                        </p:attrNameLst>
                                      </p:cBhvr>
                                      <p:to>
                                        <p:strVal val="visible"/>
                                      </p:to>
                                    </p:set>
                                    <p:animEffect transition="in" filter="wipe(right)">
                                      <p:cBhvr>
                                        <p:cTn id="40" dur="500"/>
                                        <p:tgtEl>
                                          <p:spTgt spid="9247"/>
                                        </p:tgtEl>
                                      </p:cBhvr>
                                    </p:animEffect>
                                  </p:childTnLst>
                                </p:cTn>
                              </p:par>
                            </p:childTnLst>
                          </p:cTn>
                        </p:par>
                        <p:par>
                          <p:cTn id="41" fill="hold" nodeType="afterGroup">
                            <p:stCondLst>
                              <p:cond delay="1000"/>
                            </p:stCondLst>
                            <p:childTnLst>
                              <p:par>
                                <p:cTn id="42" presetID="1" presetClass="entr" presetSubtype="0" fill="hold" grpId="0" nodeType="afterEffect">
                                  <p:stCondLst>
                                    <p:cond delay="0"/>
                                  </p:stCondLst>
                                  <p:childTnLst>
                                    <p:set>
                                      <p:cBhvr>
                                        <p:cTn id="43" dur="1" fill="hold">
                                          <p:stCondLst>
                                            <p:cond delay="499"/>
                                          </p:stCondLst>
                                        </p:cTn>
                                        <p:tgtEl>
                                          <p:spTgt spid="9259"/>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4" fill="hold" grpId="0" nodeType="clickEffect">
                                  <p:stCondLst>
                                    <p:cond delay="0"/>
                                  </p:stCondLst>
                                  <p:childTnLst>
                                    <p:set>
                                      <p:cBhvr>
                                        <p:cTn id="47" dur="1" fill="hold">
                                          <p:stCondLst>
                                            <p:cond delay="0"/>
                                          </p:stCondLst>
                                        </p:cTn>
                                        <p:tgtEl>
                                          <p:spTgt spid="9233"/>
                                        </p:tgtEl>
                                        <p:attrNameLst>
                                          <p:attrName>style.visibility</p:attrName>
                                        </p:attrNameLst>
                                      </p:cBhvr>
                                      <p:to>
                                        <p:strVal val="visible"/>
                                      </p:to>
                                    </p:set>
                                    <p:animEffect transition="in" filter="wipe(down)">
                                      <p:cBhvr>
                                        <p:cTn id="48" dur="500"/>
                                        <p:tgtEl>
                                          <p:spTgt spid="9233"/>
                                        </p:tgtEl>
                                      </p:cBhvr>
                                    </p:animEffect>
                                  </p:childTnLst>
                                </p:cTn>
                              </p:par>
                            </p:childTnLst>
                          </p:cTn>
                        </p:par>
                        <p:par>
                          <p:cTn id="49" fill="hold" nodeType="afterGroup">
                            <p:stCondLst>
                              <p:cond delay="500"/>
                            </p:stCondLst>
                            <p:childTnLst>
                              <p:par>
                                <p:cTn id="50" presetID="22" presetClass="entr" presetSubtype="2" fill="hold" grpId="0" nodeType="afterEffect">
                                  <p:stCondLst>
                                    <p:cond delay="0"/>
                                  </p:stCondLst>
                                  <p:childTnLst>
                                    <p:set>
                                      <p:cBhvr>
                                        <p:cTn id="51" dur="1" fill="hold">
                                          <p:stCondLst>
                                            <p:cond delay="0"/>
                                          </p:stCondLst>
                                        </p:cTn>
                                        <p:tgtEl>
                                          <p:spTgt spid="9253"/>
                                        </p:tgtEl>
                                        <p:attrNameLst>
                                          <p:attrName>style.visibility</p:attrName>
                                        </p:attrNameLst>
                                      </p:cBhvr>
                                      <p:to>
                                        <p:strVal val="visible"/>
                                      </p:to>
                                    </p:set>
                                    <p:animEffect transition="in" filter="wipe(right)">
                                      <p:cBhvr>
                                        <p:cTn id="52" dur="500"/>
                                        <p:tgtEl>
                                          <p:spTgt spid="9253"/>
                                        </p:tgtEl>
                                      </p:cBhvr>
                                    </p:animEffect>
                                  </p:childTnLst>
                                </p:cTn>
                              </p:par>
                            </p:childTnLst>
                          </p:cTn>
                        </p:par>
                        <p:par>
                          <p:cTn id="53" fill="hold" nodeType="afterGroup">
                            <p:stCondLst>
                              <p:cond delay="1000"/>
                            </p:stCondLst>
                            <p:childTnLst>
                              <p:par>
                                <p:cTn id="54" presetID="1" presetClass="entr" presetSubtype="0" fill="hold" grpId="0" nodeType="afterEffect">
                                  <p:stCondLst>
                                    <p:cond delay="0"/>
                                  </p:stCondLst>
                                  <p:childTnLst>
                                    <p:set>
                                      <p:cBhvr>
                                        <p:cTn id="55" dur="1" fill="hold">
                                          <p:stCondLst>
                                            <p:cond delay="499"/>
                                          </p:stCondLst>
                                        </p:cTn>
                                        <p:tgtEl>
                                          <p:spTgt spid="9260"/>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9234"/>
                                        </p:tgtEl>
                                        <p:attrNameLst>
                                          <p:attrName>style.visibility</p:attrName>
                                        </p:attrNameLst>
                                      </p:cBhvr>
                                      <p:to>
                                        <p:strVal val="visible"/>
                                      </p:to>
                                    </p:set>
                                    <p:animEffect transition="in" filter="wipe(down)">
                                      <p:cBhvr>
                                        <p:cTn id="60" dur="500"/>
                                        <p:tgtEl>
                                          <p:spTgt spid="9234"/>
                                        </p:tgtEl>
                                      </p:cBhvr>
                                    </p:animEffect>
                                  </p:childTnLst>
                                </p:cTn>
                              </p:par>
                            </p:childTnLst>
                          </p:cTn>
                        </p:par>
                        <p:par>
                          <p:cTn id="61" fill="hold" nodeType="afterGroup">
                            <p:stCondLst>
                              <p:cond delay="500"/>
                            </p:stCondLst>
                            <p:childTnLst>
                              <p:par>
                                <p:cTn id="62" presetID="22" presetClass="entr" presetSubtype="2" fill="hold" grpId="0" nodeType="afterEffect">
                                  <p:stCondLst>
                                    <p:cond delay="0"/>
                                  </p:stCondLst>
                                  <p:childTnLst>
                                    <p:set>
                                      <p:cBhvr>
                                        <p:cTn id="63" dur="1" fill="hold">
                                          <p:stCondLst>
                                            <p:cond delay="0"/>
                                          </p:stCondLst>
                                        </p:cTn>
                                        <p:tgtEl>
                                          <p:spTgt spid="9256"/>
                                        </p:tgtEl>
                                        <p:attrNameLst>
                                          <p:attrName>style.visibility</p:attrName>
                                        </p:attrNameLst>
                                      </p:cBhvr>
                                      <p:to>
                                        <p:strVal val="visible"/>
                                      </p:to>
                                    </p:set>
                                    <p:animEffect transition="in" filter="wipe(right)">
                                      <p:cBhvr>
                                        <p:cTn id="64" dur="500"/>
                                        <p:tgtEl>
                                          <p:spTgt spid="9256"/>
                                        </p:tgtEl>
                                      </p:cBhvr>
                                    </p:animEffect>
                                  </p:childTnLst>
                                </p:cTn>
                              </p:par>
                            </p:childTnLst>
                          </p:cTn>
                        </p:par>
                        <p:par>
                          <p:cTn id="65" fill="hold" nodeType="afterGroup">
                            <p:stCondLst>
                              <p:cond delay="1000"/>
                            </p:stCondLst>
                            <p:childTnLst>
                              <p:par>
                                <p:cTn id="66" presetID="1" presetClass="entr" presetSubtype="0" fill="hold" grpId="0" nodeType="afterEffect">
                                  <p:stCondLst>
                                    <p:cond delay="0"/>
                                  </p:stCondLst>
                                  <p:childTnLst>
                                    <p:set>
                                      <p:cBhvr>
                                        <p:cTn id="67" dur="1" fill="hold">
                                          <p:stCondLst>
                                            <p:cond delay="499"/>
                                          </p:stCondLst>
                                        </p:cTn>
                                        <p:tgtEl>
                                          <p:spTgt spid="9262"/>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2" presetClass="entr" presetSubtype="1" fill="hold" grpId="0" nodeType="clickEffect">
                                  <p:stCondLst>
                                    <p:cond delay="0"/>
                                  </p:stCondLst>
                                  <p:childTnLst>
                                    <p:set>
                                      <p:cBhvr>
                                        <p:cTn id="71" dur="1" fill="hold">
                                          <p:stCondLst>
                                            <p:cond delay="0"/>
                                          </p:stCondLst>
                                        </p:cTn>
                                        <p:tgtEl>
                                          <p:spTgt spid="9289"/>
                                        </p:tgtEl>
                                        <p:attrNameLst>
                                          <p:attrName>style.visibility</p:attrName>
                                        </p:attrNameLst>
                                      </p:cBhvr>
                                      <p:to>
                                        <p:strVal val="visible"/>
                                      </p:to>
                                    </p:set>
                                    <p:anim calcmode="lin" valueType="num">
                                      <p:cBhvr additive="base">
                                        <p:cTn id="72" dur="500" fill="hold"/>
                                        <p:tgtEl>
                                          <p:spTgt spid="9289"/>
                                        </p:tgtEl>
                                        <p:attrNameLst>
                                          <p:attrName>ppt_x</p:attrName>
                                        </p:attrNameLst>
                                      </p:cBhvr>
                                      <p:tavLst>
                                        <p:tav tm="0">
                                          <p:val>
                                            <p:strVal val="#ppt_x"/>
                                          </p:val>
                                        </p:tav>
                                        <p:tav tm="100000">
                                          <p:val>
                                            <p:strVal val="#ppt_x"/>
                                          </p:val>
                                        </p:tav>
                                      </p:tavLst>
                                    </p:anim>
                                    <p:anim calcmode="lin" valueType="num">
                                      <p:cBhvr additive="base">
                                        <p:cTn id="73" dur="500" fill="hold"/>
                                        <p:tgtEl>
                                          <p:spTgt spid="9289"/>
                                        </p:tgtEl>
                                        <p:attrNameLst>
                                          <p:attrName>ppt_y</p:attrName>
                                        </p:attrNameLst>
                                      </p:cBhvr>
                                      <p:tavLst>
                                        <p:tav tm="0">
                                          <p:val>
                                            <p:strVal val="0-#ppt_h/2"/>
                                          </p:val>
                                        </p:tav>
                                        <p:tav tm="100000">
                                          <p:val>
                                            <p:strVal val="#ppt_y"/>
                                          </p:val>
                                        </p:tav>
                                      </p:tavLst>
                                    </p:anim>
                                  </p:childTnLst>
                                </p:cTn>
                              </p:par>
                            </p:childTnLst>
                          </p:cTn>
                        </p:par>
                      </p:childTnLst>
                    </p:cTn>
                  </p:par>
                  <p:par>
                    <p:cTn id="74" fill="hold" nodeType="clickPar">
                      <p:stCondLst>
                        <p:cond delay="indefinite"/>
                      </p:stCondLst>
                      <p:childTnLst>
                        <p:par>
                          <p:cTn id="75" fill="hold" nodeType="withGroup">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9264"/>
                                        </p:tgtEl>
                                        <p:attrNameLst>
                                          <p:attrName>style.visibility</p:attrName>
                                        </p:attrNameLst>
                                      </p:cBhvr>
                                      <p:to>
                                        <p:strVal val="visible"/>
                                      </p:to>
                                    </p:set>
                                    <p:animEffect transition="in" filter="wipe(left)">
                                      <p:cBhvr>
                                        <p:cTn id="78" dur="500"/>
                                        <p:tgtEl>
                                          <p:spTgt spid="9264"/>
                                        </p:tgtEl>
                                      </p:cBhvr>
                                    </p:animEffect>
                                  </p:childTnLst>
                                </p:cTn>
                              </p:par>
                            </p:childTnLst>
                          </p:cTn>
                        </p:par>
                        <p:par>
                          <p:cTn id="79" fill="hold" nodeType="afterGroup">
                            <p:stCondLst>
                              <p:cond delay="500"/>
                            </p:stCondLst>
                            <p:childTnLst>
                              <p:par>
                                <p:cTn id="80" presetID="17" presetClass="entr" presetSubtype="10" fill="hold" nodeType="afterEffect">
                                  <p:stCondLst>
                                    <p:cond delay="0"/>
                                  </p:stCondLst>
                                  <p:childTnLst>
                                    <p:set>
                                      <p:cBhvr>
                                        <p:cTn id="81" dur="1" fill="hold">
                                          <p:stCondLst>
                                            <p:cond delay="0"/>
                                          </p:stCondLst>
                                        </p:cTn>
                                        <p:tgtEl>
                                          <p:spTgt spid="3"/>
                                        </p:tgtEl>
                                        <p:attrNameLst>
                                          <p:attrName>style.visibility</p:attrName>
                                        </p:attrNameLst>
                                      </p:cBhvr>
                                      <p:to>
                                        <p:strVal val="visible"/>
                                      </p:to>
                                    </p:set>
                                    <p:anim calcmode="lin" valueType="num">
                                      <p:cBhvr>
                                        <p:cTn id="82" dur="500" fill="hold"/>
                                        <p:tgtEl>
                                          <p:spTgt spid="3"/>
                                        </p:tgtEl>
                                        <p:attrNameLst>
                                          <p:attrName>ppt_w</p:attrName>
                                        </p:attrNameLst>
                                      </p:cBhvr>
                                      <p:tavLst>
                                        <p:tav tm="0">
                                          <p:val>
                                            <p:fltVal val="0"/>
                                          </p:val>
                                        </p:tav>
                                        <p:tav tm="100000">
                                          <p:val>
                                            <p:strVal val="#ppt_w"/>
                                          </p:val>
                                        </p:tav>
                                      </p:tavLst>
                                    </p:anim>
                                    <p:anim calcmode="lin" valueType="num">
                                      <p:cBhvr>
                                        <p:cTn id="83" dur="5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84" fill="hold" nodeType="clickPar">
                      <p:stCondLst>
                        <p:cond delay="indefinite"/>
                      </p:stCondLst>
                      <p:childTnLst>
                        <p:par>
                          <p:cTn id="85" fill="hold" nodeType="withGroup">
                            <p:stCondLst>
                              <p:cond delay="0"/>
                            </p:stCondLst>
                            <p:childTnLst>
                              <p:par>
                                <p:cTn id="86" presetID="22" presetClass="entr" presetSubtype="8" fill="hold" nodeType="clickEffect">
                                  <p:stCondLst>
                                    <p:cond delay="0"/>
                                  </p:stCondLst>
                                  <p:childTnLst>
                                    <p:set>
                                      <p:cBhvr>
                                        <p:cTn id="87" dur="1" fill="hold">
                                          <p:stCondLst>
                                            <p:cond delay="0"/>
                                          </p:stCondLst>
                                        </p:cTn>
                                        <p:tgtEl>
                                          <p:spTgt spid="4"/>
                                        </p:tgtEl>
                                        <p:attrNameLst>
                                          <p:attrName>style.visibility</p:attrName>
                                        </p:attrNameLst>
                                      </p:cBhvr>
                                      <p:to>
                                        <p:strVal val="visible"/>
                                      </p:to>
                                    </p:set>
                                    <p:animEffect transition="in" filter="wipe(left)">
                                      <p:cBhvr>
                                        <p:cTn id="88" dur="500"/>
                                        <p:tgtEl>
                                          <p:spTgt spid="4"/>
                                        </p:tgtEl>
                                      </p:cBhvr>
                                    </p:animEffect>
                                  </p:childTnLst>
                                </p:cTn>
                              </p:par>
                            </p:childTnLst>
                          </p:cTn>
                        </p:par>
                        <p:par>
                          <p:cTn id="89" fill="hold" nodeType="afterGroup">
                            <p:stCondLst>
                              <p:cond delay="500"/>
                            </p:stCondLst>
                            <p:childTnLst>
                              <p:par>
                                <p:cTn id="90" presetID="1" presetClass="entr" presetSubtype="0" fill="hold" grpId="0" nodeType="afterEffect">
                                  <p:stCondLst>
                                    <p:cond delay="0"/>
                                  </p:stCondLst>
                                  <p:childTnLst>
                                    <p:set>
                                      <p:cBhvr>
                                        <p:cTn id="91" dur="1" fill="hold">
                                          <p:stCondLst>
                                            <p:cond delay="499"/>
                                          </p:stCondLst>
                                        </p:cTn>
                                        <p:tgtEl>
                                          <p:spTgt spid="92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53" grpId="0" animBg="1"/>
      <p:bldP spid="9233" grpId="0" animBg="1"/>
      <p:bldP spid="9230" grpId="0" animBg="1"/>
      <p:bldP spid="9231" grpId="0" animBg="1"/>
      <p:bldP spid="9232" grpId="0" animBg="1"/>
      <p:bldP spid="9234" grpId="0" animBg="1"/>
      <p:bldP spid="9244" grpId="0" animBg="1"/>
      <p:bldP spid="9247" grpId="0" animBg="1"/>
      <p:bldP spid="9256" grpId="0" animBg="1"/>
      <p:bldP spid="9257" grpId="0" autoUpdateAnimBg="0"/>
      <p:bldP spid="9258" grpId="0" autoUpdateAnimBg="0"/>
      <p:bldP spid="9259" grpId="0" autoUpdateAnimBg="0"/>
      <p:bldP spid="9260" grpId="0" autoUpdateAnimBg="0"/>
      <p:bldP spid="9262" grpId="0" autoUpdateAnimBg="0"/>
      <p:bldP spid="9264" grpId="0" animBg="1"/>
      <p:bldP spid="9283" grpId="0" autoUpdateAnimBg="0"/>
      <p:bldP spid="9289" grpId="0" autoUpdateAnimBg="0"/>
      <p:bldP spid="9293"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p:cNvSpPr>
            <a:spLocks noGrp="1" noChangeArrowheads="1"/>
          </p:cNvSpPr>
          <p:nvPr>
            <p:ph type="title"/>
          </p:nvPr>
        </p:nvSpPr>
        <p:spPr/>
        <p:txBody>
          <a:bodyPr/>
          <a:lstStyle/>
          <a:p>
            <a:pPr eaLnBrk="1" hangingPunct="1">
              <a:defRPr/>
            </a:pPr>
            <a:r>
              <a:rPr lang="en-US" dirty="0" smtClean="0">
                <a:solidFill>
                  <a:schemeClr val="accent2"/>
                </a:solidFill>
              </a:rPr>
              <a:t>Coefficient Equations</a:t>
            </a:r>
          </a:p>
        </p:txBody>
      </p:sp>
      <p:sp>
        <p:nvSpPr>
          <p:cNvPr id="352259" name="Rectangle 3"/>
          <p:cNvSpPr>
            <a:spLocks noGrp="1" noChangeArrowheads="1"/>
          </p:cNvSpPr>
          <p:nvPr>
            <p:ph type="body" sz="half" idx="1"/>
          </p:nvPr>
        </p:nvSpPr>
        <p:spPr>
          <a:xfrm>
            <a:off x="457200" y="1600200"/>
            <a:ext cx="7391400" cy="4525963"/>
          </a:xfrm>
          <a:solidFill>
            <a:schemeClr val="bg1"/>
          </a:solidFill>
        </p:spPr>
        <p:txBody>
          <a:bodyPr/>
          <a:lstStyle/>
          <a:p>
            <a:pPr eaLnBrk="1" hangingPunct="1">
              <a:defRPr/>
            </a:pPr>
            <a:r>
              <a:rPr lang="en-US" sz="2800" dirty="0" smtClean="0"/>
              <a:t>Prediction equation</a:t>
            </a:r>
          </a:p>
          <a:p>
            <a:pPr lvl="1" eaLnBrk="1" hangingPunct="1">
              <a:buFont typeface="Wingdings" pitchFamily="2" charset="2"/>
              <a:buNone/>
              <a:defRPr/>
            </a:pPr>
            <a:endParaRPr lang="en-US" sz="2400" dirty="0" smtClean="0">
              <a:solidFill>
                <a:schemeClr val="accent2"/>
              </a:solidFill>
            </a:endParaRPr>
          </a:p>
          <a:p>
            <a:pPr eaLnBrk="1" hangingPunct="1">
              <a:defRPr/>
            </a:pPr>
            <a:endParaRPr lang="en-US" sz="2800" dirty="0" smtClean="0">
              <a:solidFill>
                <a:schemeClr val="accent2"/>
              </a:solidFill>
            </a:endParaRPr>
          </a:p>
          <a:p>
            <a:pPr eaLnBrk="1" hangingPunct="1">
              <a:defRPr/>
            </a:pPr>
            <a:r>
              <a:rPr lang="en-US" sz="2800" dirty="0" smtClean="0"/>
              <a:t>Sample slope</a:t>
            </a: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defRPr/>
            </a:pPr>
            <a:r>
              <a:rPr lang="en-US" sz="2800" dirty="0" smtClean="0"/>
              <a:t>Sample Y - intercept</a:t>
            </a:r>
          </a:p>
          <a:p>
            <a:pPr eaLnBrk="1" hangingPunct="1">
              <a:defRPr/>
            </a:pPr>
            <a:endParaRPr lang="en-US" sz="2800" dirty="0" smtClean="0"/>
          </a:p>
        </p:txBody>
      </p:sp>
      <p:graphicFrame>
        <p:nvGraphicFramePr>
          <p:cNvPr id="51206" name="Object 4"/>
          <p:cNvGraphicFramePr>
            <a:graphicFrameLocks noGrp="1" noChangeAspect="1"/>
          </p:cNvGraphicFramePr>
          <p:nvPr>
            <p:ph sz="quarter" idx="2"/>
          </p:nvPr>
        </p:nvGraphicFramePr>
        <p:xfrm>
          <a:off x="2514600" y="2209800"/>
          <a:ext cx="2159000" cy="533400"/>
        </p:xfrm>
        <a:graphic>
          <a:graphicData uri="http://schemas.openxmlformats.org/presentationml/2006/ole">
            <p:oleObj spid="_x0000_s4098" name="Equation" r:id="rId3" imgW="2159000" imgH="533400" progId="">
              <p:embed/>
            </p:oleObj>
          </a:graphicData>
        </a:graphic>
      </p:graphicFrame>
      <p:graphicFrame>
        <p:nvGraphicFramePr>
          <p:cNvPr id="51207" name="Object 6"/>
          <p:cNvGraphicFramePr>
            <a:graphicFrameLocks noGrp="1" noChangeAspect="1"/>
          </p:cNvGraphicFramePr>
          <p:nvPr>
            <p:ph sz="quarter" idx="3"/>
          </p:nvPr>
        </p:nvGraphicFramePr>
        <p:xfrm>
          <a:off x="1905000" y="3581400"/>
          <a:ext cx="4038600" cy="1001713"/>
        </p:xfrm>
        <a:graphic>
          <a:graphicData uri="http://schemas.openxmlformats.org/presentationml/2006/ole">
            <p:oleObj spid="_x0000_s4099" name="Equation" r:id="rId4" imgW="4813300" imgH="1193800" progId="Equation.3">
              <p:embed/>
            </p:oleObj>
          </a:graphicData>
        </a:graphic>
      </p:graphicFrame>
      <p:graphicFrame>
        <p:nvGraphicFramePr>
          <p:cNvPr id="51208" name="Object 8"/>
          <p:cNvGraphicFramePr>
            <a:graphicFrameLocks noChangeAspect="1"/>
          </p:cNvGraphicFramePr>
          <p:nvPr>
            <p:extLst>
              <p:ext uri="{D42A27DB-BD31-4B8C-83A1-F6EECF244321}">
                <p14:modId xmlns="" xmlns:p14="http://schemas.microsoft.com/office/powerpoint/2010/main" val="374450382"/>
              </p:ext>
            </p:extLst>
          </p:nvPr>
        </p:nvGraphicFramePr>
        <p:xfrm>
          <a:off x="2057400" y="5423052"/>
          <a:ext cx="2057400" cy="520547"/>
        </p:xfrm>
        <a:graphic>
          <a:graphicData uri="http://schemas.openxmlformats.org/presentationml/2006/ole">
            <p:oleObj spid="_x0000_s4100" name="Equation" r:id="rId5" imgW="2108200" imgH="533400" progId="">
              <p:embed/>
            </p:oleObj>
          </a:graphicData>
        </a:graphic>
      </p:graphicFrame>
    </p:spTree>
    <p:extLst>
      <p:ext uri="{BB962C8B-B14F-4D97-AF65-F5344CB8AC3E}">
        <p14:creationId xmlns="" xmlns:p14="http://schemas.microsoft.com/office/powerpoint/2010/main" val="314714744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ChangeArrowheads="1"/>
          </p:cNvSpPr>
          <p:nvPr>
            <p:ph type="title"/>
          </p:nvPr>
        </p:nvSpPr>
        <p:spPr/>
        <p:txBody>
          <a:bodyPr/>
          <a:lstStyle/>
          <a:p>
            <a:pPr eaLnBrk="1" hangingPunct="1">
              <a:defRPr/>
            </a:pPr>
            <a:r>
              <a:rPr lang="en-US" dirty="0" smtClean="0">
                <a:solidFill>
                  <a:schemeClr val="accent2"/>
                </a:solidFill>
              </a:rPr>
              <a:t>Derivation of Parameters</a:t>
            </a:r>
          </a:p>
        </p:txBody>
      </p:sp>
      <p:sp>
        <p:nvSpPr>
          <p:cNvPr id="355331" name="Rectangle 3"/>
          <p:cNvSpPr>
            <a:spLocks noGrp="1" noChangeArrowheads="1"/>
          </p:cNvSpPr>
          <p:nvPr>
            <p:ph type="body" sz="half" idx="1"/>
          </p:nvPr>
        </p:nvSpPr>
        <p:spPr>
          <a:xfrm>
            <a:off x="457200" y="1600200"/>
            <a:ext cx="7391400" cy="4724400"/>
          </a:xfrm>
          <a:solidFill>
            <a:schemeClr val="bg1"/>
          </a:solidFill>
        </p:spPr>
        <p:txBody>
          <a:bodyPr/>
          <a:lstStyle/>
          <a:p>
            <a:pPr eaLnBrk="1" hangingPunct="1">
              <a:defRPr/>
            </a:pPr>
            <a:r>
              <a:rPr lang="en-US" sz="2800" dirty="0" smtClean="0"/>
              <a:t>Least Squares (L-S): </a:t>
            </a:r>
          </a:p>
          <a:p>
            <a:pPr eaLnBrk="1" hangingPunct="1">
              <a:buFont typeface="Wingdings" pitchFamily="2" charset="2"/>
              <a:buNone/>
              <a:defRPr/>
            </a:pPr>
            <a:r>
              <a:rPr lang="en-US" sz="2800" dirty="0" smtClean="0"/>
              <a:t>	Minimize squared error</a:t>
            </a:r>
          </a:p>
          <a:p>
            <a:pPr lvl="1" eaLnBrk="1" hangingPunct="1">
              <a:buFont typeface="Wingdings" pitchFamily="2" charset="2"/>
              <a:buNone/>
              <a:defRPr/>
            </a:pPr>
            <a:endParaRPr lang="en-US" sz="24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buFont typeface="Wingdings" pitchFamily="2" charset="2"/>
              <a:buNone/>
              <a:defRPr/>
            </a:pPr>
            <a:endParaRPr lang="en-US" sz="2800" dirty="0" smtClean="0">
              <a:solidFill>
                <a:schemeClr val="accent2"/>
              </a:solidFill>
            </a:endParaRPr>
          </a:p>
          <a:p>
            <a:pPr eaLnBrk="1" hangingPunct="1">
              <a:defRPr/>
            </a:pPr>
            <a:endParaRPr lang="en-US" sz="2800" dirty="0" smtClean="0"/>
          </a:p>
        </p:txBody>
      </p:sp>
      <p:graphicFrame>
        <p:nvGraphicFramePr>
          <p:cNvPr id="52230" name="Object 6"/>
          <p:cNvGraphicFramePr>
            <a:graphicFrameLocks noChangeAspect="1"/>
          </p:cNvGraphicFramePr>
          <p:nvPr>
            <p:extLst>
              <p:ext uri="{D42A27DB-BD31-4B8C-83A1-F6EECF244321}">
                <p14:modId xmlns="" xmlns:p14="http://schemas.microsoft.com/office/powerpoint/2010/main" val="2077396620"/>
              </p:ext>
            </p:extLst>
          </p:nvPr>
        </p:nvGraphicFramePr>
        <p:xfrm>
          <a:off x="2286000" y="5410200"/>
          <a:ext cx="1955800" cy="494841"/>
        </p:xfrm>
        <a:graphic>
          <a:graphicData uri="http://schemas.openxmlformats.org/presentationml/2006/ole">
            <p:oleObj spid="_x0000_s5122" name="Equation" r:id="rId3" imgW="2108200" imgH="533400" progId="Equation.3">
              <p:embed/>
            </p:oleObj>
          </a:graphicData>
        </a:graphic>
      </p:graphicFrame>
      <p:graphicFrame>
        <p:nvGraphicFramePr>
          <p:cNvPr id="52231" name="Object 10"/>
          <p:cNvGraphicFramePr>
            <a:graphicFrameLocks noGrp="1" noChangeAspect="1"/>
          </p:cNvGraphicFramePr>
          <p:nvPr>
            <p:ph sz="quarter" idx="3"/>
          </p:nvPr>
        </p:nvGraphicFramePr>
        <p:xfrm>
          <a:off x="1447800" y="3505200"/>
          <a:ext cx="4419600" cy="1589088"/>
        </p:xfrm>
        <a:graphic>
          <a:graphicData uri="http://schemas.openxmlformats.org/presentationml/2006/ole">
            <p:oleObj spid="_x0000_s5123" name="Equation" r:id="rId4" imgW="2120900" imgH="762000" progId="">
              <p:embed/>
            </p:oleObj>
          </a:graphicData>
        </a:graphic>
      </p:graphicFrame>
      <p:graphicFrame>
        <p:nvGraphicFramePr>
          <p:cNvPr id="52232" name="Object 11"/>
          <p:cNvGraphicFramePr>
            <a:graphicFrameLocks noGrp="1" noChangeAspect="1"/>
          </p:cNvGraphicFramePr>
          <p:nvPr>
            <p:ph sz="quarter" idx="2"/>
          </p:nvPr>
        </p:nvGraphicFramePr>
        <p:xfrm>
          <a:off x="2514600" y="2514600"/>
          <a:ext cx="3124200" cy="817563"/>
        </p:xfrm>
        <a:graphic>
          <a:graphicData uri="http://schemas.openxmlformats.org/presentationml/2006/ole">
            <p:oleObj spid="_x0000_s5124" name="Equation" r:id="rId5" imgW="1651000" imgH="431800" progId="">
              <p:embed/>
            </p:oleObj>
          </a:graphicData>
        </a:graphic>
      </p:graphicFrame>
    </p:spTree>
    <p:extLst>
      <p:ext uri="{BB962C8B-B14F-4D97-AF65-F5344CB8AC3E}">
        <p14:creationId xmlns="" xmlns:p14="http://schemas.microsoft.com/office/powerpoint/2010/main" val="5266400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p:cNvSpPr>
            <a:spLocks noGrp="1" noChangeArrowheads="1"/>
          </p:cNvSpPr>
          <p:nvPr>
            <p:ph type="title"/>
          </p:nvPr>
        </p:nvSpPr>
        <p:spPr/>
        <p:txBody>
          <a:bodyPr/>
          <a:lstStyle/>
          <a:p>
            <a:pPr eaLnBrk="1" hangingPunct="1">
              <a:defRPr/>
            </a:pPr>
            <a:r>
              <a:rPr lang="en-US" dirty="0" smtClean="0">
                <a:solidFill>
                  <a:schemeClr val="accent2"/>
                </a:solidFill>
              </a:rPr>
              <a:t>Derivation of Parameters</a:t>
            </a:r>
          </a:p>
        </p:txBody>
      </p:sp>
      <p:sp>
        <p:nvSpPr>
          <p:cNvPr id="356355" name="Rectangle 3"/>
          <p:cNvSpPr>
            <a:spLocks noGrp="1" noChangeArrowheads="1"/>
          </p:cNvSpPr>
          <p:nvPr>
            <p:ph type="body" sz="half" idx="1"/>
          </p:nvPr>
        </p:nvSpPr>
        <p:spPr>
          <a:xfrm>
            <a:off x="457200" y="1600200"/>
            <a:ext cx="7391400" cy="4724400"/>
          </a:xfrm>
          <a:solidFill>
            <a:schemeClr val="bg1"/>
          </a:solidFill>
        </p:spPr>
        <p:txBody>
          <a:bodyPr/>
          <a:lstStyle/>
          <a:p>
            <a:pPr eaLnBrk="1" hangingPunct="1">
              <a:defRPr/>
            </a:pPr>
            <a:r>
              <a:rPr lang="en-US" sz="2800" dirty="0" smtClean="0"/>
              <a:t>Least Squares (L-S): </a:t>
            </a:r>
          </a:p>
          <a:p>
            <a:pPr eaLnBrk="1" hangingPunct="1">
              <a:buFont typeface="Wingdings" pitchFamily="2" charset="2"/>
              <a:buNone/>
              <a:defRPr/>
            </a:pPr>
            <a:r>
              <a:rPr lang="en-US" sz="2800" dirty="0" smtClean="0"/>
              <a:t>	Minimize squared error</a:t>
            </a:r>
          </a:p>
          <a:p>
            <a:pPr lvl="1" eaLnBrk="1" hangingPunct="1">
              <a:buFont typeface="Wingdings" pitchFamily="2" charset="2"/>
              <a:buNone/>
              <a:defRPr/>
            </a:pPr>
            <a:endParaRPr lang="en-US" sz="24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defRPr/>
            </a:pPr>
            <a:endParaRPr lang="en-US" sz="2800" dirty="0" smtClean="0">
              <a:solidFill>
                <a:schemeClr val="accent2"/>
              </a:solidFill>
            </a:endParaRPr>
          </a:p>
          <a:p>
            <a:pPr eaLnBrk="1" hangingPunct="1">
              <a:buFont typeface="Wingdings" pitchFamily="2" charset="2"/>
              <a:buNone/>
              <a:defRPr/>
            </a:pPr>
            <a:endParaRPr lang="en-US" sz="2800" dirty="0" smtClean="0">
              <a:solidFill>
                <a:schemeClr val="accent2"/>
              </a:solidFill>
            </a:endParaRPr>
          </a:p>
          <a:p>
            <a:pPr eaLnBrk="1" hangingPunct="1">
              <a:defRPr/>
            </a:pPr>
            <a:endParaRPr lang="en-US" sz="2800" dirty="0" smtClean="0"/>
          </a:p>
        </p:txBody>
      </p:sp>
      <p:graphicFrame>
        <p:nvGraphicFramePr>
          <p:cNvPr id="53254" name="Object 10"/>
          <p:cNvGraphicFramePr>
            <a:graphicFrameLocks noGrp="1" noChangeAspect="1"/>
          </p:cNvGraphicFramePr>
          <p:nvPr>
            <p:ph sz="quarter" idx="3"/>
            <p:extLst>
              <p:ext uri="{D42A27DB-BD31-4B8C-83A1-F6EECF244321}">
                <p14:modId xmlns="" xmlns:p14="http://schemas.microsoft.com/office/powerpoint/2010/main" val="244516058"/>
              </p:ext>
            </p:extLst>
          </p:nvPr>
        </p:nvGraphicFramePr>
        <p:xfrm>
          <a:off x="1295400" y="2667000"/>
          <a:ext cx="4572000" cy="1752600"/>
        </p:xfrm>
        <a:graphic>
          <a:graphicData uri="http://schemas.openxmlformats.org/presentationml/2006/ole">
            <p:oleObj spid="_x0000_s6146" name="Equation" r:id="rId3" imgW="2120900" imgH="1028700" progId="">
              <p:embed/>
            </p:oleObj>
          </a:graphicData>
        </a:graphic>
      </p:graphicFrame>
      <p:graphicFrame>
        <p:nvGraphicFramePr>
          <p:cNvPr id="53255" name="Object 13"/>
          <p:cNvGraphicFramePr>
            <a:graphicFrameLocks noGrp="1" noChangeAspect="1"/>
          </p:cNvGraphicFramePr>
          <p:nvPr>
            <p:ph sz="quarter" idx="2"/>
          </p:nvPr>
        </p:nvGraphicFramePr>
        <p:xfrm>
          <a:off x="3048000" y="4648200"/>
          <a:ext cx="4038600" cy="1550988"/>
        </p:xfrm>
        <a:graphic>
          <a:graphicData uri="http://schemas.openxmlformats.org/presentationml/2006/ole">
            <p:oleObj spid="_x0000_s6147" name="Equation" r:id="rId4" imgW="2578100" imgH="990600" progId="">
              <p:embed/>
            </p:oleObj>
          </a:graphicData>
        </a:graphic>
      </p:graphicFrame>
    </p:spTree>
    <p:extLst>
      <p:ext uri="{BB962C8B-B14F-4D97-AF65-F5344CB8AC3E}">
        <p14:creationId xmlns="" xmlns:p14="http://schemas.microsoft.com/office/powerpoint/2010/main" val="26459052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ChangeArrowheads="1"/>
          </p:cNvSpPr>
          <p:nvPr/>
        </p:nvSpPr>
        <p:spPr bwMode="auto">
          <a:xfrm>
            <a:off x="685800" y="1828800"/>
            <a:ext cx="8153400" cy="1371600"/>
          </a:xfrm>
          <a:prstGeom prst="rect">
            <a:avLst/>
          </a:prstGeom>
          <a:solidFill>
            <a:srgbClr val="FFFFCC"/>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723" name="Rectangle 3"/>
          <p:cNvSpPr>
            <a:spLocks noGrp="1" noChangeArrowheads="1"/>
          </p:cNvSpPr>
          <p:nvPr>
            <p:ph type="title"/>
          </p:nvPr>
        </p:nvSpPr>
        <p:spPr/>
        <p:txBody>
          <a:bodyPr/>
          <a:lstStyle/>
          <a:p>
            <a:pPr defTabSz="852488" eaLnBrk="1" hangingPunct="1"/>
            <a:r>
              <a:rPr lang="en-US" sz="4000" dirty="0" smtClean="0">
                <a:solidFill>
                  <a:schemeClr val="accent2"/>
                </a:solidFill>
              </a:rPr>
              <a:t>Simple Linear Regression Example</a:t>
            </a:r>
          </a:p>
        </p:txBody>
      </p:sp>
      <p:sp>
        <p:nvSpPr>
          <p:cNvPr id="30724" name="Rectangle 4"/>
          <p:cNvSpPr>
            <a:spLocks noGrp="1" noChangeArrowheads="1"/>
          </p:cNvSpPr>
          <p:nvPr>
            <p:ph type="body" idx="1"/>
          </p:nvPr>
        </p:nvSpPr>
        <p:spPr>
          <a:xfrm>
            <a:off x="762000" y="1828800"/>
            <a:ext cx="8153400" cy="4114800"/>
          </a:xfrm>
        </p:spPr>
        <p:txBody>
          <a:bodyPr/>
          <a:lstStyle/>
          <a:p>
            <a:pPr marL="320675" indent="-320675" defTabSz="852488" eaLnBrk="1" hangingPunct="1"/>
            <a:r>
              <a:rPr lang="en-US" dirty="0" smtClean="0"/>
              <a:t>A real estate agent wishes to examine the relationship between the selling price of a home and its size (measured in square feet)</a:t>
            </a:r>
          </a:p>
          <a:p>
            <a:pPr marL="320675" indent="-320675" defTabSz="852488" eaLnBrk="1" hangingPunct="1"/>
            <a:endParaRPr lang="en-US" sz="1600" dirty="0" smtClean="0"/>
          </a:p>
          <a:p>
            <a:pPr marL="320675" indent="-320675" defTabSz="852488" eaLnBrk="1" hangingPunct="1"/>
            <a:r>
              <a:rPr lang="en-US" dirty="0" smtClean="0"/>
              <a:t>A random sample of 10 houses is selected</a:t>
            </a:r>
          </a:p>
          <a:p>
            <a:pPr marL="693738" lvl="1" indent="-268288" defTabSz="852488" eaLnBrk="1" hangingPunct="1"/>
            <a:r>
              <a:rPr lang="en-US" sz="3200" dirty="0" smtClean="0">
                <a:solidFill>
                  <a:schemeClr val="folHlink"/>
                </a:solidFill>
              </a:rPr>
              <a:t>Dependent variable (y) = house price </a:t>
            </a:r>
            <a:r>
              <a:rPr lang="en-US" dirty="0" smtClean="0">
                <a:solidFill>
                  <a:schemeClr val="folHlink"/>
                </a:solidFill>
              </a:rPr>
              <a:t>in $1000s</a:t>
            </a:r>
          </a:p>
          <a:p>
            <a:pPr marL="693738" lvl="1" indent="-268288" defTabSz="852488" eaLnBrk="1" hangingPunct="1"/>
            <a:r>
              <a:rPr lang="en-US" sz="3200" dirty="0" smtClean="0">
                <a:solidFill>
                  <a:schemeClr val="folHlink"/>
                </a:solidFill>
              </a:rPr>
              <a:t>Independent variable (x) = square feet</a:t>
            </a:r>
          </a:p>
        </p:txBody>
      </p:sp>
    </p:spTree>
    <p:extLst>
      <p:ext uri="{BB962C8B-B14F-4D97-AF65-F5344CB8AC3E}">
        <p14:creationId xmlns="" xmlns:p14="http://schemas.microsoft.com/office/powerpoint/2010/main" val="6543672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defTabSz="852488" eaLnBrk="1" hangingPunct="1"/>
            <a:r>
              <a:rPr lang="en-US" sz="4000" dirty="0" smtClean="0"/>
              <a:t>Sample Data for House Price Model</a:t>
            </a:r>
          </a:p>
        </p:txBody>
      </p:sp>
      <p:graphicFrame>
        <p:nvGraphicFramePr>
          <p:cNvPr id="33795" name="Group 3"/>
          <p:cNvGraphicFramePr>
            <a:graphicFrameLocks noGrp="1"/>
          </p:cNvGraphicFramePr>
          <p:nvPr/>
        </p:nvGraphicFramePr>
        <p:xfrm>
          <a:off x="1524000" y="1600200"/>
          <a:ext cx="6096000" cy="4846638"/>
        </p:xfrm>
        <a:graphic>
          <a:graphicData uri="http://schemas.openxmlformats.org/drawingml/2006/table">
            <a:tbl>
              <a:tblPr/>
              <a:tblGrid>
                <a:gridCol w="3048000"/>
                <a:gridCol w="3048000"/>
              </a:tblGrid>
              <a:tr h="731568">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House Price in $1000s</a:t>
                      </a:r>
                    </a:p>
                    <a:p>
                      <a:pPr marL="0" marR="0" lvl="0" indent="0" algn="ctr" defTabSz="852488" rtl="0" eaLnBrk="1" fontAlgn="base" latinLnBrk="0" hangingPunct="1">
                        <a:lnSpc>
                          <a:spcPct val="8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(y)</a:t>
                      </a:r>
                    </a:p>
                  </a:txBody>
                  <a:tcPr marT="45723" marB="45723" anchor="ct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Square Feet </a:t>
                      </a:r>
                    </a:p>
                    <a:p>
                      <a:pPr marL="0" marR="0" lvl="0" indent="0" algn="ctr" defTabSz="852488" rtl="0" eaLnBrk="1" fontAlgn="base" latinLnBrk="0" hangingPunct="1">
                        <a:lnSpc>
                          <a:spcPct val="8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(x)</a:t>
                      </a:r>
                    </a:p>
                  </a:txBody>
                  <a:tcPr marT="45723" marB="45723" anchor="ct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CCFFFF"/>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245</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1400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312</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1600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279</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1700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308</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1875</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199</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1100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219</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1550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405</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2350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324</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2450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319</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1425</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rgbClr val="FFFFCC"/>
                    </a:solidFill>
                  </a:tcPr>
                </a:tc>
              </a:tr>
              <a:tr h="411507">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255</a:t>
                      </a:r>
                    </a:p>
                  </a:txBody>
                  <a:tcPr marT="45723" marB="45723"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c>
                  <a:txBody>
                    <a:bodyPr/>
                    <a:lstStyle/>
                    <a:p>
                      <a:pPr marL="0" marR="0" lvl="0" indent="0" algn="ctr" defTabSz="852488" rtl="0" eaLnBrk="1" fontAlgn="base" latinLnBrk="0" hangingPunct="1">
                        <a:lnSpc>
                          <a:spcPct val="100000"/>
                        </a:lnSpc>
                        <a:spcBef>
                          <a:spcPct val="20000"/>
                        </a:spcBef>
                        <a:spcAft>
                          <a:spcPct val="0"/>
                        </a:spcAft>
                        <a:buClrTx/>
                        <a:buSzTx/>
                        <a:buFontTx/>
                        <a:buNone/>
                        <a:tabLst/>
                      </a:pPr>
                      <a:r>
                        <a:rPr kumimoji="0" lang="en-US" sz="2100" b="1" i="0" u="none" strike="noStrike" cap="none" normalizeH="0" baseline="0" smtClean="0">
                          <a:ln>
                            <a:noFill/>
                          </a:ln>
                          <a:solidFill>
                            <a:schemeClr val="tx1"/>
                          </a:solidFill>
                          <a:effectLst/>
                          <a:latin typeface="Arial" charset="0"/>
                        </a:rPr>
                        <a:t>1700</a:t>
                      </a:r>
                    </a:p>
                  </a:txBody>
                  <a:tcPr marT="45723" marB="45723"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solidFill>
                      <a:srgbClr val="FFFFCC"/>
                    </a:solidFill>
                  </a:tcPr>
                </a:tc>
              </a:tr>
            </a:tbl>
          </a:graphicData>
        </a:graphic>
      </p:graphicFrame>
      <p:pic>
        <p:nvPicPr>
          <p:cNvPr id="31785" name="Picture 45" descr="house"/>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696200" y="5562600"/>
            <a:ext cx="1295400" cy="852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1908646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Sample Data for House Price Model</a:t>
            </a:r>
          </a:p>
        </p:txBody>
      </p:sp>
      <p:sp>
        <p:nvSpPr>
          <p:cNvPr id="3" name="Content Placeholder 2"/>
          <p:cNvSpPr>
            <a:spLocks noGrp="1"/>
          </p:cNvSpPr>
          <p:nvPr>
            <p:ph sz="quarter" idx="1"/>
          </p:nvPr>
        </p:nvSpPr>
        <p:spPr/>
        <p:txBody>
          <a:bodyPr/>
          <a:lstStyle/>
          <a:p>
            <a:r>
              <a:rPr lang="en-US" dirty="0" smtClean="0"/>
              <a:t>Use SPSS for solving the above example and write the results here.</a:t>
            </a:r>
            <a:endParaRPr lang="en-US" dirty="0"/>
          </a:p>
        </p:txBody>
      </p:sp>
    </p:spTree>
    <p:extLst>
      <p:ext uri="{BB962C8B-B14F-4D97-AF65-F5344CB8AC3E}">
        <p14:creationId xmlns="" xmlns:p14="http://schemas.microsoft.com/office/powerpoint/2010/main" val="17187066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2209800" y="2514600"/>
          <a:ext cx="4876800" cy="3314700"/>
        </p:xfrm>
        <a:graphic>
          <a:graphicData uri="http://schemas.openxmlformats.org/presentationml/2006/ole">
            <p:oleObj spid="_x0000_s7170" name="Chart" r:id="rId3" imgW="5562600" imgH="3781552" progId="Excel.Sheet.8">
              <p:embed/>
            </p:oleObj>
          </a:graphicData>
        </a:graphic>
      </p:graphicFrame>
      <p:sp>
        <p:nvSpPr>
          <p:cNvPr id="34819" name="Rectangle 3"/>
          <p:cNvSpPr>
            <a:spLocks noChangeArrowheads="1"/>
          </p:cNvSpPr>
          <p:nvPr/>
        </p:nvSpPr>
        <p:spPr bwMode="auto">
          <a:xfrm>
            <a:off x="1828800" y="5715000"/>
            <a:ext cx="6019800" cy="685800"/>
          </a:xfrm>
          <a:prstGeom prst="rect">
            <a:avLst/>
          </a:prstGeom>
          <a:solidFill>
            <a:srgbClr val="FFFFCC"/>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34820" name="Rectangle 4"/>
          <p:cNvSpPr>
            <a:spLocks noGrp="1" noChangeArrowheads="1"/>
          </p:cNvSpPr>
          <p:nvPr>
            <p:ph type="title"/>
          </p:nvPr>
        </p:nvSpPr>
        <p:spPr/>
        <p:txBody>
          <a:bodyPr/>
          <a:lstStyle/>
          <a:p>
            <a:pPr eaLnBrk="1" hangingPunct="1"/>
            <a:r>
              <a:rPr lang="en-US" smtClean="0"/>
              <a:t>Graphical Presentation</a:t>
            </a:r>
          </a:p>
        </p:txBody>
      </p:sp>
      <p:sp>
        <p:nvSpPr>
          <p:cNvPr id="34821" name="Rectangle 5"/>
          <p:cNvSpPr>
            <a:spLocks noGrp="1" noChangeArrowheads="1"/>
          </p:cNvSpPr>
          <p:nvPr>
            <p:ph type="body" idx="1"/>
          </p:nvPr>
        </p:nvSpPr>
        <p:spPr>
          <a:xfrm>
            <a:off x="457200" y="1600200"/>
            <a:ext cx="7453313" cy="1173163"/>
          </a:xfrm>
        </p:spPr>
        <p:txBody>
          <a:bodyPr/>
          <a:lstStyle/>
          <a:p>
            <a:pPr eaLnBrk="1" hangingPunct="1"/>
            <a:r>
              <a:rPr lang="en-US" smtClean="0"/>
              <a:t>House price model:  scatter plot and regression line</a:t>
            </a:r>
          </a:p>
        </p:txBody>
      </p:sp>
      <p:graphicFrame>
        <p:nvGraphicFramePr>
          <p:cNvPr id="34822" name="Object 6"/>
          <p:cNvGraphicFramePr>
            <a:graphicFrameLocks noChangeAspect="1"/>
          </p:cNvGraphicFramePr>
          <p:nvPr/>
        </p:nvGraphicFramePr>
        <p:xfrm>
          <a:off x="1981200" y="5943600"/>
          <a:ext cx="5735638" cy="365125"/>
        </p:xfrm>
        <a:graphic>
          <a:graphicData uri="http://schemas.openxmlformats.org/presentationml/2006/ole">
            <p:oleObj spid="_x0000_s7171" name="Equation" r:id="rId4" imgW="3200400" imgH="203200" progId="Equation.3">
              <p:embed/>
            </p:oleObj>
          </a:graphicData>
        </a:graphic>
      </p:graphicFrame>
      <p:sp>
        <p:nvSpPr>
          <p:cNvPr id="34823" name="Line 7"/>
          <p:cNvSpPr>
            <a:spLocks noChangeShapeType="1"/>
          </p:cNvSpPr>
          <p:nvPr/>
        </p:nvSpPr>
        <p:spPr bwMode="auto">
          <a:xfrm flipH="1">
            <a:off x="2819400" y="3886200"/>
            <a:ext cx="1676400" cy="762000"/>
          </a:xfrm>
          <a:prstGeom prst="line">
            <a:avLst/>
          </a:prstGeom>
          <a:noFill/>
          <a:ln w="12700">
            <a:solidFill>
              <a:schemeClr val="hlink"/>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34824" name="Freeform 8"/>
          <p:cNvSpPr>
            <a:spLocks/>
          </p:cNvSpPr>
          <p:nvPr/>
        </p:nvSpPr>
        <p:spPr bwMode="auto">
          <a:xfrm>
            <a:off x="2438400" y="5867400"/>
            <a:ext cx="628650" cy="85725"/>
          </a:xfrm>
          <a:custGeom>
            <a:avLst/>
            <a:gdLst>
              <a:gd name="T0" fmla="*/ 0 w 396"/>
              <a:gd name="T1" fmla="*/ 76200 h 54"/>
              <a:gd name="T2" fmla="*/ 323850 w 396"/>
              <a:gd name="T3" fmla="*/ 0 h 54"/>
              <a:gd name="T4" fmla="*/ 628650 w 396"/>
              <a:gd name="T5" fmla="*/ 85725 h 54"/>
              <a:gd name="T6" fmla="*/ 0 60000 65536"/>
              <a:gd name="T7" fmla="*/ 0 60000 65536"/>
              <a:gd name="T8" fmla="*/ 0 60000 65536"/>
            </a:gdLst>
            <a:ahLst/>
            <a:cxnLst>
              <a:cxn ang="T6">
                <a:pos x="T0" y="T1"/>
              </a:cxn>
              <a:cxn ang="T7">
                <a:pos x="T2" y="T3"/>
              </a:cxn>
              <a:cxn ang="T8">
                <a:pos x="T4" y="T5"/>
              </a:cxn>
            </a:cxnLst>
            <a:rect l="0" t="0" r="r" b="b"/>
            <a:pathLst>
              <a:path w="396" h="54">
                <a:moveTo>
                  <a:pt x="0" y="48"/>
                </a:moveTo>
                <a:lnTo>
                  <a:pt x="204" y="0"/>
                </a:lnTo>
                <a:lnTo>
                  <a:pt x="396" y="54"/>
                </a:lnTo>
              </a:path>
            </a:pathLst>
          </a:custGeom>
          <a:noFill/>
          <a:ln w="9525" cap="flat" cmpd="sng">
            <a:solidFill>
              <a:schemeClr val="tx1"/>
            </a:solidFill>
            <a:prstDash val="solid"/>
            <a:miter lim="800000"/>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4825" name="Rectangle 9"/>
          <p:cNvSpPr>
            <a:spLocks noChangeArrowheads="1"/>
          </p:cNvSpPr>
          <p:nvPr/>
        </p:nvSpPr>
        <p:spPr bwMode="auto">
          <a:xfrm>
            <a:off x="7010400" y="3124200"/>
            <a:ext cx="1371600" cy="717550"/>
          </a:xfrm>
          <a:prstGeom prst="rect">
            <a:avLst/>
          </a:prstGeom>
          <a:noFill/>
          <a:ln w="19050">
            <a:solidFill>
              <a:schemeClr val="hlink"/>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r>
              <a:rPr lang="en-US" sz="2000"/>
              <a:t>Slope </a:t>
            </a:r>
          </a:p>
          <a:p>
            <a:pPr eaLnBrk="0" hangingPunct="0"/>
            <a:r>
              <a:rPr lang="en-US" sz="2000"/>
              <a:t>= 0.10977</a:t>
            </a:r>
            <a:endParaRPr lang="en-US" sz="2000" baseline="-25000"/>
          </a:p>
        </p:txBody>
      </p:sp>
      <p:sp>
        <p:nvSpPr>
          <p:cNvPr id="34826" name="Rectangle 10"/>
          <p:cNvSpPr>
            <a:spLocks noChangeArrowheads="1"/>
          </p:cNvSpPr>
          <p:nvPr/>
        </p:nvSpPr>
        <p:spPr bwMode="auto">
          <a:xfrm>
            <a:off x="1066800" y="4724400"/>
            <a:ext cx="1219200" cy="687388"/>
          </a:xfrm>
          <a:prstGeom prst="rect">
            <a:avLst/>
          </a:prstGeom>
          <a:noFill/>
          <a:ln w="19050">
            <a:solidFill>
              <a:schemeClr val="hlink"/>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2000"/>
              <a:t>Intercept </a:t>
            </a:r>
          </a:p>
          <a:p>
            <a:pPr eaLnBrk="0" hangingPunct="0">
              <a:lnSpc>
                <a:spcPct val="40000"/>
              </a:lnSpc>
              <a:spcBef>
                <a:spcPct val="50000"/>
              </a:spcBef>
            </a:pPr>
            <a:r>
              <a:rPr lang="en-US" sz="2000"/>
              <a:t>= 98.248  </a:t>
            </a:r>
          </a:p>
        </p:txBody>
      </p:sp>
      <p:sp>
        <p:nvSpPr>
          <p:cNvPr id="34827" name="Line 11"/>
          <p:cNvSpPr>
            <a:spLocks noChangeShapeType="1"/>
          </p:cNvSpPr>
          <p:nvPr/>
        </p:nvSpPr>
        <p:spPr bwMode="auto">
          <a:xfrm flipH="1">
            <a:off x="6019800" y="2438400"/>
            <a:ext cx="1676400" cy="762000"/>
          </a:xfrm>
          <a:prstGeom prst="line">
            <a:avLst/>
          </a:prstGeom>
          <a:noFill/>
          <a:ln w="12700">
            <a:solidFill>
              <a:schemeClr val="hlink"/>
            </a:solidFill>
            <a:prstDash val="dash"/>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endParaRPr lang="en-US"/>
          </a:p>
        </p:txBody>
      </p:sp>
      <p:sp>
        <p:nvSpPr>
          <p:cNvPr id="34828" name="Freeform 12"/>
          <p:cNvSpPr>
            <a:spLocks/>
          </p:cNvSpPr>
          <p:nvPr/>
        </p:nvSpPr>
        <p:spPr bwMode="auto">
          <a:xfrm>
            <a:off x="6400800" y="3048000"/>
            <a:ext cx="609600" cy="457200"/>
          </a:xfrm>
          <a:custGeom>
            <a:avLst/>
            <a:gdLst>
              <a:gd name="T0" fmla="*/ 609600 w 384"/>
              <a:gd name="T1" fmla="*/ 457200 h 288"/>
              <a:gd name="T2" fmla="*/ 152400 w 384"/>
              <a:gd name="T3" fmla="*/ 381000 h 288"/>
              <a:gd name="T4" fmla="*/ 0 w 384"/>
              <a:gd name="T5" fmla="*/ 0 h 288"/>
              <a:gd name="T6" fmla="*/ 0 60000 65536"/>
              <a:gd name="T7" fmla="*/ 0 60000 65536"/>
              <a:gd name="T8" fmla="*/ 0 60000 65536"/>
            </a:gdLst>
            <a:ahLst/>
            <a:cxnLst>
              <a:cxn ang="T6">
                <a:pos x="T0" y="T1"/>
              </a:cxn>
              <a:cxn ang="T7">
                <a:pos x="T2" y="T3"/>
              </a:cxn>
              <a:cxn ang="T8">
                <a:pos x="T4" y="T5"/>
              </a:cxn>
            </a:cxnLst>
            <a:rect l="0" t="0" r="r" b="b"/>
            <a:pathLst>
              <a:path w="384" h="288">
                <a:moveTo>
                  <a:pt x="384" y="288"/>
                </a:moveTo>
                <a:cubicBezTo>
                  <a:pt x="272" y="288"/>
                  <a:pt x="160" y="288"/>
                  <a:pt x="96" y="240"/>
                </a:cubicBezTo>
                <a:cubicBezTo>
                  <a:pt x="32" y="192"/>
                  <a:pt x="16" y="96"/>
                  <a:pt x="0" y="0"/>
                </a:cubicBezTo>
              </a:path>
            </a:pathLst>
          </a:custGeom>
          <a:noFill/>
          <a:ln w="19050" cap="flat" cmpd="sng">
            <a:solidFill>
              <a:schemeClr val="hlink"/>
            </a:solidFill>
            <a:prstDash val="solid"/>
            <a:round/>
            <a:headEnd/>
            <a:tailEnd type="triangle" w="lg" len="med"/>
          </a:ln>
          <a:effectLst/>
          <a:extLst>
            <a:ext uri="{909E8E84-426E-40DD-AFC4-6F175D3DCCD1}">
              <a14:hiddenFill xmlns="" xmlns:a14="http://schemas.microsoft.com/office/drawing/2010/main">
                <a:solidFill>
                  <a:srgbClr val="CC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
        <p:nvSpPr>
          <p:cNvPr id="34829" name="Freeform 13"/>
          <p:cNvSpPr>
            <a:spLocks/>
          </p:cNvSpPr>
          <p:nvPr/>
        </p:nvSpPr>
        <p:spPr bwMode="auto">
          <a:xfrm>
            <a:off x="2286000" y="4572000"/>
            <a:ext cx="762000" cy="635000"/>
          </a:xfrm>
          <a:custGeom>
            <a:avLst/>
            <a:gdLst>
              <a:gd name="T0" fmla="*/ 0 w 480"/>
              <a:gd name="T1" fmla="*/ 609600 h 400"/>
              <a:gd name="T2" fmla="*/ 609600 w 480"/>
              <a:gd name="T3" fmla="*/ 533400 h 400"/>
              <a:gd name="T4" fmla="*/ 762000 w 480"/>
              <a:gd name="T5" fmla="*/ 0 h 400"/>
              <a:gd name="T6" fmla="*/ 0 60000 65536"/>
              <a:gd name="T7" fmla="*/ 0 60000 65536"/>
              <a:gd name="T8" fmla="*/ 0 60000 65536"/>
            </a:gdLst>
            <a:ahLst/>
            <a:cxnLst>
              <a:cxn ang="T6">
                <a:pos x="T0" y="T1"/>
              </a:cxn>
              <a:cxn ang="T7">
                <a:pos x="T2" y="T3"/>
              </a:cxn>
              <a:cxn ang="T8">
                <a:pos x="T4" y="T5"/>
              </a:cxn>
            </a:cxnLst>
            <a:rect l="0" t="0" r="r" b="b"/>
            <a:pathLst>
              <a:path w="480" h="400">
                <a:moveTo>
                  <a:pt x="0" y="384"/>
                </a:moveTo>
                <a:cubicBezTo>
                  <a:pt x="152" y="392"/>
                  <a:pt x="304" y="400"/>
                  <a:pt x="384" y="336"/>
                </a:cubicBezTo>
                <a:cubicBezTo>
                  <a:pt x="464" y="272"/>
                  <a:pt x="464" y="56"/>
                  <a:pt x="480" y="0"/>
                </a:cubicBezTo>
              </a:path>
            </a:pathLst>
          </a:custGeom>
          <a:noFill/>
          <a:ln w="19050" cap="flat" cmpd="sng">
            <a:solidFill>
              <a:schemeClr val="hlink"/>
            </a:solidFill>
            <a:prstDash val="solid"/>
            <a:round/>
            <a:headEnd type="none" w="med" len="med"/>
            <a:tailEnd type="triangle" w="lg" len="med"/>
          </a:ln>
          <a:effectLst/>
          <a:extLst>
            <a:ext uri="{909E8E84-426E-40DD-AFC4-6F175D3DCCD1}">
              <a14:hiddenFill xmlns="" xmlns:a14="http://schemas.microsoft.com/office/drawing/2010/main">
                <a:solidFill>
                  <a:srgbClr val="CC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pic>
        <p:nvPicPr>
          <p:cNvPr id="34830" name="Picture 14" descr="house"/>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0" y="5638800"/>
            <a:ext cx="1295400" cy="852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0643172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6629400" y="4267200"/>
            <a:ext cx="2057400" cy="457200"/>
          </a:xfrm>
          <a:prstGeom prst="rect">
            <a:avLst/>
          </a:prstGeom>
          <a:solidFill>
            <a:srgbClr val="CCFFFF"/>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35843" name="Rectangle 3"/>
          <p:cNvSpPr>
            <a:spLocks noChangeArrowheads="1"/>
          </p:cNvSpPr>
          <p:nvPr/>
        </p:nvSpPr>
        <p:spPr bwMode="auto">
          <a:xfrm>
            <a:off x="2819400" y="1905000"/>
            <a:ext cx="1752600" cy="457200"/>
          </a:xfrm>
          <a:prstGeom prst="rect">
            <a:avLst/>
          </a:prstGeom>
          <a:solidFill>
            <a:srgbClr val="CCFFFF"/>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35844" name="Rectangle 4"/>
          <p:cNvSpPr>
            <a:spLocks noGrp="1" noChangeArrowheads="1"/>
          </p:cNvSpPr>
          <p:nvPr>
            <p:ph type="title"/>
          </p:nvPr>
        </p:nvSpPr>
        <p:spPr>
          <a:xfrm>
            <a:off x="457200" y="228600"/>
            <a:ext cx="7793038" cy="1066800"/>
          </a:xfrm>
        </p:spPr>
        <p:txBody>
          <a:bodyPr>
            <a:normAutofit/>
          </a:bodyPr>
          <a:lstStyle/>
          <a:p>
            <a:pPr eaLnBrk="1" hangingPunct="1">
              <a:lnSpc>
                <a:spcPct val="80000"/>
              </a:lnSpc>
            </a:pPr>
            <a:r>
              <a:rPr lang="en-US" dirty="0" smtClean="0"/>
              <a:t>Interpretation of the Intercept</a:t>
            </a:r>
            <a:endParaRPr lang="en-US" baseline="-25000" dirty="0" smtClean="0"/>
          </a:p>
        </p:txBody>
      </p:sp>
      <p:sp>
        <p:nvSpPr>
          <p:cNvPr id="35845" name="Rectangle 5"/>
          <p:cNvSpPr>
            <a:spLocks noGrp="1" noChangeArrowheads="1"/>
          </p:cNvSpPr>
          <p:nvPr>
            <p:ph type="body" idx="1"/>
          </p:nvPr>
        </p:nvSpPr>
        <p:spPr>
          <a:xfrm>
            <a:off x="609600" y="2667000"/>
            <a:ext cx="8077200" cy="3785652"/>
          </a:xfrm>
          <a:solidFill>
            <a:schemeClr val="bg1"/>
          </a:solidFill>
        </p:spPr>
        <p:txBody>
          <a:bodyPr>
            <a:spAutoFit/>
          </a:bodyPr>
          <a:lstStyle/>
          <a:p>
            <a:pPr eaLnBrk="1" hangingPunct="1">
              <a:lnSpc>
                <a:spcPct val="110000"/>
              </a:lnSpc>
              <a:spcBef>
                <a:spcPct val="40000"/>
              </a:spcBef>
            </a:pPr>
            <a:r>
              <a:rPr lang="en-US" dirty="0" smtClean="0"/>
              <a:t>     is the estimated average value of Y when the value of X is zero (if x = 0 is in the range of observed x values).</a:t>
            </a:r>
          </a:p>
          <a:p>
            <a:pPr lvl="1" eaLnBrk="1" hangingPunct="1">
              <a:lnSpc>
                <a:spcPct val="110000"/>
              </a:lnSpc>
              <a:spcBef>
                <a:spcPct val="40000"/>
              </a:spcBef>
              <a:buNone/>
            </a:pPr>
            <a:r>
              <a:rPr lang="en-US" dirty="0" smtClean="0"/>
              <a:t>   Here</a:t>
            </a:r>
            <a:r>
              <a:rPr lang="en-US" dirty="0" smtClean="0"/>
              <a:t>, no houses had 0 square </a:t>
            </a:r>
            <a:r>
              <a:rPr lang="en-US" dirty="0" smtClean="0"/>
              <a:t>feet,      </a:t>
            </a:r>
            <a:r>
              <a:rPr lang="en-US" dirty="0" smtClean="0"/>
              <a:t>= </a:t>
            </a:r>
            <a:r>
              <a:rPr lang="en-US" dirty="0" smtClean="0"/>
              <a:t>98.24833 just </a:t>
            </a:r>
            <a:r>
              <a:rPr lang="en-US" dirty="0" smtClean="0"/>
              <a:t>indicates that, for houses within the range of sizes observed, $98,248.33 is the portion of the house price not explained by square feet.</a:t>
            </a:r>
          </a:p>
        </p:txBody>
      </p:sp>
      <p:graphicFrame>
        <p:nvGraphicFramePr>
          <p:cNvPr id="35846" name="Object 6"/>
          <p:cNvGraphicFramePr>
            <a:graphicFrameLocks noChangeAspect="1"/>
          </p:cNvGraphicFramePr>
          <p:nvPr/>
        </p:nvGraphicFramePr>
        <p:xfrm>
          <a:off x="533400" y="1905000"/>
          <a:ext cx="8001000" cy="509588"/>
        </p:xfrm>
        <a:graphic>
          <a:graphicData uri="http://schemas.openxmlformats.org/presentationml/2006/ole">
            <p:oleObj spid="_x0000_s8194" name="Equation" r:id="rId3" imgW="3200400" imgH="203200" progId="Equation.3">
              <p:embed/>
            </p:oleObj>
          </a:graphicData>
        </a:graphic>
      </p:graphicFrame>
      <p:sp>
        <p:nvSpPr>
          <p:cNvPr id="35847" name="Freeform 7"/>
          <p:cNvSpPr>
            <a:spLocks/>
          </p:cNvSpPr>
          <p:nvPr/>
        </p:nvSpPr>
        <p:spPr bwMode="auto">
          <a:xfrm>
            <a:off x="1219200" y="1828800"/>
            <a:ext cx="628650" cy="85725"/>
          </a:xfrm>
          <a:custGeom>
            <a:avLst/>
            <a:gdLst>
              <a:gd name="T0" fmla="*/ 0 w 396"/>
              <a:gd name="T1" fmla="*/ 76200 h 54"/>
              <a:gd name="T2" fmla="*/ 323850 w 396"/>
              <a:gd name="T3" fmla="*/ 0 h 54"/>
              <a:gd name="T4" fmla="*/ 628650 w 396"/>
              <a:gd name="T5" fmla="*/ 85725 h 54"/>
              <a:gd name="T6" fmla="*/ 0 60000 65536"/>
              <a:gd name="T7" fmla="*/ 0 60000 65536"/>
              <a:gd name="T8" fmla="*/ 0 60000 65536"/>
            </a:gdLst>
            <a:ahLst/>
            <a:cxnLst>
              <a:cxn ang="T6">
                <a:pos x="T0" y="T1"/>
              </a:cxn>
              <a:cxn ang="T7">
                <a:pos x="T2" y="T3"/>
              </a:cxn>
              <a:cxn ang="T8">
                <a:pos x="T4" y="T5"/>
              </a:cxn>
            </a:cxnLst>
            <a:rect l="0" t="0" r="r" b="b"/>
            <a:pathLst>
              <a:path w="396" h="54">
                <a:moveTo>
                  <a:pt x="0" y="48"/>
                </a:moveTo>
                <a:lnTo>
                  <a:pt x="204" y="0"/>
                </a:lnTo>
                <a:lnTo>
                  <a:pt x="396" y="54"/>
                </a:lnTo>
              </a:path>
            </a:pathLst>
          </a:custGeom>
          <a:noFill/>
          <a:ln w="9525" cap="flat" cmpd="sng">
            <a:solidFill>
              <a:schemeClr val="tx1"/>
            </a:solidFill>
            <a:prstDash val="solid"/>
            <a:miter lim="800000"/>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5848" name="Rectangle 8"/>
          <p:cNvSpPr>
            <a:spLocks noChangeArrowheads="1"/>
          </p:cNvSpPr>
          <p:nvPr/>
        </p:nvSpPr>
        <p:spPr bwMode="auto">
          <a:xfrm>
            <a:off x="457200" y="1676400"/>
            <a:ext cx="8305800" cy="914400"/>
          </a:xfrm>
          <a:prstGeom prst="rect">
            <a:avLst/>
          </a:prstGeom>
          <a:noFill/>
          <a:ln w="28575" algn="ctr">
            <a:solidFill>
              <a:schemeClr val="tx1"/>
            </a:solidFill>
            <a:miter lim="800000"/>
            <a:headEnd/>
            <a:tailEnd/>
          </a:ln>
          <a:effectLst/>
          <a:extLst>
            <a:ext uri="{909E8E84-426E-40DD-AFC4-6F175D3DCCD1}">
              <a14:hiddenFill xmlns="" xmlns:a14="http://schemas.microsoft.com/office/drawing/2010/main">
                <a:solidFill>
                  <a:srgbClr val="CC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35849" name="Picture 9" descr="house"/>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696200" y="5562600"/>
            <a:ext cx="1295400" cy="852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2" name="Object 1"/>
          <p:cNvGraphicFramePr>
            <a:graphicFrameLocks noChangeAspect="1"/>
          </p:cNvGraphicFramePr>
          <p:nvPr>
            <p:extLst>
              <p:ext uri="{D42A27DB-BD31-4B8C-83A1-F6EECF244321}">
                <p14:modId xmlns="" xmlns:p14="http://schemas.microsoft.com/office/powerpoint/2010/main" val="2132757137"/>
              </p:ext>
            </p:extLst>
          </p:nvPr>
        </p:nvGraphicFramePr>
        <p:xfrm>
          <a:off x="1028700" y="2667000"/>
          <a:ext cx="495300" cy="660400"/>
        </p:xfrm>
        <a:graphic>
          <a:graphicData uri="http://schemas.openxmlformats.org/presentationml/2006/ole">
            <p:oleObj spid="_x0000_s8195" name="Equation" r:id="rId5" imgW="190440" imgH="253800"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2101414864"/>
              </p:ext>
            </p:extLst>
          </p:nvPr>
        </p:nvGraphicFramePr>
        <p:xfrm>
          <a:off x="7768936" y="254000"/>
          <a:ext cx="689264" cy="919019"/>
        </p:xfrm>
        <a:graphic>
          <a:graphicData uri="http://schemas.openxmlformats.org/presentationml/2006/ole">
            <p:oleObj spid="_x0000_s8196" name="Equation" r:id="rId6" imgW="190440" imgH="253800" progId="">
              <p:embed/>
            </p:oleObj>
          </a:graphicData>
        </a:graphic>
      </p:graphicFrame>
      <p:graphicFrame>
        <p:nvGraphicFramePr>
          <p:cNvPr id="4" name="Object 3"/>
          <p:cNvGraphicFramePr>
            <a:graphicFrameLocks noChangeAspect="1"/>
          </p:cNvGraphicFramePr>
          <p:nvPr>
            <p:extLst>
              <p:ext uri="{D42A27DB-BD31-4B8C-83A1-F6EECF244321}">
                <p14:modId xmlns="" xmlns:p14="http://schemas.microsoft.com/office/powerpoint/2010/main" val="3602186611"/>
              </p:ext>
            </p:extLst>
          </p:nvPr>
        </p:nvGraphicFramePr>
        <p:xfrm>
          <a:off x="6438900" y="4343400"/>
          <a:ext cx="495300" cy="660400"/>
        </p:xfrm>
        <a:graphic>
          <a:graphicData uri="http://schemas.openxmlformats.org/presentationml/2006/ole">
            <p:oleObj spid="_x0000_s8197" name="Equation" r:id="rId7" imgW="190440" imgH="253800" progId="">
              <p:embed/>
            </p:oleObj>
          </a:graphicData>
        </a:graphic>
      </p:graphicFrame>
    </p:spTree>
    <p:extLst>
      <p:ext uri="{BB962C8B-B14F-4D97-AF65-F5344CB8AC3E}">
        <p14:creationId xmlns="" xmlns:p14="http://schemas.microsoft.com/office/powerpoint/2010/main" val="20511406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4800600" y="1905000"/>
            <a:ext cx="1524000" cy="457200"/>
          </a:xfrm>
          <a:prstGeom prst="rect">
            <a:avLst/>
          </a:prstGeom>
          <a:solidFill>
            <a:srgbClr val="CCFFFF"/>
          </a:solidFill>
          <a:ln w="1270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36867" name="Rectangle 3"/>
          <p:cNvSpPr>
            <a:spLocks noChangeArrowheads="1"/>
          </p:cNvSpPr>
          <p:nvPr/>
        </p:nvSpPr>
        <p:spPr bwMode="auto">
          <a:xfrm>
            <a:off x="2133600" y="4572000"/>
            <a:ext cx="1676400" cy="457200"/>
          </a:xfrm>
          <a:prstGeom prst="rect">
            <a:avLst/>
          </a:prstGeom>
          <a:solidFill>
            <a:srgbClr val="CCFFFF"/>
          </a:solidFill>
          <a:ln w="19050" algn="ctr">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spAutoFit/>
          </a:bodyPr>
          <a:lstStyle/>
          <a:p>
            <a:endParaRPr lang="en-US"/>
          </a:p>
        </p:txBody>
      </p:sp>
      <p:sp>
        <p:nvSpPr>
          <p:cNvPr id="36868" name="Rectangle 4"/>
          <p:cNvSpPr>
            <a:spLocks noGrp="1" noChangeArrowheads="1"/>
          </p:cNvSpPr>
          <p:nvPr>
            <p:ph type="title"/>
          </p:nvPr>
        </p:nvSpPr>
        <p:spPr>
          <a:xfrm>
            <a:off x="990600" y="228600"/>
            <a:ext cx="7793038" cy="1066800"/>
          </a:xfrm>
        </p:spPr>
        <p:txBody>
          <a:bodyPr>
            <a:normAutofit fontScale="90000"/>
          </a:bodyPr>
          <a:lstStyle/>
          <a:p>
            <a:pPr eaLnBrk="1" hangingPunct="1">
              <a:lnSpc>
                <a:spcPct val="80000"/>
              </a:lnSpc>
            </a:pPr>
            <a:r>
              <a:rPr lang="en-US" dirty="0" smtClean="0"/>
              <a:t>Interpretation of the Slope Coefficient,</a:t>
            </a:r>
            <a:endParaRPr lang="en-US" baseline="-25000" dirty="0" smtClean="0"/>
          </a:p>
        </p:txBody>
      </p:sp>
      <p:sp>
        <p:nvSpPr>
          <p:cNvPr id="36869" name="Rectangle 5"/>
          <p:cNvSpPr>
            <a:spLocks noGrp="1" noChangeArrowheads="1"/>
          </p:cNvSpPr>
          <p:nvPr>
            <p:ph type="body" idx="1"/>
          </p:nvPr>
        </p:nvSpPr>
        <p:spPr>
          <a:xfrm>
            <a:off x="609600" y="2667000"/>
            <a:ext cx="8077200" cy="3988784"/>
          </a:xfrm>
          <a:solidFill>
            <a:schemeClr val="bg1"/>
          </a:solidFill>
          <a:ln>
            <a:solidFill>
              <a:schemeClr val="bg1"/>
            </a:solidFill>
          </a:ln>
          <a:effectLst>
            <a:outerShdw blurRad="50800" dist="50800" dir="5400000" algn="ctr" rotWithShape="0">
              <a:schemeClr val="bg1"/>
            </a:outerShdw>
          </a:effectLst>
        </p:spPr>
        <p:txBody>
          <a:bodyPr>
            <a:spAutoFit/>
          </a:bodyPr>
          <a:lstStyle/>
          <a:p>
            <a:pPr eaLnBrk="1" hangingPunct="1">
              <a:lnSpc>
                <a:spcPct val="110000"/>
              </a:lnSpc>
              <a:spcBef>
                <a:spcPct val="40000"/>
              </a:spcBef>
            </a:pPr>
            <a:r>
              <a:rPr lang="en-US" sz="3600" dirty="0"/>
              <a:t> </a:t>
            </a:r>
            <a:r>
              <a:rPr lang="en-US" sz="3600" dirty="0" smtClean="0"/>
              <a:t>  measures the estimated change in the average value of Y as a result of a one-unit change in X.</a:t>
            </a:r>
          </a:p>
          <a:p>
            <a:pPr lvl="1" eaLnBrk="1" hangingPunct="1">
              <a:lnSpc>
                <a:spcPct val="110000"/>
              </a:lnSpc>
              <a:spcBef>
                <a:spcPct val="40000"/>
              </a:spcBef>
            </a:pPr>
            <a:r>
              <a:rPr lang="en-US" dirty="0" smtClean="0"/>
              <a:t>Here,    = .10977 tells us that the average value of a house increases by .10977($1000) = $109.77, on average, for each additional one square foot of size.</a:t>
            </a:r>
          </a:p>
        </p:txBody>
      </p:sp>
      <p:graphicFrame>
        <p:nvGraphicFramePr>
          <p:cNvPr id="36870" name="Object 6"/>
          <p:cNvGraphicFramePr>
            <a:graphicFrameLocks noChangeAspect="1"/>
          </p:cNvGraphicFramePr>
          <p:nvPr/>
        </p:nvGraphicFramePr>
        <p:xfrm>
          <a:off x="533400" y="1905000"/>
          <a:ext cx="8001000" cy="509588"/>
        </p:xfrm>
        <a:graphic>
          <a:graphicData uri="http://schemas.openxmlformats.org/presentationml/2006/ole">
            <p:oleObj spid="_x0000_s9218" name="Equation" r:id="rId4" imgW="3200400" imgH="203200" progId="Equation.3">
              <p:embed/>
            </p:oleObj>
          </a:graphicData>
        </a:graphic>
      </p:graphicFrame>
      <p:sp>
        <p:nvSpPr>
          <p:cNvPr id="36871" name="Freeform 7"/>
          <p:cNvSpPr>
            <a:spLocks/>
          </p:cNvSpPr>
          <p:nvPr/>
        </p:nvSpPr>
        <p:spPr bwMode="auto">
          <a:xfrm>
            <a:off x="1219200" y="1828800"/>
            <a:ext cx="628650" cy="85725"/>
          </a:xfrm>
          <a:custGeom>
            <a:avLst/>
            <a:gdLst>
              <a:gd name="T0" fmla="*/ 0 w 396"/>
              <a:gd name="T1" fmla="*/ 76200 h 54"/>
              <a:gd name="T2" fmla="*/ 323850 w 396"/>
              <a:gd name="T3" fmla="*/ 0 h 54"/>
              <a:gd name="T4" fmla="*/ 628650 w 396"/>
              <a:gd name="T5" fmla="*/ 85725 h 54"/>
              <a:gd name="T6" fmla="*/ 0 60000 65536"/>
              <a:gd name="T7" fmla="*/ 0 60000 65536"/>
              <a:gd name="T8" fmla="*/ 0 60000 65536"/>
            </a:gdLst>
            <a:ahLst/>
            <a:cxnLst>
              <a:cxn ang="T6">
                <a:pos x="T0" y="T1"/>
              </a:cxn>
              <a:cxn ang="T7">
                <a:pos x="T2" y="T3"/>
              </a:cxn>
              <a:cxn ang="T8">
                <a:pos x="T4" y="T5"/>
              </a:cxn>
            </a:cxnLst>
            <a:rect l="0" t="0" r="r" b="b"/>
            <a:pathLst>
              <a:path w="396" h="54">
                <a:moveTo>
                  <a:pt x="0" y="48"/>
                </a:moveTo>
                <a:lnTo>
                  <a:pt x="204" y="0"/>
                </a:lnTo>
                <a:lnTo>
                  <a:pt x="396" y="54"/>
                </a:lnTo>
              </a:path>
            </a:pathLst>
          </a:custGeom>
          <a:noFill/>
          <a:ln w="9525" cap="flat" cmpd="sng">
            <a:solidFill>
              <a:schemeClr val="tx1"/>
            </a:solidFill>
            <a:prstDash val="solid"/>
            <a:miter lim="800000"/>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36872" name="Rectangle 8"/>
          <p:cNvSpPr>
            <a:spLocks noChangeArrowheads="1"/>
          </p:cNvSpPr>
          <p:nvPr/>
        </p:nvSpPr>
        <p:spPr bwMode="auto">
          <a:xfrm>
            <a:off x="457200" y="1676400"/>
            <a:ext cx="8305800" cy="914400"/>
          </a:xfrm>
          <a:prstGeom prst="rect">
            <a:avLst/>
          </a:prstGeom>
          <a:noFill/>
          <a:ln w="28575" algn="ctr">
            <a:solidFill>
              <a:schemeClr val="tx1"/>
            </a:solidFill>
            <a:miter lim="800000"/>
            <a:headEnd/>
            <a:tailEnd/>
          </a:ln>
          <a:effectLst/>
          <a:extLst>
            <a:ext uri="{909E8E84-426E-40DD-AFC4-6F175D3DCCD1}">
              <a14:hiddenFill xmlns="" xmlns:a14="http://schemas.microsoft.com/office/drawing/2010/main">
                <a:solidFill>
                  <a:srgbClr val="CCFFFF"/>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2" name="Object 1"/>
          <p:cNvGraphicFramePr>
            <a:graphicFrameLocks noChangeAspect="1"/>
          </p:cNvGraphicFramePr>
          <p:nvPr>
            <p:extLst>
              <p:ext uri="{D42A27DB-BD31-4B8C-83A1-F6EECF244321}">
                <p14:modId xmlns="" xmlns:p14="http://schemas.microsoft.com/office/powerpoint/2010/main" val="4099174562"/>
              </p:ext>
            </p:extLst>
          </p:nvPr>
        </p:nvGraphicFramePr>
        <p:xfrm>
          <a:off x="975946" y="2819400"/>
          <a:ext cx="395654" cy="609600"/>
        </p:xfrm>
        <a:graphic>
          <a:graphicData uri="http://schemas.openxmlformats.org/presentationml/2006/ole">
            <p:oleObj spid="_x0000_s9219" name="Equation" r:id="rId5" imgW="164880" imgH="253800" progId="">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1350813809"/>
              </p:ext>
            </p:extLst>
          </p:nvPr>
        </p:nvGraphicFramePr>
        <p:xfrm>
          <a:off x="2133600" y="4670778"/>
          <a:ext cx="381000" cy="587022"/>
        </p:xfrm>
        <a:graphic>
          <a:graphicData uri="http://schemas.openxmlformats.org/presentationml/2006/ole">
            <p:oleObj spid="_x0000_s9220" name="Equation" r:id="rId6" imgW="164957" imgH="253780" progId="">
              <p:embed/>
            </p:oleObj>
          </a:graphicData>
        </a:graphic>
      </p:graphicFrame>
    </p:spTree>
    <p:extLst>
      <p:ext uri="{BB962C8B-B14F-4D97-AF65-F5344CB8AC3E}">
        <p14:creationId xmlns="" xmlns:p14="http://schemas.microsoft.com/office/powerpoint/2010/main" val="10732025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820</Words>
  <Application>Microsoft Office PowerPoint</Application>
  <PresentationFormat>On-screen Show (4:3)</PresentationFormat>
  <Paragraphs>196</Paragraphs>
  <Slides>21</Slides>
  <Notes>3</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21</vt:i4>
      </vt:variant>
    </vt:vector>
  </HeadingPairs>
  <TitlesOfParts>
    <vt:vector size="24" baseType="lpstr">
      <vt:lpstr>Office Theme</vt:lpstr>
      <vt:lpstr>Equation</vt:lpstr>
      <vt:lpstr>Chart</vt:lpstr>
      <vt:lpstr>Simple Linear Regression </vt:lpstr>
      <vt:lpstr>Simple Linear Regression </vt:lpstr>
      <vt:lpstr>Introduction to Regression Analysis</vt:lpstr>
      <vt:lpstr>Types of Regression Models</vt:lpstr>
      <vt:lpstr>Types of Regression Models</vt:lpstr>
      <vt:lpstr>Linear Regression Analysis…</vt:lpstr>
      <vt:lpstr>Population Linear Regression</vt:lpstr>
      <vt:lpstr>Population Linear Regression</vt:lpstr>
      <vt:lpstr>Estimated Regression Model</vt:lpstr>
      <vt:lpstr>Estimating the Coefficients</vt:lpstr>
      <vt:lpstr>Slide 11</vt:lpstr>
      <vt:lpstr>Coefficient Equations</vt:lpstr>
      <vt:lpstr>Derivation of Parameters</vt:lpstr>
      <vt:lpstr>Derivation of Parameters</vt:lpstr>
      <vt:lpstr>Simple Linear Regression Example</vt:lpstr>
      <vt:lpstr>Sample Data for House Price Model</vt:lpstr>
      <vt:lpstr>Sample Data for House Price Model</vt:lpstr>
      <vt:lpstr>Graphical Presentation</vt:lpstr>
      <vt:lpstr>Interpretation of the Intercept</vt:lpstr>
      <vt:lpstr>Interpretation of the Slope Coefficient,</vt:lpstr>
      <vt:lpstr>Slide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Simple Linear Regression </dc:title>
  <dc:creator>NTS</dc:creator>
  <cp:lastModifiedBy>NTS</cp:lastModifiedBy>
  <cp:revision>6</cp:revision>
  <dcterms:created xsi:type="dcterms:W3CDTF">2013-02-05T08:24:16Z</dcterms:created>
  <dcterms:modified xsi:type="dcterms:W3CDTF">2013-02-05T09:48:34Z</dcterms:modified>
</cp:coreProperties>
</file>