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3" r:id="rId3"/>
    <p:sldId id="275" r:id="rId4"/>
    <p:sldId id="276" r:id="rId5"/>
    <p:sldId id="264" r:id="rId6"/>
    <p:sldId id="277" r:id="rId7"/>
    <p:sldId id="265" r:id="rId8"/>
    <p:sldId id="267" r:id="rId9"/>
    <p:sldId id="266" r:id="rId10"/>
    <p:sldId id="268" r:id="rId11"/>
    <p:sldId id="269" r:id="rId12"/>
    <p:sldId id="270" r:id="rId13"/>
    <p:sldId id="271" r:id="rId14"/>
    <p:sldId id="272" r:id="rId15"/>
    <p:sldId id="25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08604-D5ED-4DEF-8186-5E1361394498}" type="datetimeFigureOut">
              <a:rPr lang="en-US" smtClean="0"/>
              <a:pPr/>
              <a:t>2/5/2013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3CC36-921A-4BDB-954B-F1108F1242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862"/>
          </a:xfrm>
        </p:spPr>
        <p:txBody>
          <a:bodyPr/>
          <a:lstStyle/>
          <a:p>
            <a:r>
              <a:rPr lang="en-US" smtClean="0"/>
              <a:t>Management, Organizational Policies and Practices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755650" y="2924175"/>
            <a:ext cx="7931150" cy="3201988"/>
          </a:xfrm>
        </p:spPr>
        <p:txBody>
          <a:bodyPr/>
          <a:lstStyle/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r>
              <a:rPr lang="en-US" dirty="0" smtClean="0"/>
              <a:t>Lecture 32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Why Safety is Important</a:t>
            </a:r>
          </a:p>
          <a:p>
            <a:r>
              <a:rPr lang="en-US" dirty="0" smtClean="0"/>
              <a:t>Occupational Safety Laws in Pakistan</a:t>
            </a:r>
          </a:p>
          <a:p>
            <a:r>
              <a:rPr lang="en-US" dirty="0" smtClean="0"/>
              <a:t>Responsibilities and Rights of Employers and Employees</a:t>
            </a:r>
          </a:p>
          <a:p>
            <a:r>
              <a:rPr lang="en-US" dirty="0" smtClean="0"/>
              <a:t>Top Management’s Role in Safety</a:t>
            </a:r>
          </a:p>
          <a:p>
            <a:r>
              <a:rPr lang="en-US" dirty="0" smtClean="0"/>
              <a:t>What Causes Accidents?</a:t>
            </a:r>
          </a:p>
          <a:p>
            <a:pPr lvl="1"/>
            <a:r>
              <a:rPr lang="en-US" dirty="0" smtClean="0"/>
              <a:t>Unsafe conditions and other work related factors</a:t>
            </a:r>
          </a:p>
          <a:p>
            <a:r>
              <a:rPr lang="en-US" dirty="0" smtClean="0"/>
              <a:t>What causes unsafe acts?</a:t>
            </a:r>
          </a:p>
          <a:p>
            <a:r>
              <a:rPr lang="en-US" dirty="0" smtClean="0"/>
              <a:t>How to prevent accidents?</a:t>
            </a:r>
          </a:p>
          <a:p>
            <a:pPr lvl="1"/>
            <a:r>
              <a:rPr lang="en-US" dirty="0" smtClean="0"/>
              <a:t>Reducing unsafe conditions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Reducing unsafe acts by emphasizing safety</a:t>
            </a:r>
          </a:p>
          <a:p>
            <a:r>
              <a:rPr lang="en-US" dirty="0" smtClean="0"/>
              <a:t>Reducing unsafe acts through </a:t>
            </a:r>
          </a:p>
          <a:p>
            <a:pPr lvl="1"/>
            <a:r>
              <a:rPr lang="en-US" dirty="0" smtClean="0"/>
              <a:t>selection and placement</a:t>
            </a:r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 motivation</a:t>
            </a:r>
          </a:p>
          <a:p>
            <a:r>
              <a:rPr lang="en-US" dirty="0" smtClean="0"/>
              <a:t>Conduct safety and health audits</a:t>
            </a:r>
          </a:p>
          <a:p>
            <a:r>
              <a:rPr lang="en-US" dirty="0" smtClean="0"/>
              <a:t>Workplace health hazards</a:t>
            </a:r>
          </a:p>
          <a:p>
            <a:r>
              <a:rPr lang="en-US" dirty="0" smtClean="0"/>
              <a:t>Workplace substance abuse</a:t>
            </a:r>
          </a:p>
          <a:p>
            <a:r>
              <a:rPr lang="en-US" dirty="0" smtClean="0"/>
              <a:t>Infectious diseases</a:t>
            </a:r>
          </a:p>
          <a:p>
            <a:r>
              <a:rPr lang="en-US" dirty="0" smtClean="0"/>
              <a:t>Stress burnout and depression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related health problems</a:t>
            </a:r>
          </a:p>
          <a:p>
            <a:r>
              <a:rPr lang="en-US" dirty="0" smtClean="0"/>
              <a:t>Workplace smoking</a:t>
            </a:r>
          </a:p>
          <a:p>
            <a:r>
              <a:rPr lang="en-US" dirty="0" smtClean="0"/>
              <a:t>Violence at work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 is leadership</a:t>
            </a:r>
          </a:p>
          <a:p>
            <a:r>
              <a:rPr lang="en-US" dirty="0" smtClean="0"/>
              <a:t>Trait Theories of Leadership</a:t>
            </a:r>
          </a:p>
          <a:p>
            <a:pPr lvl="1"/>
            <a:r>
              <a:rPr lang="en-US" dirty="0" smtClean="0"/>
              <a:t>Big five personality model</a:t>
            </a:r>
          </a:p>
          <a:p>
            <a:pPr lvl="1"/>
            <a:r>
              <a:rPr lang="en-US" dirty="0" smtClean="0"/>
              <a:t>Limitations</a:t>
            </a:r>
          </a:p>
          <a:p>
            <a:r>
              <a:rPr lang="en-US" dirty="0" smtClean="0"/>
              <a:t>Behavioral Approaches to leadership</a:t>
            </a:r>
          </a:p>
          <a:p>
            <a:pPr lvl="1"/>
            <a:r>
              <a:rPr lang="en-US" dirty="0" smtClean="0"/>
              <a:t>Ohio State Studies/U. of Michigan</a:t>
            </a:r>
          </a:p>
          <a:p>
            <a:pPr lvl="1"/>
            <a:r>
              <a:rPr lang="en-US" dirty="0" smtClean="0"/>
              <a:t>University of Michigan Studies</a:t>
            </a:r>
          </a:p>
          <a:p>
            <a:r>
              <a:rPr lang="en-US" dirty="0" smtClean="0"/>
              <a:t>Contingency Theories of Leadership</a:t>
            </a:r>
          </a:p>
          <a:p>
            <a:pPr lvl="1"/>
            <a:r>
              <a:rPr lang="en-US" dirty="0" smtClean="0"/>
              <a:t>Fiedler’s Contingency Model</a:t>
            </a:r>
          </a:p>
          <a:p>
            <a:pPr lvl="1"/>
            <a:r>
              <a:rPr lang="en-US" dirty="0" smtClean="0"/>
              <a:t>Cognitive Resource Theory </a:t>
            </a:r>
          </a:p>
          <a:p>
            <a:pPr lvl="1"/>
            <a:r>
              <a:rPr lang="en-US" dirty="0" smtClean="0"/>
              <a:t>Hersey and Blanchard’s Situational Leadership Model</a:t>
            </a:r>
          </a:p>
          <a:p>
            <a:pPr lvl="1"/>
            <a:r>
              <a:rPr lang="en-US" dirty="0" smtClean="0"/>
              <a:t>Path Goal Theory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Inspirational Approaches to Leadership</a:t>
            </a:r>
          </a:p>
          <a:p>
            <a:pPr lvl="1"/>
            <a:r>
              <a:rPr lang="en-US" dirty="0" smtClean="0"/>
              <a:t>Transformational Leaders</a:t>
            </a:r>
          </a:p>
          <a:p>
            <a:pPr lvl="1"/>
            <a:r>
              <a:rPr lang="en-US" dirty="0" smtClean="0"/>
              <a:t>Transactional Leaders</a:t>
            </a:r>
          </a:p>
          <a:p>
            <a:pPr lvl="1"/>
            <a:r>
              <a:rPr lang="en-US" dirty="0" smtClean="0"/>
              <a:t>Laissez-Faire Leadership </a:t>
            </a:r>
          </a:p>
          <a:p>
            <a:pPr lvl="1"/>
            <a:r>
              <a:rPr lang="en-US" dirty="0" smtClean="0"/>
              <a:t>Ethical Leadership</a:t>
            </a:r>
          </a:p>
          <a:p>
            <a:pPr lvl="1"/>
            <a:r>
              <a:rPr lang="en-US" dirty="0" smtClean="0"/>
              <a:t>Online Leadership</a:t>
            </a:r>
          </a:p>
          <a:p>
            <a:pPr lvl="1"/>
            <a:r>
              <a:rPr lang="en-US" dirty="0" smtClean="0"/>
              <a:t>Mentoring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is Power?</a:t>
            </a:r>
          </a:p>
          <a:p>
            <a:r>
              <a:rPr lang="en-US" dirty="0" smtClean="0"/>
              <a:t>Contrasting leadership and power</a:t>
            </a:r>
          </a:p>
          <a:p>
            <a:r>
              <a:rPr lang="en-US" dirty="0" smtClean="0"/>
              <a:t>Basis of power</a:t>
            </a:r>
          </a:p>
          <a:p>
            <a:r>
              <a:rPr lang="en-US" dirty="0" smtClean="0"/>
              <a:t>Dependency – the key to power</a:t>
            </a:r>
          </a:p>
          <a:p>
            <a:r>
              <a:rPr lang="en-US" dirty="0" smtClean="0"/>
              <a:t>Power Tactics</a:t>
            </a:r>
          </a:p>
          <a:p>
            <a:r>
              <a:rPr lang="en-US" dirty="0" smtClean="0"/>
              <a:t>Factors Influencing the Choice and Effectiveness of Power Tactics</a:t>
            </a:r>
          </a:p>
          <a:p>
            <a:r>
              <a:rPr lang="en-US" dirty="0" smtClean="0"/>
              <a:t>Political Behavior</a:t>
            </a:r>
          </a:p>
          <a:p>
            <a:r>
              <a:rPr lang="en-US" dirty="0" smtClean="0"/>
              <a:t>Determinants of Political Behavior</a:t>
            </a:r>
          </a:p>
          <a:p>
            <a:r>
              <a:rPr lang="en-US" dirty="0" smtClean="0"/>
              <a:t>Influences of Political Behavior</a:t>
            </a:r>
          </a:p>
          <a:p>
            <a:r>
              <a:rPr lang="en-US" dirty="0" smtClean="0"/>
              <a:t>Organizational Policies and Resource Allocations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Explain what is meant by ethical behavior at work.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Discuss important factors that shape ethical behavior at work.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Describe at least four specific ways in which  management can influence ethical behavior at work.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Employ fair disciplinary practices.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List at least four important factors in managing dismissals effectively.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nl-NL" dirty="0" smtClean="0"/>
              <a:t>Porter’s strategy clock</a:t>
            </a:r>
            <a:endParaRPr lang="en-US" dirty="0" smtClean="0"/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Integration Strategies</a:t>
            </a:r>
          </a:p>
          <a:p>
            <a:pPr>
              <a:lnSpc>
                <a:spcPct val="80000"/>
              </a:lnSpc>
            </a:pPr>
            <a:endParaRPr lang="nl-NL" dirty="0" smtClean="0"/>
          </a:p>
          <a:p>
            <a:pPr>
              <a:lnSpc>
                <a:spcPct val="80000"/>
              </a:lnSpc>
            </a:pPr>
            <a:r>
              <a:rPr lang="nl-NL" dirty="0" smtClean="0"/>
              <a:t>Diversification Strategies</a:t>
            </a:r>
          </a:p>
          <a:p>
            <a:pPr>
              <a:lnSpc>
                <a:spcPct val="80000"/>
              </a:lnSpc>
            </a:pPr>
            <a:endParaRPr lang="nl-NL" dirty="0" smtClean="0"/>
          </a:p>
          <a:p>
            <a:pPr>
              <a:lnSpc>
                <a:spcPct val="80000"/>
              </a:lnSpc>
            </a:pPr>
            <a:r>
              <a:rPr lang="nl-NL" dirty="0" smtClean="0"/>
              <a:t>Intensive Strategies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Forces for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Planned versus unplanned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Overcoming 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Approaches to managing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sz="2000" dirty="0"/>
              <a:t>Lewin’s three step change model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sz="2000" dirty="0"/>
              <a:t>Kotter’s eight step plan for implementing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Organizational development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dirty="0"/>
              <a:t>Creating culture for 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sz="2000" dirty="0"/>
              <a:t>Innovation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  <a:defRPr/>
            </a:pPr>
            <a:r>
              <a:rPr lang="en-US" sz="2000" dirty="0"/>
              <a:t>Learning </a:t>
            </a:r>
            <a:r>
              <a:rPr lang="en-US" sz="2000" dirty="0" smtClean="0"/>
              <a:t>organization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Char char="q"/>
              <a:defRPr/>
            </a:pPr>
            <a:r>
              <a:rPr lang="en-US" sz="2000" dirty="0"/>
              <a:t>Relate institutionalization to organizational culture.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sz="2000" dirty="0"/>
              <a:t>Define organizational culture and describe its common characteristics.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sz="2000" dirty="0"/>
              <a:t>Compare the functional and dysfunctional effects of organizational culture on people and the organization.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sz="2000" dirty="0"/>
              <a:t>Explain the factors that create and sustain an organization’s culture.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sz="2000" dirty="0"/>
              <a:t>Show how culture is transmitted to employees.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sz="2000" dirty="0"/>
              <a:t>Demonstrate how an ethical culture can be created.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sz="2000" dirty="0"/>
              <a:t>Describe a positive organizational culture.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sz="2000" dirty="0"/>
              <a:t>Show how national culture may affect the way organizational culture is transported to a different country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1">
              <a:defRPr/>
            </a:pPr>
            <a:r>
              <a:rPr lang="en-US" dirty="0"/>
              <a:t>What is conflict?</a:t>
            </a:r>
          </a:p>
          <a:p>
            <a:pPr lvl="1">
              <a:defRPr/>
            </a:pPr>
            <a:r>
              <a:rPr lang="en-US" dirty="0"/>
              <a:t>Differentiate between the traditional, human relations, and </a:t>
            </a:r>
            <a:r>
              <a:rPr lang="en-US" dirty="0" err="1"/>
              <a:t>interactionist</a:t>
            </a:r>
            <a:r>
              <a:rPr lang="en-US" dirty="0"/>
              <a:t> views of conflict.</a:t>
            </a:r>
          </a:p>
          <a:p>
            <a:pPr lvl="1">
              <a:defRPr/>
            </a:pPr>
            <a:r>
              <a:rPr lang="en-US" dirty="0"/>
              <a:t>Outline the conflict process.</a:t>
            </a:r>
          </a:p>
          <a:p>
            <a:pPr lvl="1">
              <a:defRPr/>
            </a:pPr>
            <a:r>
              <a:rPr lang="en-US" dirty="0"/>
              <a:t>Define negotiation.</a:t>
            </a:r>
          </a:p>
          <a:p>
            <a:pPr lvl="1">
              <a:defRPr/>
            </a:pPr>
            <a:r>
              <a:rPr lang="en-US" dirty="0"/>
              <a:t>Contrast distributive and integrative bargaining.</a:t>
            </a:r>
          </a:p>
          <a:p>
            <a:pPr lvl="1">
              <a:defRPr/>
            </a:pPr>
            <a:r>
              <a:rPr lang="en-US" dirty="0"/>
              <a:t>Apply the five steps in the negotiation process.</a:t>
            </a:r>
          </a:p>
          <a:p>
            <a:pPr lvl="1">
              <a:defRPr/>
            </a:pPr>
            <a:r>
              <a:rPr lang="en-US" dirty="0"/>
              <a:t>Show how individual differences influence negotiations.</a:t>
            </a:r>
          </a:p>
          <a:p>
            <a:pPr lvl="1">
              <a:defRPr/>
            </a:pPr>
            <a:r>
              <a:rPr lang="en-US" dirty="0"/>
              <a:t>Assess the roles and functions of third-party negotiations.</a:t>
            </a:r>
          </a:p>
          <a:p>
            <a:pPr lvl="1">
              <a:defRPr/>
            </a:pPr>
            <a:r>
              <a:rPr lang="en-US" dirty="0"/>
              <a:t>Describe cultural differences in negotiations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Analyze </a:t>
            </a:r>
            <a:r>
              <a:rPr lang="en-US" dirty="0"/>
              <a:t>the growing popularity of teams in organizations.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Contrast groups and teams.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Compare and contrast four types of teams.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Identify the characteristics of effective teams.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Show how organizations can create team players.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Decide when to use individuals instead of teams.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Show how our understanding of teams differs in a global context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Structure</a:t>
            </a:r>
          </a:p>
          <a:p>
            <a:r>
              <a:rPr lang="en-US" dirty="0" smtClean="0"/>
              <a:t>Matching Strategy with structure</a:t>
            </a:r>
          </a:p>
          <a:p>
            <a:r>
              <a:rPr lang="en-US" dirty="0" smtClean="0"/>
              <a:t>Forms of organizational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Functional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Divisional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SBU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Matrix structure</a:t>
            </a:r>
          </a:p>
          <a:p>
            <a:r>
              <a:rPr lang="en-US" dirty="0" smtClean="0"/>
              <a:t>Conclusions and implications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4" eaLnBrk="1" hangingPunct="1"/>
            <a:endParaRPr lang="en-US" smtClean="0"/>
          </a:p>
          <a:p>
            <a:pPr lvl="4" eaLnBrk="1" hangingPunct="1"/>
            <a:endParaRPr lang="en-US" smtClean="0"/>
          </a:p>
          <a:p>
            <a:pPr lvl="4" eaLnBrk="1" hangingPunct="1"/>
            <a:endParaRPr lang="en-US" smtClean="0"/>
          </a:p>
          <a:p>
            <a:pPr lvl="4" eaLnBrk="1" hangingPunct="1"/>
            <a:endParaRPr lang="en-US" smtClean="0"/>
          </a:p>
          <a:p>
            <a:pPr lvl="4" eaLnBrk="1" hangingPunct="1">
              <a:buFontTx/>
              <a:buNone/>
            </a:pPr>
            <a:r>
              <a:rPr lang="en-US" sz="4400" b="1" smtClean="0"/>
              <a:t>Thank You</a:t>
            </a:r>
          </a:p>
        </p:txBody>
      </p:sp>
      <p:sp>
        <p:nvSpPr>
          <p:cNvPr id="37891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586</Words>
  <Application>Microsoft Office PowerPoint</Application>
  <PresentationFormat>On-screen Show (4:3)</PresentationFormat>
  <Paragraphs>131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Management, Organizational Policies and Practices</vt:lpstr>
      <vt:lpstr>Recap from Lecture 20</vt:lpstr>
      <vt:lpstr>Recap from Lecture 20</vt:lpstr>
      <vt:lpstr>Recap from Lecture 20</vt:lpstr>
      <vt:lpstr>Recap from Lecture 21</vt:lpstr>
      <vt:lpstr>Recap from Lecture 21</vt:lpstr>
      <vt:lpstr>Recap from Lecture 22</vt:lpstr>
      <vt:lpstr>Recap from Lecture 23</vt:lpstr>
      <vt:lpstr>Recap from Lecture 24</vt:lpstr>
      <vt:lpstr>Recap from Lecture 25</vt:lpstr>
      <vt:lpstr>Recap from Lecture 26</vt:lpstr>
      <vt:lpstr>Recap from Lecture 27</vt:lpstr>
      <vt:lpstr>Recap from Lecture 28</vt:lpstr>
      <vt:lpstr>Recap from Lecture 29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Management, Organizational Policies and Practices</dc:title>
  <dc:creator>`syad m irfan</dc:creator>
  <cp:lastModifiedBy>NTS</cp:lastModifiedBy>
  <cp:revision>5</cp:revision>
  <dcterms:created xsi:type="dcterms:W3CDTF">2013-02-04T11:57:36Z</dcterms:created>
  <dcterms:modified xsi:type="dcterms:W3CDTF">2013-02-05T08:15:14Z</dcterms:modified>
</cp:coreProperties>
</file>