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72" r:id="rId3"/>
    <p:sldId id="273" r:id="rId4"/>
    <p:sldId id="277" r:id="rId5"/>
    <p:sldId id="274" r:id="rId6"/>
    <p:sldId id="279" r:id="rId7"/>
    <p:sldId id="280" r:id="rId8"/>
    <p:sldId id="275" r:id="rId9"/>
    <p:sldId id="276" r:id="rId10"/>
    <p:sldId id="284" r:id="rId11"/>
    <p:sldId id="285" r:id="rId12"/>
    <p:sldId id="286" r:id="rId13"/>
    <p:sldId id="287" r:id="rId14"/>
    <p:sldId id="288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87D3D-5162-4BF0-B7B9-DFBDFD2C22CB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A40EE-6612-4FD8-B0B2-4CE0B2E983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07C2D-62AA-4A36-9F21-F070CDA98DDC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862"/>
          </a:xfrm>
        </p:spPr>
        <p:txBody>
          <a:bodyPr/>
          <a:lstStyle/>
          <a:p>
            <a:r>
              <a:rPr lang="en-US" smtClean="0"/>
              <a:t>Management, Organizational Policies and Practices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755650" y="2924175"/>
            <a:ext cx="7931150" cy="3201988"/>
          </a:xfrm>
        </p:spPr>
        <p:txBody>
          <a:bodyPr/>
          <a:lstStyle/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r>
              <a:rPr lang="en-US" dirty="0" smtClean="0"/>
              <a:t>Lecture 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Reinforcement Theory</a:t>
            </a:r>
          </a:p>
          <a:p>
            <a:r>
              <a:rPr lang="en-US" dirty="0" smtClean="0"/>
              <a:t>Equity Theory</a:t>
            </a:r>
          </a:p>
          <a:p>
            <a:r>
              <a:rPr lang="en-US" dirty="0" smtClean="0"/>
              <a:t>Justice and Equity Theory</a:t>
            </a:r>
          </a:p>
          <a:p>
            <a:r>
              <a:rPr lang="en-US" dirty="0" smtClean="0"/>
              <a:t>Expectancy Theory</a:t>
            </a:r>
          </a:p>
          <a:p>
            <a:r>
              <a:rPr lang="en-US" dirty="0" smtClean="0"/>
              <a:t>Job Characteristics Model</a:t>
            </a:r>
          </a:p>
          <a:p>
            <a:r>
              <a:rPr lang="en-US" dirty="0" smtClean="0"/>
              <a:t>How can Jobs be Redesigned?</a:t>
            </a:r>
          </a:p>
          <a:p>
            <a:r>
              <a:rPr lang="en-US" dirty="0" smtClean="0"/>
              <a:t>Alternative Work Arrangements</a:t>
            </a:r>
          </a:p>
          <a:p>
            <a:r>
              <a:rPr lang="en-US" dirty="0" smtClean="0"/>
              <a:t>Conclusions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Employee Involvement</a:t>
            </a:r>
          </a:p>
          <a:p>
            <a:pPr lvl="1"/>
            <a:r>
              <a:rPr lang="en-US" dirty="0" smtClean="0"/>
              <a:t>Participative Management</a:t>
            </a:r>
          </a:p>
          <a:p>
            <a:pPr lvl="1"/>
            <a:r>
              <a:rPr lang="en-US" dirty="0" smtClean="0"/>
              <a:t>Representative Participation</a:t>
            </a:r>
          </a:p>
          <a:p>
            <a:pPr lvl="1"/>
            <a:r>
              <a:rPr lang="en-US" dirty="0" smtClean="0"/>
              <a:t>Quality Circles</a:t>
            </a:r>
          </a:p>
          <a:p>
            <a:r>
              <a:rPr lang="en-US" dirty="0" smtClean="0"/>
              <a:t>Linking Employee Involvement programs &amp; Motivation Theories</a:t>
            </a:r>
          </a:p>
          <a:p>
            <a:r>
              <a:rPr lang="en-US" dirty="0" smtClean="0"/>
              <a:t>Using Rewards to Motivate Employees</a:t>
            </a:r>
          </a:p>
          <a:p>
            <a:r>
              <a:rPr lang="en-US" dirty="0" smtClean="0"/>
              <a:t>What to Pay: establishing a Pay Structure</a:t>
            </a:r>
          </a:p>
          <a:p>
            <a:r>
              <a:rPr lang="en-US" dirty="0" smtClean="0"/>
              <a:t>How to Pay: Rewarding individual Employees Through Variable-Pay Programs</a:t>
            </a:r>
          </a:p>
          <a:p>
            <a:pPr lvl="1"/>
            <a:r>
              <a:rPr lang="en-US" dirty="0" smtClean="0"/>
              <a:t>Piece-Rate Pay</a:t>
            </a:r>
          </a:p>
          <a:p>
            <a:pPr lvl="1"/>
            <a:r>
              <a:rPr lang="en-US" dirty="0" smtClean="0"/>
              <a:t>Merit Based Pay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Bonuses</a:t>
            </a:r>
          </a:p>
          <a:p>
            <a:pPr lvl="1"/>
            <a:r>
              <a:rPr lang="en-US" dirty="0" smtClean="0"/>
              <a:t>Skill Based Pay</a:t>
            </a:r>
          </a:p>
          <a:p>
            <a:pPr lvl="1"/>
            <a:r>
              <a:rPr lang="en-US" dirty="0" smtClean="0"/>
              <a:t>Profit-sharing plans</a:t>
            </a:r>
          </a:p>
          <a:p>
            <a:pPr lvl="1"/>
            <a:r>
              <a:rPr lang="en-US" dirty="0" smtClean="0"/>
              <a:t>Gain –sharing</a:t>
            </a:r>
          </a:p>
          <a:p>
            <a:pPr lvl="1"/>
            <a:r>
              <a:rPr lang="en-US" dirty="0" smtClean="0"/>
              <a:t>Employee Stock Ownership Plans</a:t>
            </a:r>
          </a:p>
          <a:p>
            <a:r>
              <a:rPr lang="en-US" dirty="0" smtClean="0"/>
              <a:t>Global Implications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Recap from Lecture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dirty="0" smtClean="0"/>
              <a:t>Raw Data/Information</a:t>
            </a:r>
          </a:p>
          <a:p>
            <a:r>
              <a:rPr lang="en-US" sz="2400" dirty="0" smtClean="0"/>
              <a:t>Characteristics of useful information</a:t>
            </a:r>
          </a:p>
          <a:p>
            <a:pPr lvl="1"/>
            <a:r>
              <a:rPr lang="en-US" sz="2400" dirty="0" smtClean="0"/>
              <a:t>Complete</a:t>
            </a:r>
          </a:p>
          <a:p>
            <a:pPr lvl="1"/>
            <a:r>
              <a:rPr lang="en-US" sz="2400" dirty="0" smtClean="0"/>
              <a:t>Reliable</a:t>
            </a:r>
          </a:p>
          <a:p>
            <a:pPr lvl="1"/>
            <a:r>
              <a:rPr lang="en-US" sz="2400" dirty="0" smtClean="0"/>
              <a:t>Accurate</a:t>
            </a:r>
          </a:p>
          <a:p>
            <a:pPr lvl="1"/>
            <a:r>
              <a:rPr lang="en-US" sz="2400" dirty="0" smtClean="0"/>
              <a:t>Timely</a:t>
            </a:r>
          </a:p>
          <a:p>
            <a:r>
              <a:rPr lang="en-US" sz="2400" dirty="0" smtClean="0"/>
              <a:t>Costs of Useful Information</a:t>
            </a:r>
          </a:p>
          <a:p>
            <a:pPr lvl="1"/>
            <a:r>
              <a:rPr lang="en-US" sz="2400" dirty="0" smtClean="0"/>
              <a:t>Acquisition Costs</a:t>
            </a:r>
          </a:p>
          <a:p>
            <a:pPr lvl="1"/>
            <a:r>
              <a:rPr lang="en-US" sz="2400" dirty="0" smtClean="0"/>
              <a:t>Processing Costs</a:t>
            </a:r>
          </a:p>
          <a:p>
            <a:pPr lvl="1"/>
            <a:r>
              <a:rPr lang="en-US" sz="2400" dirty="0" smtClean="0"/>
              <a:t>Storage Costs</a:t>
            </a:r>
          </a:p>
          <a:p>
            <a:pPr lvl="1"/>
            <a:r>
              <a:rPr lang="en-US" sz="2400" dirty="0" smtClean="0"/>
              <a:t>Retrieval Costs</a:t>
            </a:r>
          </a:p>
          <a:p>
            <a:pPr lvl="1"/>
            <a:r>
              <a:rPr lang="en-US" sz="2400" dirty="0" smtClean="0"/>
              <a:t>Communication Costs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Recap Lecture 13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Strategic Importance of Information</a:t>
            </a:r>
          </a:p>
          <a:p>
            <a:pPr lvl="1" eaLnBrk="1" hangingPunct="1"/>
            <a:r>
              <a:rPr lang="en-US" sz="2400" dirty="0" smtClean="0"/>
              <a:t>First Mover advantage</a:t>
            </a:r>
          </a:p>
          <a:p>
            <a:pPr lvl="1" eaLnBrk="1" hangingPunct="1"/>
            <a:r>
              <a:rPr lang="en-US" sz="2400" dirty="0" smtClean="0"/>
              <a:t>Resource Based View of IT</a:t>
            </a:r>
          </a:p>
          <a:p>
            <a:pPr eaLnBrk="1" hangingPunct="1"/>
            <a:r>
              <a:rPr lang="en-US" sz="2400" dirty="0" smtClean="0"/>
              <a:t>Capturing Information</a:t>
            </a:r>
          </a:p>
          <a:p>
            <a:pPr lvl="1" eaLnBrk="1" hangingPunct="1"/>
            <a:r>
              <a:rPr lang="en-US" sz="2400" dirty="0" smtClean="0"/>
              <a:t>Manual </a:t>
            </a:r>
          </a:p>
          <a:p>
            <a:pPr lvl="1" eaLnBrk="1" hangingPunct="1"/>
            <a:r>
              <a:rPr lang="en-US" sz="2400" dirty="0" smtClean="0"/>
              <a:t>Electronic</a:t>
            </a:r>
          </a:p>
          <a:p>
            <a:pPr lvl="2" eaLnBrk="1" hangingPunct="1"/>
            <a:r>
              <a:rPr lang="en-US" dirty="0" smtClean="0"/>
              <a:t>Bar Codes</a:t>
            </a:r>
          </a:p>
          <a:p>
            <a:pPr lvl="2" eaLnBrk="1" hangingPunct="1"/>
            <a:r>
              <a:rPr lang="en-US" dirty="0" smtClean="0"/>
              <a:t>Electronic Scanners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7B1963C-704B-4776-8A96-63B45476941F}" type="slidenum">
              <a:rPr lang="en-US" smtClean="0">
                <a:latin typeface="Arial" pitchFamily="34" charset="0"/>
              </a:rPr>
              <a:pPr/>
              <a:t>6</a:t>
            </a:fld>
            <a:r>
              <a:rPr lang="en-US" smtClean="0">
                <a:latin typeface="Arial" pitchFamily="34" charset="0"/>
              </a:rPr>
              <a:t/>
            </a:r>
            <a:br>
              <a:rPr lang="en-US" smtClean="0">
                <a:latin typeface="Arial" pitchFamily="34" charset="0"/>
              </a:rPr>
            </a:br>
            <a:r>
              <a:rPr lang="en-US" smtClean="0">
                <a:latin typeface="Arial" pitchFamily="34" charset="0"/>
              </a:rPr>
              <a:t>CHAPTER SEVEN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Recap Lecture 13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 smtClean="0"/>
              <a:t>Storing Information</a:t>
            </a:r>
          </a:p>
          <a:p>
            <a:pPr lvl="1" eaLnBrk="1" hangingPunct="1"/>
            <a:r>
              <a:rPr lang="en-US" sz="2400" dirty="0" smtClean="0"/>
              <a:t>Microfilm</a:t>
            </a:r>
          </a:p>
          <a:p>
            <a:pPr lvl="1" eaLnBrk="1" hangingPunct="1"/>
            <a:r>
              <a:rPr lang="en-US" sz="2400" dirty="0" smtClean="0"/>
              <a:t>CD ROM</a:t>
            </a:r>
            <a:br>
              <a:rPr lang="en-US" sz="2400" dirty="0" smtClean="0"/>
            </a:br>
            <a:r>
              <a:rPr lang="en-US" sz="2400" dirty="0" smtClean="0"/>
              <a:t>DVD</a:t>
            </a:r>
          </a:p>
          <a:p>
            <a:pPr lvl="1" eaLnBrk="1" hangingPunct="1"/>
            <a:r>
              <a:rPr lang="en-US" sz="2400" dirty="0" smtClean="0"/>
              <a:t>Data Storage Tapes</a:t>
            </a:r>
          </a:p>
          <a:p>
            <a:pPr lvl="1" eaLnBrk="1" hangingPunct="1"/>
            <a:r>
              <a:rPr lang="en-US" sz="2400" dirty="0" smtClean="0"/>
              <a:t>Hard Drive</a:t>
            </a:r>
          </a:p>
          <a:p>
            <a:pPr eaLnBrk="1" hangingPunct="1"/>
            <a:r>
              <a:rPr lang="en-US" sz="2400" dirty="0" smtClean="0"/>
              <a:t>Processing Information</a:t>
            </a:r>
          </a:p>
          <a:p>
            <a:pPr lvl="1" eaLnBrk="1" hangingPunct="1"/>
            <a:r>
              <a:rPr lang="en-US" sz="2400" dirty="0" smtClean="0"/>
              <a:t>Centralized Processing</a:t>
            </a:r>
          </a:p>
          <a:p>
            <a:pPr lvl="1" eaLnBrk="1" hangingPunct="1"/>
            <a:r>
              <a:rPr lang="en-US" sz="2400" dirty="0" smtClean="0"/>
              <a:t>Distributed Processing</a:t>
            </a:r>
          </a:p>
          <a:p>
            <a:pPr lvl="1" eaLnBrk="1" hangingPunct="1"/>
            <a:r>
              <a:rPr lang="en-US" sz="2400" dirty="0" smtClean="0"/>
              <a:t>Shared Processing</a:t>
            </a:r>
          </a:p>
          <a:p>
            <a:pPr eaLnBrk="1" hangingPunct="1"/>
            <a:r>
              <a:rPr lang="en-US" sz="2400" dirty="0" smtClean="0"/>
              <a:t>Accessing and sharing information and Knowledge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E02B05-0CA1-4000-A3C4-3571248AD16B}" type="slidenum">
              <a:rPr lang="en-US" smtClean="0">
                <a:latin typeface="Arial" pitchFamily="34" charset="0"/>
              </a:rPr>
              <a:pPr/>
              <a:t>7</a:t>
            </a:fld>
            <a:r>
              <a:rPr lang="en-US" smtClean="0">
                <a:latin typeface="Arial" pitchFamily="34" charset="0"/>
              </a:rPr>
              <a:t/>
            </a:r>
            <a:br>
              <a:rPr lang="en-US" smtClean="0">
                <a:latin typeface="Arial" pitchFamily="34" charset="0"/>
              </a:rPr>
            </a:br>
            <a:r>
              <a:rPr lang="en-US" smtClean="0">
                <a:latin typeface="Arial" pitchFamily="34" charset="0"/>
              </a:rPr>
              <a:t>CHAPTER SEVEN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600" indent="-609600">
              <a:spcBef>
                <a:spcPct val="45000"/>
              </a:spcBef>
              <a:buClr>
                <a:srgbClr val="000099"/>
              </a:buClr>
              <a:buFont typeface="Monotype Sorts" pitchFamily="2" charset="2"/>
              <a:buAutoNum type="arabicPeriod"/>
            </a:pPr>
            <a:r>
              <a:rPr lang="en-US" b="1" dirty="0" smtClean="0"/>
              <a:t>describe the basic control process. </a:t>
            </a:r>
          </a:p>
          <a:p>
            <a:pPr marL="609600" indent="-609600">
              <a:spcBef>
                <a:spcPct val="45000"/>
              </a:spcBef>
              <a:buClr>
                <a:srgbClr val="000099"/>
              </a:buClr>
              <a:buFont typeface="Monotype Sorts" pitchFamily="2" charset="2"/>
              <a:buAutoNum type="arabicPeriod"/>
            </a:pPr>
            <a:r>
              <a:rPr lang="en-US" b="1" dirty="0" smtClean="0"/>
              <a:t>answer the question:  Is control necessary or </a:t>
            </a:r>
            <a:br>
              <a:rPr lang="en-US" b="1" dirty="0" smtClean="0"/>
            </a:br>
            <a:r>
              <a:rPr lang="en-US" b="1" dirty="0" smtClean="0"/>
              <a:t>possible?</a:t>
            </a:r>
          </a:p>
          <a:p>
            <a:pPr marL="609600" indent="-609600">
              <a:spcBef>
                <a:spcPct val="45000"/>
              </a:spcBef>
              <a:buClr>
                <a:srgbClr val="000099"/>
              </a:buClr>
              <a:buFont typeface="Monotype Sorts" pitchFamily="2" charset="2"/>
              <a:buAutoNum type="arabicPeriod" startAt="3"/>
            </a:pPr>
            <a:r>
              <a:rPr lang="en-US" b="1" dirty="0" smtClean="0"/>
              <a:t>discuss the various methods that managers</a:t>
            </a:r>
            <a:br>
              <a:rPr lang="en-US" b="1" dirty="0" smtClean="0"/>
            </a:br>
            <a:r>
              <a:rPr lang="en-US" b="1" dirty="0" smtClean="0"/>
              <a:t>can use to maintain control. </a:t>
            </a:r>
          </a:p>
          <a:p>
            <a:pPr marL="609600" indent="-609600">
              <a:spcBef>
                <a:spcPct val="45000"/>
              </a:spcBef>
              <a:buClr>
                <a:srgbClr val="000099"/>
              </a:buClr>
              <a:buFont typeface="Monotype Sorts" pitchFamily="2" charset="2"/>
              <a:buAutoNum type="arabicPeriod" startAt="3"/>
            </a:pPr>
            <a:r>
              <a:rPr lang="en-US" b="1" dirty="0" smtClean="0"/>
              <a:t>describe the behaviors, processes, and outcomes that today’s managers are choosing to control their organizations.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Recap from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019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is personality and personality traits?</a:t>
            </a:r>
          </a:p>
          <a:p>
            <a:r>
              <a:rPr lang="en-US" sz="2400" dirty="0" smtClean="0"/>
              <a:t>Measuring Personality</a:t>
            </a:r>
          </a:p>
          <a:p>
            <a:r>
              <a:rPr lang="en-US" sz="2400" dirty="0" smtClean="0"/>
              <a:t>Determinants of Personality</a:t>
            </a:r>
          </a:p>
          <a:p>
            <a:r>
              <a:rPr lang="en-US" sz="2400" dirty="0" smtClean="0"/>
              <a:t>The Myers-Briggs Type Indicator</a:t>
            </a:r>
          </a:p>
          <a:p>
            <a:r>
              <a:rPr lang="en-US" sz="2400" dirty="0" smtClean="0"/>
              <a:t>Big-Five Personality Traits</a:t>
            </a:r>
          </a:p>
          <a:p>
            <a:r>
              <a:rPr lang="en-US" sz="2400" dirty="0" smtClean="0"/>
              <a:t>Personality Traits and outcomes</a:t>
            </a:r>
          </a:p>
          <a:p>
            <a:r>
              <a:rPr lang="en-US" sz="2400" dirty="0" smtClean="0"/>
              <a:t>Core self-evaluations</a:t>
            </a:r>
          </a:p>
          <a:p>
            <a:r>
              <a:rPr lang="en-US" sz="2400" dirty="0" smtClean="0"/>
              <a:t>Other personality traits</a:t>
            </a:r>
          </a:p>
          <a:p>
            <a:pPr lvl="1"/>
            <a:r>
              <a:rPr lang="en-US" sz="2400" dirty="0" smtClean="0"/>
              <a:t>Risk-Taking</a:t>
            </a:r>
          </a:p>
          <a:p>
            <a:pPr lvl="1"/>
            <a:r>
              <a:rPr lang="en-US" sz="2400" dirty="0" smtClean="0"/>
              <a:t>Type A and Type B personality</a:t>
            </a:r>
          </a:p>
          <a:p>
            <a:pPr lvl="1"/>
            <a:r>
              <a:rPr lang="en-US" sz="2400" dirty="0" smtClean="0"/>
              <a:t>Proactive Personality</a:t>
            </a:r>
          </a:p>
          <a:p>
            <a:pPr lvl="1"/>
            <a:r>
              <a:rPr lang="en-US" sz="2400" dirty="0" smtClean="0"/>
              <a:t>Self-Efficacy</a:t>
            </a:r>
          </a:p>
          <a:p>
            <a:pPr lvl="1"/>
            <a:r>
              <a:rPr lang="en-US" sz="2400" dirty="0" smtClean="0"/>
              <a:t>Political Skills</a:t>
            </a:r>
          </a:p>
          <a:p>
            <a:r>
              <a:rPr lang="en-US" sz="2400" dirty="0" smtClean="0"/>
              <a:t>Person-Job Fit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16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What Is Perception, and Why Is It Important?</a:t>
            </a:r>
          </a:p>
          <a:p>
            <a:r>
              <a:rPr lang="en-US" dirty="0" smtClean="0"/>
              <a:t>Factors That Influence Perception</a:t>
            </a:r>
          </a:p>
          <a:p>
            <a:r>
              <a:rPr lang="en-US" dirty="0" smtClean="0"/>
              <a:t>Attribution Theory</a:t>
            </a:r>
          </a:p>
          <a:p>
            <a:r>
              <a:rPr lang="en-US" dirty="0" smtClean="0"/>
              <a:t>Errors and Biases in Attributions</a:t>
            </a:r>
          </a:p>
          <a:p>
            <a:r>
              <a:rPr lang="en-US" dirty="0" smtClean="0"/>
              <a:t>Frequently Used Shortcuts in Judging Others</a:t>
            </a:r>
          </a:p>
          <a:p>
            <a:pPr lvl="1"/>
            <a:r>
              <a:rPr lang="en-US" dirty="0" smtClean="0"/>
              <a:t>Selective Perception</a:t>
            </a:r>
          </a:p>
          <a:p>
            <a:pPr lvl="1"/>
            <a:r>
              <a:rPr lang="en-US" dirty="0" smtClean="0"/>
              <a:t>Halo Effect</a:t>
            </a:r>
          </a:p>
          <a:p>
            <a:pPr lvl="1"/>
            <a:r>
              <a:rPr lang="en-US" dirty="0" smtClean="0"/>
              <a:t>Contrast effect</a:t>
            </a:r>
          </a:p>
          <a:p>
            <a:pPr lvl="1"/>
            <a:r>
              <a:rPr lang="en-US" dirty="0" smtClean="0"/>
              <a:t>Projection</a:t>
            </a:r>
          </a:p>
          <a:p>
            <a:pPr lvl="1"/>
            <a:r>
              <a:rPr lang="en-US" dirty="0" smtClean="0"/>
              <a:t>Stereotyping</a:t>
            </a:r>
          </a:p>
          <a:p>
            <a:r>
              <a:rPr lang="en-US" dirty="0" smtClean="0"/>
              <a:t>Specific Applications in Organizations</a:t>
            </a:r>
          </a:p>
          <a:p>
            <a:pPr lvl="1"/>
            <a:r>
              <a:rPr lang="en-US" dirty="0" smtClean="0"/>
              <a:t>Employment Interview</a:t>
            </a:r>
          </a:p>
          <a:p>
            <a:pPr lvl="1"/>
            <a:r>
              <a:rPr lang="en-US" dirty="0" smtClean="0"/>
              <a:t>Performance Expectations</a:t>
            </a:r>
          </a:p>
          <a:p>
            <a:pPr lvl="1"/>
            <a:r>
              <a:rPr lang="en-US" dirty="0" smtClean="0"/>
              <a:t>Ethnic Profiling</a:t>
            </a:r>
          </a:p>
          <a:p>
            <a:pPr lvl="1"/>
            <a:r>
              <a:rPr lang="en-US" dirty="0" smtClean="0"/>
              <a:t>Performance Evaluations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Link Between Perceptions and Individual Decision Making</a:t>
            </a:r>
          </a:p>
          <a:p>
            <a:r>
              <a:rPr lang="en-US" dirty="0" smtClean="0"/>
              <a:t>Assumptions of the Rational Decision-Making Model</a:t>
            </a:r>
          </a:p>
          <a:p>
            <a:r>
              <a:rPr lang="en-US" dirty="0" smtClean="0"/>
              <a:t>The Three Components of Creativity</a:t>
            </a:r>
          </a:p>
          <a:p>
            <a:r>
              <a:rPr lang="en-US" dirty="0" smtClean="0"/>
              <a:t>How Are Decisions Actually Made in Organizations?</a:t>
            </a:r>
          </a:p>
          <a:p>
            <a:r>
              <a:rPr lang="en-US" dirty="0" smtClean="0"/>
              <a:t>Common Biases and Errors</a:t>
            </a:r>
          </a:p>
          <a:p>
            <a:r>
              <a:rPr lang="en-US" dirty="0" smtClean="0"/>
              <a:t>Intuition</a:t>
            </a:r>
          </a:p>
          <a:p>
            <a:r>
              <a:rPr lang="en-US" dirty="0" smtClean="0"/>
              <a:t>Individual Differences in Decision Making</a:t>
            </a:r>
          </a:p>
          <a:p>
            <a:r>
              <a:rPr lang="en-US" dirty="0" smtClean="0"/>
              <a:t>Organizational Constraints on Decision Making</a:t>
            </a:r>
          </a:p>
          <a:p>
            <a:r>
              <a:rPr lang="en-US" dirty="0" smtClean="0"/>
              <a:t>Cultural Differences in Decision Making</a:t>
            </a:r>
          </a:p>
          <a:p>
            <a:r>
              <a:rPr lang="en-US" dirty="0" smtClean="0"/>
              <a:t>Ethics and Decisions Making </a:t>
            </a:r>
          </a:p>
          <a:p>
            <a:r>
              <a:rPr lang="en-US" dirty="0" smtClean="0"/>
              <a:t>Ways to Improve Decision Making</a:t>
            </a:r>
          </a:p>
          <a:p>
            <a:r>
              <a:rPr lang="en-US" dirty="0" smtClean="0"/>
              <a:t>Toward Reducing Bias and Errors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 of Employee Behavior</a:t>
            </a:r>
          </a:p>
          <a:p>
            <a:r>
              <a:rPr lang="en-US" dirty="0" smtClean="0"/>
              <a:t>Major Categories of Employee Behavior</a:t>
            </a:r>
          </a:p>
          <a:p>
            <a:r>
              <a:rPr lang="en-US" dirty="0" smtClean="0"/>
              <a:t>External </a:t>
            </a:r>
            <a:r>
              <a:rPr lang="en-US" dirty="0" err="1" smtClean="0"/>
              <a:t>Influenes</a:t>
            </a:r>
            <a:r>
              <a:rPr lang="en-US" dirty="0" smtClean="0"/>
              <a:t> on Employee Behavior</a:t>
            </a:r>
          </a:p>
          <a:p>
            <a:pPr lvl="1"/>
            <a:r>
              <a:rPr lang="en-US" dirty="0" smtClean="0"/>
              <a:t>Factors in the External Environment</a:t>
            </a:r>
          </a:p>
          <a:p>
            <a:pPr lvl="1"/>
            <a:r>
              <a:rPr lang="en-US" dirty="0" smtClean="0"/>
              <a:t>Factors in the Work Environment</a:t>
            </a:r>
          </a:p>
          <a:p>
            <a:r>
              <a:rPr lang="en-US" dirty="0" smtClean="0"/>
              <a:t>Internal Factors that Influence Employee Behavior</a:t>
            </a:r>
          </a:p>
          <a:p>
            <a:pPr lvl="1"/>
            <a:r>
              <a:rPr lang="en-US" dirty="0" smtClean="0"/>
              <a:t>Attitudes</a:t>
            </a:r>
          </a:p>
          <a:p>
            <a:pPr lvl="1"/>
            <a:r>
              <a:rPr lang="en-US" dirty="0" smtClean="0"/>
              <a:t>Knowledge, Skills and Abilities (KSAs)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1800" dirty="0" smtClean="0"/>
              <a:t>What </a:t>
            </a:r>
            <a:r>
              <a:rPr lang="en-US" sz="1800" dirty="0"/>
              <a:t>is Equal Employment Opportunity?</a:t>
            </a:r>
          </a:p>
          <a:p>
            <a:pPr>
              <a:defRPr/>
            </a:pPr>
            <a:r>
              <a:rPr lang="en-US" sz="1800" dirty="0"/>
              <a:t>What is sexual Harassment?</a:t>
            </a:r>
          </a:p>
          <a:p>
            <a:pPr>
              <a:defRPr/>
            </a:pPr>
            <a:r>
              <a:rPr lang="en-US" sz="1800" dirty="0"/>
              <a:t>Defenses against discrimination allegations</a:t>
            </a:r>
          </a:p>
          <a:p>
            <a:pPr>
              <a:defRPr/>
            </a:pPr>
            <a:r>
              <a:rPr lang="en-US" sz="1800" dirty="0"/>
              <a:t>Adverse Impact</a:t>
            </a:r>
          </a:p>
          <a:p>
            <a:pPr>
              <a:defRPr/>
            </a:pPr>
            <a:r>
              <a:rPr lang="en-US" sz="1800" dirty="0"/>
              <a:t>Bona fide occupational qualifications</a:t>
            </a:r>
          </a:p>
          <a:p>
            <a:pPr>
              <a:defRPr/>
            </a:pPr>
            <a:r>
              <a:rPr lang="en-US" sz="1800" dirty="0"/>
              <a:t>Business Necessity</a:t>
            </a:r>
          </a:p>
          <a:p>
            <a:pPr>
              <a:defRPr/>
            </a:pPr>
            <a:r>
              <a:rPr lang="en-US" sz="1800" dirty="0"/>
              <a:t>Discriminatory Employment Practices</a:t>
            </a:r>
          </a:p>
          <a:p>
            <a:pPr lvl="1">
              <a:defRPr/>
            </a:pPr>
            <a:r>
              <a:rPr lang="en-US" sz="1800" dirty="0"/>
              <a:t>Recruitment</a:t>
            </a:r>
          </a:p>
          <a:p>
            <a:pPr lvl="1">
              <a:defRPr/>
            </a:pPr>
            <a:r>
              <a:rPr lang="en-US" sz="1800" dirty="0"/>
              <a:t>Selection standards</a:t>
            </a:r>
          </a:p>
          <a:p>
            <a:pPr>
              <a:defRPr/>
            </a:pPr>
            <a:r>
              <a:rPr lang="en-US" sz="1800" dirty="0"/>
              <a:t>Diversity Management</a:t>
            </a:r>
          </a:p>
          <a:p>
            <a:pPr>
              <a:defRPr/>
            </a:pPr>
            <a:r>
              <a:rPr lang="en-US" sz="1800" dirty="0"/>
              <a:t>Workforce Diversity in Practice</a:t>
            </a:r>
          </a:p>
          <a:p>
            <a:pPr>
              <a:defRPr/>
            </a:pPr>
            <a:r>
              <a:rPr lang="en-US" sz="1800" dirty="0"/>
              <a:t>Diversity’s Benefits</a:t>
            </a:r>
          </a:p>
          <a:p>
            <a:pPr>
              <a:defRPr/>
            </a:pPr>
            <a:r>
              <a:rPr lang="en-US" sz="1800" dirty="0"/>
              <a:t>Equal Employment Opportunity versus Affirmative Action</a:t>
            </a:r>
          </a:p>
          <a:p>
            <a:pPr>
              <a:defRPr/>
            </a:pPr>
            <a:r>
              <a:rPr lang="en-US" sz="1800" dirty="0"/>
              <a:t>Steps in Affirmative Action Program</a:t>
            </a:r>
          </a:p>
          <a:p>
            <a:pPr>
              <a:defRPr/>
            </a:pPr>
            <a:r>
              <a:rPr lang="en-US" sz="1800" dirty="0"/>
              <a:t>Improving Productivity through Diversity Management</a:t>
            </a:r>
          </a:p>
          <a:p>
            <a:pPr>
              <a:defRPr/>
            </a:pPr>
            <a:r>
              <a:rPr lang="en-US" sz="1800" dirty="0"/>
              <a:t>Recruiting Minorities Online</a:t>
            </a:r>
          </a:p>
          <a:p>
            <a:pPr>
              <a:defRPr/>
            </a:pPr>
            <a:r>
              <a:rPr lang="en-US" sz="1800" dirty="0"/>
              <a:t>Reverse </a:t>
            </a:r>
            <a:r>
              <a:rPr lang="en-US" sz="1800" dirty="0" smtClean="0"/>
              <a:t>Discrimination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70000" lnSpcReduction="20000"/>
          </a:bodyPr>
          <a:lstStyle/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Why workers form unions?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The collective bargaining process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Violations of good faith bargaining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Illustrate with examples bargaining that is not in good faith.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Conditions for good faith bargaining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Parties in negotiations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 typeface="+mj-lt"/>
              <a:buAutoNum type="arabicPeriod" startAt="7"/>
              <a:tabLst>
                <a:tab pos="3200400" algn="r"/>
              </a:tabLst>
              <a:defRPr/>
            </a:pPr>
            <a:r>
              <a:rPr lang="en-US" dirty="0"/>
              <a:t>Bargaining items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 startAt="7"/>
              <a:tabLst>
                <a:tab pos="3200400" algn="r"/>
              </a:tabLst>
              <a:defRPr/>
            </a:pPr>
            <a:r>
              <a:rPr lang="en-US" dirty="0"/>
              <a:t>Bargaining stages and </a:t>
            </a:r>
            <a:r>
              <a:rPr lang="en-US" dirty="0" smtClean="0"/>
              <a:t>process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 typeface="+mj-lt"/>
              <a:buAutoNum type="arabicPeriod" startAt="9"/>
              <a:tabLst>
                <a:tab pos="3200400" algn="r"/>
              </a:tabLst>
              <a:defRPr/>
            </a:pPr>
            <a:r>
              <a:rPr lang="en-US" dirty="0"/>
              <a:t>Impasses, strikes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 startAt="7"/>
              <a:tabLst>
                <a:tab pos="3200400" algn="r"/>
              </a:tabLst>
              <a:defRPr/>
            </a:pPr>
            <a:r>
              <a:rPr lang="en-US" dirty="0"/>
              <a:t>Mediations and Arbitration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 startAt="7"/>
              <a:tabLst>
                <a:tab pos="3200400" algn="r"/>
              </a:tabLst>
              <a:defRPr/>
            </a:pPr>
            <a:r>
              <a:rPr lang="en-US" dirty="0"/>
              <a:t>Grievances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 startAt="7"/>
              <a:tabLst>
                <a:tab pos="3200400" algn="r"/>
              </a:tabLst>
              <a:defRPr/>
            </a:pPr>
            <a:r>
              <a:rPr lang="en-US" dirty="0"/>
              <a:t>Develop a grievance procedure.</a:t>
            </a:r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 startAt="7"/>
              <a:tabLst>
                <a:tab pos="3200400" algn="r"/>
              </a:tabLst>
              <a:defRPr/>
            </a:pPr>
            <a:r>
              <a:rPr lang="en-US" dirty="0"/>
              <a:t>Labor Laws in Pakistan</a:t>
            </a:r>
          </a:p>
          <a:p>
            <a:pPr>
              <a:defRPr/>
            </a:pPr>
            <a:endParaRPr lang="en-US" dirty="0"/>
          </a:p>
          <a:p>
            <a:pPr marL="533400" indent="-533400">
              <a:spcBef>
                <a:spcPct val="40000"/>
              </a:spcBef>
              <a:buClr>
                <a:srgbClr val="FFCC66"/>
              </a:buClr>
              <a:buSzPct val="125000"/>
              <a:buFontTx/>
              <a:buAutoNum type="arabicPeriod" startAt="7"/>
              <a:tabLst>
                <a:tab pos="3200400" algn="r"/>
              </a:tabLst>
              <a:defRPr/>
            </a:pPr>
            <a:endParaRPr lang="en-US" dirty="0"/>
          </a:p>
          <a:p>
            <a:pPr>
              <a:buNone/>
              <a:defRPr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 eaLnBrk="1" hangingPunct="1"/>
            <a:endParaRPr lang="en-US" smtClean="0"/>
          </a:p>
          <a:p>
            <a:pPr lvl="4" eaLnBrk="1" hangingPunct="1"/>
            <a:endParaRPr lang="en-US" smtClean="0"/>
          </a:p>
          <a:p>
            <a:pPr lvl="4" eaLnBrk="1" hangingPunct="1"/>
            <a:endParaRPr lang="en-US" smtClean="0"/>
          </a:p>
          <a:p>
            <a:pPr lvl="4" eaLnBrk="1" hangingPunct="1"/>
            <a:endParaRPr lang="en-US" smtClean="0"/>
          </a:p>
          <a:p>
            <a:pPr lvl="4" eaLnBrk="1" hangingPunct="1">
              <a:buFontTx/>
              <a:buNone/>
            </a:pPr>
            <a:r>
              <a:rPr lang="en-US" sz="4400" b="1" smtClean="0"/>
              <a:t>Thank You</a:t>
            </a:r>
          </a:p>
        </p:txBody>
      </p:sp>
      <p:sp>
        <p:nvSpPr>
          <p:cNvPr id="3789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518</Words>
  <Application>Microsoft Office PowerPoint</Application>
  <PresentationFormat>On-screen Show (4:3)</PresentationFormat>
  <Paragraphs>167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Management, Organizational Policies and Practices</vt:lpstr>
      <vt:lpstr>Recap from Lecture 11</vt:lpstr>
      <vt:lpstr>Recap from Lecture 12</vt:lpstr>
      <vt:lpstr>Recap from Lecture 12</vt:lpstr>
      <vt:lpstr>Recap from Lecture 13</vt:lpstr>
      <vt:lpstr>Recap Lecture 13</vt:lpstr>
      <vt:lpstr>Recap Lecture 13</vt:lpstr>
      <vt:lpstr>Recap from Lecture 14</vt:lpstr>
      <vt:lpstr>Recap from Lecture 15</vt:lpstr>
      <vt:lpstr>Recap from Lecture 16</vt:lpstr>
      <vt:lpstr>Recap from Lecture 16</vt:lpstr>
      <vt:lpstr>Recap from Lecture 17</vt:lpstr>
      <vt:lpstr>Recap from Lecture 18</vt:lpstr>
      <vt:lpstr>Recap from Lecture 19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Management, Organizational Policies and Practices</dc:title>
  <dc:creator>`syad m irfan</dc:creator>
  <cp:lastModifiedBy>NTS</cp:lastModifiedBy>
  <cp:revision>7</cp:revision>
  <dcterms:created xsi:type="dcterms:W3CDTF">2013-02-04T11:39:24Z</dcterms:created>
  <dcterms:modified xsi:type="dcterms:W3CDTF">2013-02-05T06:58:53Z</dcterms:modified>
</cp:coreProperties>
</file>