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14" r:id="rId2"/>
    <p:sldId id="315" r:id="rId3"/>
    <p:sldId id="316" r:id="rId4"/>
    <p:sldId id="257" r:id="rId5"/>
    <p:sldId id="258" r:id="rId6"/>
    <p:sldId id="259" r:id="rId7"/>
    <p:sldId id="260" r:id="rId8"/>
    <p:sldId id="261" r:id="rId9"/>
    <p:sldId id="262" r:id="rId10"/>
    <p:sldId id="263" r:id="rId11"/>
    <p:sldId id="264" r:id="rId12"/>
    <p:sldId id="265" r:id="rId13"/>
    <p:sldId id="266" r:id="rId14"/>
    <p:sldId id="320" r:id="rId15"/>
    <p:sldId id="267" r:id="rId16"/>
    <p:sldId id="268" r:id="rId17"/>
    <p:sldId id="269" r:id="rId18"/>
    <p:sldId id="271" r:id="rId19"/>
    <p:sldId id="272" r:id="rId20"/>
    <p:sldId id="322" r:id="rId21"/>
    <p:sldId id="275" r:id="rId22"/>
    <p:sldId id="318" r:id="rId23"/>
    <p:sldId id="276" r:id="rId24"/>
    <p:sldId id="277" r:id="rId25"/>
    <p:sldId id="281" r:id="rId26"/>
    <p:sldId id="286" r:id="rId27"/>
    <p:sldId id="288" r:id="rId28"/>
    <p:sldId id="289" r:id="rId29"/>
    <p:sldId id="290" r:id="rId30"/>
    <p:sldId id="291" r:id="rId31"/>
    <p:sldId id="297" r:id="rId32"/>
    <p:sldId id="298" r:id="rId33"/>
    <p:sldId id="299" r:id="rId34"/>
    <p:sldId id="300" r:id="rId35"/>
    <p:sldId id="301" r:id="rId36"/>
    <p:sldId id="302" r:id="rId37"/>
    <p:sldId id="303" r:id="rId38"/>
    <p:sldId id="304" r:id="rId39"/>
    <p:sldId id="307" r:id="rId40"/>
    <p:sldId id="308" r:id="rId41"/>
    <p:sldId id="309" r:id="rId42"/>
    <p:sldId id="312"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62" y="2491"/>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94330C-9F7D-4FA2-A5FB-AFBBDF5ED348}" type="datetimeFigureOut">
              <a:rPr lang="en-US" smtClean="0"/>
              <a:pPr/>
              <a:t>1/26/2013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5DD20E-3CA3-412A-ABE6-08733E0D4A3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dt" sz="quarter" idx="1"/>
          </p:nvPr>
        </p:nvSpPr>
        <p:spPr>
          <a:noFill/>
        </p:spPr>
        <p:txBody>
          <a:bodyPr/>
          <a:lstStyle/>
          <a:p>
            <a:r>
              <a:rPr lang="en-US" smtClean="0">
                <a:ea typeface="MS PGothic" pitchFamily="34" charset="-128"/>
              </a:rPr>
              <a:t>CHAPTER THREE</a:t>
            </a:r>
          </a:p>
        </p:txBody>
      </p:sp>
      <p:sp>
        <p:nvSpPr>
          <p:cNvPr id="45059" name="Rectangle 7"/>
          <p:cNvSpPr>
            <a:spLocks noGrp="1" noChangeArrowheads="1"/>
          </p:cNvSpPr>
          <p:nvPr>
            <p:ph type="sldNum" sz="quarter" idx="5"/>
          </p:nvPr>
        </p:nvSpPr>
        <p:spPr>
          <a:noFill/>
        </p:spPr>
        <p:txBody>
          <a:bodyPr/>
          <a:lstStyle/>
          <a:p>
            <a:fld id="{99CF46D0-6773-42DD-BF9B-35C57178D200}" type="slidenum">
              <a:rPr lang="en-US" smtClean="0">
                <a:ea typeface="MS PGothic" pitchFamily="34" charset="-128"/>
              </a:rPr>
              <a:pPr/>
              <a:t>3</a:t>
            </a:fld>
            <a:endParaRPr lang="en-US" smtClean="0">
              <a:ea typeface="MS PGothic" pitchFamily="34" charset="-128"/>
            </a:endParaRPr>
          </a:p>
        </p:txBody>
      </p:sp>
      <p:sp>
        <p:nvSpPr>
          <p:cNvPr id="45060" name="Rectangle 2"/>
          <p:cNvSpPr>
            <a:spLocks noGrp="1" noRot="1" noChangeAspect="1" noChangeArrowheads="1" noTextEdit="1"/>
          </p:cNvSpPr>
          <p:nvPr>
            <p:ph type="sldImg"/>
          </p:nvPr>
        </p:nvSpPr>
        <p:spPr>
          <a:ln/>
        </p:spPr>
      </p:sp>
      <p:sp>
        <p:nvSpPr>
          <p:cNvPr id="4506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E5EEB6C-7517-452F-B547-949DA31BBB31}"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5EEB6C-7517-452F-B547-949DA31BBB31}"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5EEB6C-7517-452F-B547-949DA31BBB31}"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E5EEB6C-7517-452F-B547-949DA31BBB31}" type="datetimeFigureOut">
              <a:rPr lang="en-US" smtClean="0"/>
              <a:pPr/>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5EEB6C-7517-452F-B547-949DA31BBB31}" type="datetimeFigureOut">
              <a:rPr lang="en-US" smtClean="0"/>
              <a:pPr/>
              <a:t>1/26/2013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5EEB6C-7517-452F-B547-949DA31BBB31}" type="datetimeFigureOut">
              <a:rPr lang="en-US" smtClean="0"/>
              <a:pPr/>
              <a:t>1/26/2013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EEB6C-7517-452F-B547-949DA31BBB31}" type="datetimeFigureOut">
              <a:rPr lang="en-US" smtClean="0"/>
              <a:pPr/>
              <a:t>1/26/2013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5EEB6C-7517-452F-B547-949DA31BBB31}" type="datetimeFigureOut">
              <a:rPr lang="en-US" smtClean="0"/>
              <a:pPr/>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5EEB6C-7517-452F-B547-949DA31BBB31}" type="datetimeFigureOut">
              <a:rPr lang="en-US" smtClean="0"/>
              <a:pPr/>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5EEB6C-7517-452F-B547-949DA31BBB31}"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5EEB6C-7517-452F-B547-949DA31BBB31}"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5EEB6C-7517-452F-B547-949DA31BBB31}" type="datetimeFigureOut">
              <a:rPr lang="en-US" smtClean="0"/>
              <a:pPr/>
              <a:t>1/26/2013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79D7C5-F9F3-476C-8F95-EA0A0101EA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title"/>
          </p:nvPr>
        </p:nvSpPr>
        <p:spPr>
          <a:xfrm>
            <a:off x="457200" y="152400"/>
            <a:ext cx="8229600" cy="1371600"/>
          </a:xfrm>
        </p:spPr>
        <p:txBody>
          <a:bodyPr>
            <a:normAutofit fontScale="90000"/>
          </a:bodyPr>
          <a:lstStyle/>
          <a:p>
            <a:pPr eaLnBrk="1" hangingPunct="1"/>
            <a:r>
              <a:rPr lang="en-US" smtClean="0"/>
              <a:t>Management, Organizational Policies &amp; Practices</a:t>
            </a:r>
          </a:p>
        </p:txBody>
      </p:sp>
      <p:sp>
        <p:nvSpPr>
          <p:cNvPr id="6147" name="Content Placeholder 5"/>
          <p:cNvSpPr>
            <a:spLocks noGrp="1"/>
          </p:cNvSpPr>
          <p:nvPr>
            <p:ph sz="half" idx="1"/>
          </p:nvPr>
        </p:nvSpPr>
        <p:spPr>
          <a:xfrm>
            <a:off x="838200" y="1600200"/>
            <a:ext cx="3886200" cy="4297363"/>
          </a:xfrm>
        </p:spPr>
        <p:txBody>
          <a:bodyPr/>
          <a:lstStyle/>
          <a:p>
            <a:pPr eaLnBrk="1" hangingPunct="1">
              <a:buFont typeface="Monotype Sorts"/>
              <a:buNone/>
            </a:pPr>
            <a:endParaRPr lang="en-US" dirty="0" smtClean="0"/>
          </a:p>
          <a:p>
            <a:pPr eaLnBrk="1" hangingPunct="1">
              <a:buFont typeface="Monotype Sorts"/>
              <a:buNone/>
            </a:pPr>
            <a:endParaRPr lang="en-US" dirty="0" smtClean="0"/>
          </a:p>
          <a:p>
            <a:pPr eaLnBrk="1" hangingPunct="1">
              <a:buFont typeface="Monotype Sorts"/>
              <a:buNone/>
            </a:pPr>
            <a:endParaRPr lang="en-US" dirty="0" smtClean="0"/>
          </a:p>
          <a:p>
            <a:pPr eaLnBrk="1" hangingPunct="1">
              <a:buFont typeface="Monotype Sorts"/>
              <a:buNone/>
            </a:pPr>
            <a:r>
              <a:rPr lang="en-US" dirty="0" smtClean="0"/>
              <a:t>	</a:t>
            </a:r>
            <a:r>
              <a:rPr lang="en-US" sz="3600" dirty="0" smtClean="0"/>
              <a:t>	Lecture 23</a:t>
            </a:r>
          </a:p>
        </p:txBody>
      </p:sp>
      <p:sp>
        <p:nvSpPr>
          <p:cNvPr id="6148" name="Content Placeholder 6"/>
          <p:cNvSpPr>
            <a:spLocks noGrp="1"/>
          </p:cNvSpPr>
          <p:nvPr>
            <p:ph sz="half" idx="2"/>
          </p:nvPr>
        </p:nvSpPr>
        <p:spPr/>
        <p:txBody>
          <a:bodyPr/>
          <a:lstStyle/>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r>
              <a:rPr lang="en-US" smtClean="0"/>
              <a:t>Dr. Amna Yousaf</a:t>
            </a:r>
          </a:p>
          <a:p>
            <a:pPr algn="r" eaLnBrk="1" hangingPunct="1">
              <a:lnSpc>
                <a:spcPct val="80000"/>
              </a:lnSpc>
              <a:buFont typeface="Wingdings" pitchFamily="2" charset="2"/>
              <a:buNone/>
            </a:pPr>
            <a:r>
              <a:rPr lang="en-US" smtClean="0"/>
              <a:t>PhD (HRM)</a:t>
            </a:r>
          </a:p>
          <a:p>
            <a:pPr algn="r" eaLnBrk="1" hangingPunct="1">
              <a:lnSpc>
                <a:spcPct val="80000"/>
              </a:lnSpc>
              <a:buFont typeface="Wingdings" pitchFamily="2" charset="2"/>
              <a:buNone/>
            </a:pPr>
            <a:r>
              <a:rPr lang="en-US" smtClean="0"/>
              <a:t>University of Twente, the Netherlands</a:t>
            </a:r>
          </a:p>
          <a:p>
            <a:pPr eaLnBrk="1" hangingPunct="1"/>
            <a:endParaRPr lang="en-US"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dirty="0" smtClean="0"/>
              <a:t>Recap Lecture 22</a:t>
            </a:r>
          </a:p>
        </p:txBody>
      </p:sp>
      <p:sp>
        <p:nvSpPr>
          <p:cNvPr id="7171" name="Content Placeholder 2"/>
          <p:cNvSpPr>
            <a:spLocks noGrp="1"/>
          </p:cNvSpPr>
          <p:nvPr>
            <p:ph idx="1"/>
          </p:nvPr>
        </p:nvSpPr>
        <p:spPr>
          <a:xfrm>
            <a:off x="457200" y="1295400"/>
            <a:ext cx="8229600" cy="4830763"/>
          </a:xfrm>
        </p:spPr>
        <p:txBody>
          <a:bodyPr>
            <a:normAutofit fontScale="85000" lnSpcReduction="20000"/>
          </a:bodyPr>
          <a:lstStyle/>
          <a:p>
            <a:r>
              <a:rPr lang="en-US" dirty="0" smtClean="0"/>
              <a:t>What is Power?</a:t>
            </a:r>
          </a:p>
          <a:p>
            <a:r>
              <a:rPr lang="en-US" dirty="0" smtClean="0"/>
              <a:t>Contrasting leadership and power</a:t>
            </a:r>
          </a:p>
          <a:p>
            <a:r>
              <a:rPr lang="en-US" dirty="0" smtClean="0"/>
              <a:t>Basis of power</a:t>
            </a:r>
          </a:p>
          <a:p>
            <a:r>
              <a:rPr lang="en-US" dirty="0" smtClean="0"/>
              <a:t>Dependency – the key to power</a:t>
            </a:r>
          </a:p>
          <a:p>
            <a:r>
              <a:rPr lang="en-US" dirty="0" smtClean="0"/>
              <a:t>Power Tactics</a:t>
            </a:r>
          </a:p>
          <a:p>
            <a:r>
              <a:rPr lang="en-US" dirty="0" smtClean="0"/>
              <a:t>Factors Influencing the Choice and Effectiveness of Power Tactics</a:t>
            </a:r>
          </a:p>
          <a:p>
            <a:r>
              <a:rPr lang="en-US" dirty="0" smtClean="0"/>
              <a:t>Political Behavior</a:t>
            </a:r>
          </a:p>
          <a:p>
            <a:r>
              <a:rPr lang="en-US" dirty="0" smtClean="0"/>
              <a:t>Determinants of Political Behavior</a:t>
            </a:r>
          </a:p>
          <a:p>
            <a:r>
              <a:rPr lang="en-US" dirty="0" smtClean="0"/>
              <a:t>Influences of Political Behavior</a:t>
            </a:r>
          </a:p>
          <a:p>
            <a:r>
              <a:rPr lang="en-US" dirty="0" smtClean="0"/>
              <a:t>Organizational Policies and Resource Allocations</a:t>
            </a:r>
          </a:p>
          <a:p>
            <a:pPr eaLnBrk="1" hangingPunct="1">
              <a:buFont typeface="Wingdings" pitchFamily="2" charset="2"/>
              <a:buNone/>
              <a:defRPr/>
            </a:pPr>
            <a:endParaRPr lang="en-US" dirty="0" smtClean="0"/>
          </a:p>
        </p:txBody>
      </p:sp>
      <p:sp>
        <p:nvSpPr>
          <p:cNvPr id="7172" name="Footer Placeholder 3"/>
          <p:cNvSpPr>
            <a:spLocks noGrp="1"/>
          </p:cNvSpPr>
          <p:nvPr>
            <p:ph type="ftr" sz="quarter" idx="10"/>
          </p:nvPr>
        </p:nvSpPr>
        <p:spPr>
          <a:xfrm>
            <a:off x="1371600" y="7543800"/>
            <a:ext cx="3352800" cy="244475"/>
          </a:xfrm>
          <a:noFill/>
        </p:spPr>
        <p:txBody>
          <a:bodyPr/>
          <a:lstStyle/>
          <a:p>
            <a:r>
              <a:rPr lang="en-US" smtClean="0"/>
              <a:t>© 2007</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762000" y="1122363"/>
            <a:ext cx="7924800" cy="3429000"/>
          </a:xfrm>
          <a:prstGeom prst="rect">
            <a:avLst/>
          </a:prstGeom>
          <a:solidFill>
            <a:srgbClr val="F9C86F"/>
          </a:solidFill>
          <a:ln w="9525">
            <a:noFill/>
            <a:miter lim="800000"/>
            <a:headEnd/>
            <a:tailEnd/>
          </a:ln>
        </p:spPr>
        <p:txBody>
          <a:bodyPr wrap="none" anchor="ctr"/>
          <a:lstStyle/>
          <a:p>
            <a:endParaRPr lang="en-US">
              <a:solidFill>
                <a:schemeClr val="accent1"/>
              </a:solidFill>
            </a:endParaRPr>
          </a:p>
        </p:txBody>
      </p:sp>
      <p:sp>
        <p:nvSpPr>
          <p:cNvPr id="9219" name="Oval 5"/>
          <p:cNvSpPr>
            <a:spLocks noChangeArrowheads="1"/>
          </p:cNvSpPr>
          <p:nvPr/>
        </p:nvSpPr>
        <p:spPr bwMode="auto">
          <a:xfrm>
            <a:off x="914400" y="30480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9220" name="Oval 6"/>
          <p:cNvSpPr>
            <a:spLocks noChangeArrowheads="1"/>
          </p:cNvSpPr>
          <p:nvPr/>
        </p:nvSpPr>
        <p:spPr bwMode="auto">
          <a:xfrm>
            <a:off x="2667000" y="4038600"/>
            <a:ext cx="1447800" cy="1295400"/>
          </a:xfrm>
          <a:prstGeom prst="ellipse">
            <a:avLst/>
          </a:prstGeom>
          <a:gradFill rotWithShape="1">
            <a:gsLst>
              <a:gs pos="0">
                <a:srgbClr val="FBDBA1">
                  <a:alpha val="32001"/>
                </a:srgbClr>
              </a:gs>
              <a:gs pos="100000">
                <a:srgbClr val="FDF0D8">
                  <a:alpha val="68999"/>
                </a:srgbClr>
              </a:gs>
            </a:gsLst>
            <a:path path="shape">
              <a:fillToRect l="50000" t="50000" r="50000" b="50000"/>
            </a:path>
          </a:gradFill>
          <a:ln w="9525">
            <a:noFill/>
            <a:round/>
            <a:headEnd/>
            <a:tailEnd/>
          </a:ln>
        </p:spPr>
        <p:txBody>
          <a:bodyPr wrap="none" anchor="ctr"/>
          <a:lstStyle/>
          <a:p>
            <a:endParaRPr lang="en-US"/>
          </a:p>
        </p:txBody>
      </p:sp>
      <p:sp>
        <p:nvSpPr>
          <p:cNvPr id="9221" name="Oval 15"/>
          <p:cNvSpPr>
            <a:spLocks noChangeArrowheads="1"/>
          </p:cNvSpPr>
          <p:nvPr/>
        </p:nvSpPr>
        <p:spPr bwMode="auto">
          <a:xfrm>
            <a:off x="1066800" y="12192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9222" name="Oval 16"/>
          <p:cNvSpPr>
            <a:spLocks noChangeArrowheads="1"/>
          </p:cNvSpPr>
          <p:nvPr/>
        </p:nvSpPr>
        <p:spPr bwMode="auto">
          <a:xfrm>
            <a:off x="2667000" y="25146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9223" name="Oval 17"/>
          <p:cNvSpPr>
            <a:spLocks noChangeArrowheads="1"/>
          </p:cNvSpPr>
          <p:nvPr/>
        </p:nvSpPr>
        <p:spPr bwMode="auto">
          <a:xfrm>
            <a:off x="6858000" y="5334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9224" name="Rectangle 2"/>
          <p:cNvSpPr>
            <a:spLocks noGrp="1" noChangeArrowheads="1"/>
          </p:cNvSpPr>
          <p:nvPr>
            <p:ph type="title"/>
          </p:nvPr>
        </p:nvSpPr>
        <p:spPr>
          <a:xfrm>
            <a:off x="457200" y="2027238"/>
            <a:ext cx="8229600" cy="868362"/>
          </a:xfrm>
        </p:spPr>
        <p:txBody>
          <a:bodyPr/>
          <a:lstStyle/>
          <a:p>
            <a:pPr marL="342900" indent="-342900">
              <a:spcBef>
                <a:spcPct val="20000"/>
              </a:spcBef>
            </a:pPr>
            <a:r>
              <a:rPr lang="en-US" dirty="0" smtClean="0">
                <a:solidFill>
                  <a:srgbClr val="CC6600"/>
                </a:solidFill>
              </a:rPr>
              <a:t>Ethics, Justice and Fair Treatment</a:t>
            </a:r>
            <a:endParaRPr lang="en-US" dirty="0">
              <a:solidFill>
                <a:srgbClr val="CC6600"/>
              </a:solidFill>
            </a:endParaRPr>
          </a:p>
        </p:txBody>
      </p:sp>
      <p:sp>
        <p:nvSpPr>
          <p:cNvPr id="9225" name="Rectangle 14"/>
          <p:cNvSpPr>
            <a:spLocks noChangeArrowheads="1"/>
          </p:cNvSpPr>
          <p:nvPr/>
        </p:nvSpPr>
        <p:spPr bwMode="auto">
          <a:xfrm>
            <a:off x="990600" y="5535613"/>
            <a:ext cx="3886200" cy="868362"/>
          </a:xfrm>
          <a:prstGeom prst="rect">
            <a:avLst/>
          </a:prstGeom>
          <a:noFill/>
          <a:ln w="9525">
            <a:noFill/>
            <a:miter lim="800000"/>
            <a:headEnd/>
            <a:tailEnd/>
          </a:ln>
        </p:spPr>
        <p:txBody>
          <a:bodyPr anchor="ctr"/>
          <a:lstStyle/>
          <a:p>
            <a:r>
              <a:rPr lang="en-US" sz="3600" dirty="0">
                <a:latin typeface="Impact" pitchFamily="34" charset="0"/>
              </a:rPr>
              <a:t>Lecture </a:t>
            </a:r>
            <a:r>
              <a:rPr lang="en-US" sz="3600" dirty="0" smtClean="0">
                <a:latin typeface="Impact" pitchFamily="34" charset="0"/>
              </a:rPr>
              <a:t>23</a:t>
            </a:r>
            <a:endParaRPr lang="en-US" sz="3600" dirty="0">
              <a:latin typeface="Impact"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bwMode="auto">
          <a:xfrm>
            <a:off x="685800" y="549275"/>
            <a:ext cx="7772400" cy="685800"/>
          </a:xfrm>
          <a:noFill/>
          <a:ln/>
          <a:effectLst>
            <a:outerShdw dist="35921" dir="2700000" algn="ctr" rotWithShape="0">
              <a:srgbClr val="000000"/>
            </a:outerShdw>
          </a:effectLst>
        </p:spPr>
        <p:txBody>
          <a:bodyPr lIns="91440">
            <a:normAutofit fontScale="90000"/>
          </a:bodyPr>
          <a:lstStyle/>
          <a:p>
            <a:r>
              <a:rPr lang="en-US" i="1" dirty="0" smtClean="0">
                <a:effectLst>
                  <a:outerShdw blurRad="38100" dist="38100" dir="2700000" algn="tl">
                    <a:srgbClr val="000000"/>
                  </a:outerShdw>
                </a:effectLst>
              </a:rPr>
              <a:t>Learning Goals</a:t>
            </a:r>
            <a:endParaRPr lang="en-US" i="1" dirty="0">
              <a:effectLst>
                <a:outerShdw blurRad="38100" dist="38100" dir="2700000" algn="tl">
                  <a:srgbClr val="000000"/>
                </a:outerShdw>
              </a:effectLst>
            </a:endParaRPr>
          </a:p>
        </p:txBody>
      </p:sp>
      <p:sp>
        <p:nvSpPr>
          <p:cNvPr id="318467" name="Rectangle 3"/>
          <p:cNvSpPr>
            <a:spLocks noGrp="1" noChangeArrowheads="1"/>
          </p:cNvSpPr>
          <p:nvPr>
            <p:ph type="body" idx="1"/>
          </p:nvPr>
        </p:nvSpPr>
        <p:spPr>
          <a:xfrm>
            <a:off x="685800" y="1539875"/>
            <a:ext cx="7772400" cy="4632325"/>
          </a:xfrm>
          <a:noFill/>
          <a:ln/>
          <a:effectLst>
            <a:outerShdw dist="28398" dir="1593903" algn="ctr" rotWithShape="0">
              <a:srgbClr val="000000"/>
            </a:outerShdw>
          </a:effectLst>
        </p:spPr>
        <p:txBody>
          <a:bodyPr lIns="182880" tIns="228600" rIns="182880"/>
          <a:lstStyle/>
          <a:p>
            <a:pPr marL="533400" indent="-533400">
              <a:spcBef>
                <a:spcPct val="60000"/>
              </a:spcBef>
              <a:buClr>
                <a:srgbClr val="FFCC66"/>
              </a:buClr>
              <a:buSzPct val="125000"/>
              <a:buFontTx/>
              <a:buAutoNum type="arabicPeriod"/>
              <a:tabLst>
                <a:tab pos="3200400" algn="r"/>
              </a:tabLst>
            </a:pPr>
            <a:r>
              <a:rPr lang="en-US" sz="2400" dirty="0"/>
              <a:t>Explain what is meant by ethical behavior at work.</a:t>
            </a:r>
          </a:p>
          <a:p>
            <a:pPr marL="533400" indent="-533400">
              <a:spcBef>
                <a:spcPct val="60000"/>
              </a:spcBef>
              <a:buClr>
                <a:srgbClr val="FFCC66"/>
              </a:buClr>
              <a:buSzPct val="125000"/>
              <a:buFontTx/>
              <a:buAutoNum type="arabicPeriod"/>
              <a:tabLst>
                <a:tab pos="3200400" algn="r"/>
              </a:tabLst>
            </a:pPr>
            <a:r>
              <a:rPr lang="en-US" sz="2400" dirty="0"/>
              <a:t>Discuss important factors that shape ethical behavior at work.</a:t>
            </a:r>
          </a:p>
          <a:p>
            <a:pPr marL="533400" indent="-533400">
              <a:spcBef>
                <a:spcPct val="60000"/>
              </a:spcBef>
              <a:buClr>
                <a:srgbClr val="FFCC66"/>
              </a:buClr>
              <a:buSzPct val="125000"/>
              <a:buFontTx/>
              <a:buAutoNum type="arabicPeriod"/>
              <a:tabLst>
                <a:tab pos="3200400" algn="r"/>
              </a:tabLst>
            </a:pPr>
            <a:r>
              <a:rPr lang="en-US" sz="2400" dirty="0"/>
              <a:t>Describe at least four specific ways in which </a:t>
            </a:r>
            <a:r>
              <a:rPr lang="en-US" sz="2400" dirty="0" smtClean="0"/>
              <a:t> </a:t>
            </a:r>
            <a:r>
              <a:rPr lang="en-US" sz="2400" dirty="0"/>
              <a:t>management can influence ethical behavior at work.</a:t>
            </a:r>
          </a:p>
          <a:p>
            <a:pPr marL="533400" indent="-533400">
              <a:spcBef>
                <a:spcPct val="60000"/>
              </a:spcBef>
              <a:buClr>
                <a:srgbClr val="FFCC66"/>
              </a:buClr>
              <a:buSzPct val="125000"/>
              <a:buFontTx/>
              <a:buAutoNum type="arabicPeriod"/>
              <a:tabLst>
                <a:tab pos="3200400" algn="r"/>
              </a:tabLst>
            </a:pPr>
            <a:r>
              <a:rPr lang="en-US" sz="2400" dirty="0"/>
              <a:t>Employ fair disciplinary practices.</a:t>
            </a:r>
          </a:p>
          <a:p>
            <a:pPr marL="533400" indent="-533400">
              <a:spcBef>
                <a:spcPct val="60000"/>
              </a:spcBef>
              <a:buClr>
                <a:srgbClr val="FFCC66"/>
              </a:buClr>
              <a:buSzPct val="125000"/>
              <a:buFontTx/>
              <a:buAutoNum type="arabicPeriod"/>
              <a:tabLst>
                <a:tab pos="3200400" algn="r"/>
              </a:tabLst>
            </a:pPr>
            <a:r>
              <a:rPr lang="en-US" sz="2400" dirty="0"/>
              <a:t>List at least four important factors in managing dismissals effectively.</a:t>
            </a:r>
          </a:p>
        </p:txBody>
      </p:sp>
      <p:sp>
        <p:nvSpPr>
          <p:cNvPr id="318468" name="Rectangle 4"/>
          <p:cNvSpPr>
            <a:spLocks noChangeArrowheads="1"/>
          </p:cNvSpPr>
          <p:nvPr/>
        </p:nvSpPr>
        <p:spPr bwMode="auto">
          <a:xfrm>
            <a:off x="762000" y="6477000"/>
            <a:ext cx="3352800" cy="244475"/>
          </a:xfrm>
          <a:prstGeom prst="rect">
            <a:avLst/>
          </a:prstGeom>
          <a:noFill/>
          <a:ln w="9525" algn="ctr">
            <a:noFill/>
            <a:miter lim="800000"/>
            <a:headEnd/>
            <a:tailEnd/>
          </a:ln>
          <a:effectLst>
            <a:outerShdw dist="35921" dir="2700000" algn="ctr" rotWithShape="0">
              <a:schemeClr val="tx1">
                <a:alpha val="50000"/>
              </a:schemeClr>
            </a:outerShdw>
          </a:effectLst>
        </p:spPr>
        <p:txBody>
          <a:bodyPr lIns="0" rIns="0" anchor="b">
            <a:spAutoFit/>
          </a:bodyPr>
          <a:lstStyle/>
          <a:p>
            <a:r>
              <a:rPr lang="en-US">
                <a:solidFill>
                  <a:schemeClr val="bg1"/>
                </a:solidFill>
                <a:effectLst>
                  <a:outerShdw blurRad="38100" dist="38100" dir="2700000" algn="tl">
                    <a:srgbClr val="000000"/>
                  </a:outerShdw>
                </a:effectLst>
              </a:rPr>
              <a:t>© 2005 Prentice Hall Inc. All rights reserved.</a:t>
            </a:r>
          </a:p>
        </p:txBody>
      </p:sp>
      <p:sp>
        <p:nvSpPr>
          <p:cNvPr id="318469" name="Rectangle 5"/>
          <p:cNvSpPr>
            <a:spLocks noChangeArrowheads="1"/>
          </p:cNvSpPr>
          <p:nvPr/>
        </p:nvSpPr>
        <p:spPr bwMode="auto">
          <a:xfrm>
            <a:off x="7848600" y="6477000"/>
            <a:ext cx="609600" cy="244475"/>
          </a:xfrm>
          <a:prstGeom prst="rect">
            <a:avLst/>
          </a:prstGeom>
          <a:noFill/>
          <a:ln w="9525">
            <a:noFill/>
            <a:miter lim="800000"/>
            <a:headEnd/>
            <a:tailEnd/>
          </a:ln>
          <a:effectLst>
            <a:outerShdw dist="35921" dir="2700000" algn="ctr" rotWithShape="0">
              <a:schemeClr val="tx1">
                <a:alpha val="50000"/>
              </a:schemeClr>
            </a:outerShdw>
          </a:effectLst>
        </p:spPr>
        <p:txBody>
          <a:bodyPr lIns="0" rIns="0" anchor="b">
            <a:spAutoFit/>
          </a:bodyPr>
          <a:lstStyle/>
          <a:p>
            <a:pPr algn="r"/>
            <a:r>
              <a:rPr lang="en-US">
                <a:solidFill>
                  <a:schemeClr val="bg1"/>
                </a:solidFill>
                <a:effectLst>
                  <a:outerShdw blurRad="38100" dist="38100" dir="2700000" algn="tl">
                    <a:srgbClr val="000000"/>
                  </a:outerShdw>
                </a:effectLst>
                <a:cs typeface="Arial" charset="0"/>
              </a:rPr>
              <a:t>14–</a:t>
            </a:r>
            <a:fld id="{C5F2D76A-D900-47F4-AF13-3EFE9C62E88D}" type="slidenum">
              <a:rPr lang="en-US">
                <a:solidFill>
                  <a:schemeClr val="bg1"/>
                </a:solidFill>
                <a:effectLst>
                  <a:outerShdw blurRad="38100" dist="38100" dir="2700000" algn="tl">
                    <a:srgbClr val="000000"/>
                  </a:outerShdw>
                </a:effectLst>
              </a:rPr>
              <a:pPr algn="r"/>
              <a:t>4</a:t>
            </a:fld>
            <a:endParaRPr lang="en-US">
              <a:solidFill>
                <a:schemeClr val="bg1"/>
              </a:solidFill>
              <a:effectLst>
                <a:outerShdw blurRad="38100" dist="38100" dir="2700000" algn="tl">
                  <a:srgbClr val="000000"/>
                </a:outerShdw>
              </a:effectLst>
            </a:endParaRPr>
          </a:p>
        </p:txBody>
      </p:sp>
      <p:pic>
        <p:nvPicPr>
          <p:cNvPr id="318470" name="Picture 6" descr="CircledArrow01"/>
          <p:cNvPicPr>
            <a:picLocks noChangeAspect="1" noChangeArrowheads="1"/>
          </p:cNvPicPr>
          <p:nvPr/>
        </p:nvPicPr>
        <p:blipFill>
          <a:blip r:embed="rId2" cstate="print"/>
          <a:srcRect/>
          <a:stretch>
            <a:fillRect/>
          </a:stretch>
        </p:blipFill>
        <p:spPr bwMode="auto">
          <a:xfrm>
            <a:off x="7172325" y="604838"/>
            <a:ext cx="692150" cy="720725"/>
          </a:xfrm>
          <a:prstGeom prst="rect">
            <a:avLst/>
          </a:prstGeom>
          <a:noFill/>
        </p:spPr>
      </p:pic>
      <p:sp>
        <p:nvSpPr>
          <p:cNvPr id="318471" name="Line 7"/>
          <p:cNvSpPr>
            <a:spLocks noChangeShapeType="1"/>
          </p:cNvSpPr>
          <p:nvPr/>
        </p:nvSpPr>
        <p:spPr bwMode="auto">
          <a:xfrm>
            <a:off x="776288" y="1508125"/>
            <a:ext cx="5303837" cy="0"/>
          </a:xfrm>
          <a:prstGeom prst="line">
            <a:avLst/>
          </a:prstGeom>
          <a:noFill/>
          <a:ln w="38100">
            <a:solidFill>
              <a:srgbClr val="FFCC66"/>
            </a:solidFill>
            <a:round/>
            <a:headEnd/>
            <a:tailEnd/>
          </a:ln>
          <a:effectLst/>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8467">
                                            <p:txEl>
                                              <p:pRg st="0" end="0"/>
                                            </p:txEl>
                                          </p:spTgt>
                                        </p:tgtEl>
                                        <p:attrNameLst>
                                          <p:attrName>style.visibility</p:attrName>
                                        </p:attrNameLst>
                                      </p:cBhvr>
                                      <p:to>
                                        <p:strVal val="visible"/>
                                      </p:to>
                                    </p:set>
                                    <p:animEffect transition="in" filter="wipe(left)">
                                      <p:cBhvr>
                                        <p:cTn id="7" dur="500"/>
                                        <p:tgtEl>
                                          <p:spTgt spid="3184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18467">
                                            <p:txEl>
                                              <p:pRg st="1" end="1"/>
                                            </p:txEl>
                                          </p:spTgt>
                                        </p:tgtEl>
                                        <p:attrNameLst>
                                          <p:attrName>style.visibility</p:attrName>
                                        </p:attrNameLst>
                                      </p:cBhvr>
                                      <p:to>
                                        <p:strVal val="visible"/>
                                      </p:to>
                                    </p:set>
                                    <p:animEffect transition="in" filter="wipe(left)">
                                      <p:cBhvr>
                                        <p:cTn id="12" dur="500"/>
                                        <p:tgtEl>
                                          <p:spTgt spid="3184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18467">
                                            <p:txEl>
                                              <p:pRg st="2" end="2"/>
                                            </p:txEl>
                                          </p:spTgt>
                                        </p:tgtEl>
                                        <p:attrNameLst>
                                          <p:attrName>style.visibility</p:attrName>
                                        </p:attrNameLst>
                                      </p:cBhvr>
                                      <p:to>
                                        <p:strVal val="visible"/>
                                      </p:to>
                                    </p:set>
                                    <p:animEffect transition="in" filter="wipe(left)">
                                      <p:cBhvr>
                                        <p:cTn id="17" dur="500"/>
                                        <p:tgtEl>
                                          <p:spTgt spid="3184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18467">
                                            <p:txEl>
                                              <p:pRg st="3" end="3"/>
                                            </p:txEl>
                                          </p:spTgt>
                                        </p:tgtEl>
                                        <p:attrNameLst>
                                          <p:attrName>style.visibility</p:attrName>
                                        </p:attrNameLst>
                                      </p:cBhvr>
                                      <p:to>
                                        <p:strVal val="visible"/>
                                      </p:to>
                                    </p:set>
                                    <p:animEffect transition="in" filter="wipe(left)">
                                      <p:cBhvr>
                                        <p:cTn id="22" dur="500"/>
                                        <p:tgtEl>
                                          <p:spTgt spid="31846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18467">
                                            <p:txEl>
                                              <p:pRg st="4" end="4"/>
                                            </p:txEl>
                                          </p:spTgt>
                                        </p:tgtEl>
                                        <p:attrNameLst>
                                          <p:attrName>style.visibility</p:attrName>
                                        </p:attrNameLst>
                                      </p:cBhvr>
                                      <p:to>
                                        <p:strVal val="visible"/>
                                      </p:to>
                                    </p:set>
                                    <p:animEffect transition="in" filter="wipe(left)">
                                      <p:cBhvr>
                                        <p:cTn id="27" dur="500"/>
                                        <p:tgtEl>
                                          <p:spTgt spid="3184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467" grpId="0" build="p" autoUpdateAnimBg="0"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6A6C86F8-D553-4E8E-9060-FEFC704F75FB}" type="slidenum">
              <a:rPr lang="en-US"/>
              <a:pPr/>
              <a:t>5</a:t>
            </a:fld>
            <a:endParaRPr lang="en-US"/>
          </a:p>
        </p:txBody>
      </p:sp>
      <p:sp>
        <p:nvSpPr>
          <p:cNvPr id="319496" name="Rectangle 8"/>
          <p:cNvSpPr>
            <a:spLocks noGrp="1" noChangeArrowheads="1"/>
          </p:cNvSpPr>
          <p:nvPr>
            <p:ph type="title"/>
          </p:nvPr>
        </p:nvSpPr>
        <p:spPr/>
        <p:txBody>
          <a:bodyPr/>
          <a:lstStyle/>
          <a:p>
            <a:r>
              <a:rPr lang="en-US"/>
              <a:t>Ethics and Fair Treatment at Work</a:t>
            </a:r>
          </a:p>
        </p:txBody>
      </p:sp>
      <p:sp>
        <p:nvSpPr>
          <p:cNvPr id="319497" name="Rectangle 9"/>
          <p:cNvSpPr>
            <a:spLocks noGrp="1" noChangeArrowheads="1"/>
          </p:cNvSpPr>
          <p:nvPr>
            <p:ph type="body" idx="1"/>
          </p:nvPr>
        </p:nvSpPr>
        <p:spPr/>
        <p:txBody>
          <a:bodyPr/>
          <a:lstStyle/>
          <a:p>
            <a:r>
              <a:rPr lang="en-US"/>
              <a:t>Ethics</a:t>
            </a:r>
          </a:p>
          <a:p>
            <a:pPr lvl="1"/>
            <a:r>
              <a:rPr lang="en-US"/>
              <a:t>The principles of conduct governing an individual or a group; specifically, the standards you use to decide what your conduct should be.</a:t>
            </a:r>
          </a:p>
          <a:p>
            <a:pPr lvl="1"/>
            <a:r>
              <a:rPr lang="en-US"/>
              <a:t>Ethical behavior depends on the person’s frame of reference.</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0"/>
          </p:nvPr>
        </p:nvSpPr>
        <p:spPr/>
        <p:txBody>
          <a:bodyPr/>
          <a:lstStyle/>
          <a:p>
            <a:r>
              <a:rPr lang="en-US"/>
              <a:t>© 2005 Prentice Hall Inc. All rights reserved.</a:t>
            </a:r>
          </a:p>
        </p:txBody>
      </p:sp>
      <p:sp>
        <p:nvSpPr>
          <p:cNvPr id="7" name="Slide Number Placeholder 3"/>
          <p:cNvSpPr>
            <a:spLocks noGrp="1"/>
          </p:cNvSpPr>
          <p:nvPr>
            <p:ph type="sldNum" sz="quarter" idx="11"/>
          </p:nvPr>
        </p:nvSpPr>
        <p:spPr/>
        <p:txBody>
          <a:bodyPr/>
          <a:lstStyle/>
          <a:p>
            <a:r>
              <a:rPr lang="en-US"/>
              <a:t>14–</a:t>
            </a:r>
            <a:fld id="{C0D61E47-5FC0-40F3-B98F-F9A1B5FFB2A9}" type="slidenum">
              <a:rPr lang="en-US"/>
              <a:pPr/>
              <a:t>6</a:t>
            </a:fld>
            <a:endParaRPr lang="en-US"/>
          </a:p>
        </p:txBody>
      </p:sp>
      <p:sp>
        <p:nvSpPr>
          <p:cNvPr id="320514" name="Rectangle 2"/>
          <p:cNvSpPr>
            <a:spLocks noGrp="1" noChangeArrowheads="1"/>
          </p:cNvSpPr>
          <p:nvPr>
            <p:ph type="title"/>
          </p:nvPr>
        </p:nvSpPr>
        <p:spPr>
          <a:xfrm>
            <a:off x="685800" y="228600"/>
            <a:ext cx="7772400" cy="685800"/>
          </a:xfrm>
        </p:spPr>
        <p:txBody>
          <a:bodyPr/>
          <a:lstStyle/>
          <a:p>
            <a:pPr algn="ctr"/>
            <a:r>
              <a:rPr lang="en-US" sz="2400">
                <a:solidFill>
                  <a:schemeClr val="tx1"/>
                </a:solidFill>
              </a:rPr>
              <a:t>The Wall Street Journal Workplace-Ethics Quiz</a:t>
            </a:r>
          </a:p>
        </p:txBody>
      </p:sp>
      <p:sp>
        <p:nvSpPr>
          <p:cNvPr id="320515" name="Text Box 3"/>
          <p:cNvSpPr txBox="1">
            <a:spLocks noChangeArrowheads="1"/>
          </p:cNvSpPr>
          <p:nvPr/>
        </p:nvSpPr>
        <p:spPr bwMode="auto">
          <a:xfrm>
            <a:off x="6251575" y="6172200"/>
            <a:ext cx="2286000" cy="274638"/>
          </a:xfrm>
          <a:prstGeom prst="rect">
            <a:avLst/>
          </a:prstGeom>
          <a:noFill/>
          <a:ln w="9525">
            <a:noFill/>
            <a:miter lim="800000"/>
            <a:headEnd/>
            <a:tailEnd/>
          </a:ln>
          <a:effectLst/>
        </p:spPr>
        <p:txBody>
          <a:bodyPr wrap="none" anchor="ctr"/>
          <a:lstStyle/>
          <a:p>
            <a:pPr algn="r">
              <a:spcBef>
                <a:spcPct val="50000"/>
              </a:spcBef>
            </a:pPr>
            <a:r>
              <a:rPr lang="en-US" sz="1200"/>
              <a:t>Figure 14</a:t>
            </a:r>
            <a:r>
              <a:rPr lang="en-US" sz="1200">
                <a:cs typeface="Arial" charset="0"/>
              </a:rPr>
              <a:t>–1</a:t>
            </a:r>
            <a:endParaRPr lang="en-US" sz="1200"/>
          </a:p>
        </p:txBody>
      </p:sp>
      <p:pic>
        <p:nvPicPr>
          <p:cNvPr id="320516" name="Picture 4"/>
          <p:cNvPicPr>
            <a:picLocks noChangeAspect="1" noChangeArrowheads="1"/>
          </p:cNvPicPr>
          <p:nvPr/>
        </p:nvPicPr>
        <p:blipFill>
          <a:blip r:embed="rId2" cstate="print"/>
          <a:srcRect/>
          <a:stretch>
            <a:fillRect/>
          </a:stretch>
        </p:blipFill>
        <p:spPr bwMode="auto">
          <a:xfrm>
            <a:off x="1301750" y="960438"/>
            <a:ext cx="6516688" cy="5148262"/>
          </a:xfrm>
          <a:prstGeom prst="rect">
            <a:avLst/>
          </a:prstGeom>
          <a:noFill/>
          <a:ln w="9525">
            <a:noFill/>
            <a:miter lim="800000"/>
            <a:headEnd/>
            <a:tailEnd/>
          </a:ln>
          <a:effectLst/>
        </p:spPr>
      </p:pic>
      <p:sp>
        <p:nvSpPr>
          <p:cNvPr id="320517" name="Rectangle 5"/>
          <p:cNvSpPr>
            <a:spLocks noChangeArrowheads="1"/>
          </p:cNvSpPr>
          <p:nvPr/>
        </p:nvSpPr>
        <p:spPr bwMode="auto">
          <a:xfrm>
            <a:off x="696913" y="6157913"/>
            <a:ext cx="6343650" cy="365125"/>
          </a:xfrm>
          <a:prstGeom prst="rect">
            <a:avLst/>
          </a:prstGeom>
          <a:noFill/>
          <a:ln w="9525">
            <a:noFill/>
            <a:miter lim="800000"/>
            <a:headEnd/>
            <a:tailEnd/>
          </a:ln>
          <a:effectLst/>
        </p:spPr>
        <p:txBody>
          <a:bodyPr>
            <a:spAutoFit/>
          </a:bodyPr>
          <a:lstStyle/>
          <a:p>
            <a:r>
              <a:rPr lang="en-US" sz="900" b="0" i="1"/>
              <a:t>Source: Wall Street Journal</a:t>
            </a:r>
            <a:r>
              <a:rPr lang="en-US" sz="900" b="0"/>
              <a:t>, October 21, 1999, pp. B1–B4; Ethics Officer Association, Belmont, MA; Ethics Leadership Group, Wilmette, IL; surveys sampled a cross-section of workers at large companies and nationwide.</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D898E4A8-CFCC-46FB-86B5-E223AF6D39E1}" type="slidenum">
              <a:rPr lang="en-US"/>
              <a:pPr/>
              <a:t>7</a:t>
            </a:fld>
            <a:endParaRPr lang="en-US"/>
          </a:p>
        </p:txBody>
      </p:sp>
      <p:sp>
        <p:nvSpPr>
          <p:cNvPr id="335874" name="Rectangle 2"/>
          <p:cNvSpPr>
            <a:spLocks noGrp="1" noChangeArrowheads="1"/>
          </p:cNvSpPr>
          <p:nvPr>
            <p:ph type="title"/>
          </p:nvPr>
        </p:nvSpPr>
        <p:spPr/>
        <p:txBody>
          <a:bodyPr/>
          <a:lstStyle/>
          <a:p>
            <a:r>
              <a:rPr lang="en-US"/>
              <a:t>Factors affecting ethical decisions</a:t>
            </a:r>
          </a:p>
        </p:txBody>
      </p:sp>
      <p:sp>
        <p:nvSpPr>
          <p:cNvPr id="335875" name="Rectangle 3"/>
          <p:cNvSpPr>
            <a:spLocks noGrp="1" noChangeArrowheads="1"/>
          </p:cNvSpPr>
          <p:nvPr>
            <p:ph type="body" idx="1"/>
          </p:nvPr>
        </p:nvSpPr>
        <p:spPr/>
        <p:txBody>
          <a:bodyPr>
            <a:normAutofit lnSpcReduction="10000"/>
          </a:bodyPr>
          <a:lstStyle/>
          <a:p>
            <a:pPr>
              <a:spcBef>
                <a:spcPct val="40000"/>
              </a:spcBef>
            </a:pPr>
            <a:r>
              <a:rPr lang="en-US"/>
              <a:t>Normative judgments</a:t>
            </a:r>
          </a:p>
          <a:p>
            <a:pPr lvl="1">
              <a:spcBef>
                <a:spcPct val="40000"/>
              </a:spcBef>
            </a:pPr>
            <a:r>
              <a:rPr lang="en-US"/>
              <a:t>Judging something as good or bad, right or wrong, better or worse.</a:t>
            </a:r>
          </a:p>
          <a:p>
            <a:pPr>
              <a:spcBef>
                <a:spcPct val="40000"/>
              </a:spcBef>
            </a:pPr>
            <a:r>
              <a:rPr lang="en-US"/>
              <a:t>Moral standards (Morality)</a:t>
            </a:r>
          </a:p>
          <a:p>
            <a:pPr lvl="1">
              <a:spcBef>
                <a:spcPct val="40000"/>
              </a:spcBef>
            </a:pPr>
            <a:r>
              <a:rPr lang="en-US"/>
              <a:t>Society’s accepted standards for behaviors that have serious consequences to its well-being.</a:t>
            </a:r>
          </a:p>
          <a:p>
            <a:pPr lvl="2">
              <a:spcBef>
                <a:spcPct val="40000"/>
              </a:spcBef>
            </a:pPr>
            <a:r>
              <a:rPr lang="en-US"/>
              <a:t>Behaviors that cannot be established or changed by decisions of authoritative bodies.</a:t>
            </a:r>
          </a:p>
          <a:p>
            <a:pPr lvl="2">
              <a:spcBef>
                <a:spcPct val="40000"/>
              </a:spcBef>
            </a:pPr>
            <a:r>
              <a:rPr lang="en-US"/>
              <a:t>Behaviors that override self-interest.</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CAE88E1B-20EE-4416-8292-E89EBE66A2D1}" type="slidenum">
              <a:rPr lang="en-US"/>
              <a:pPr/>
              <a:t>8</a:t>
            </a:fld>
            <a:endParaRPr lang="en-US"/>
          </a:p>
        </p:txBody>
      </p:sp>
      <p:sp>
        <p:nvSpPr>
          <p:cNvPr id="336898" name="Rectangle 2"/>
          <p:cNvSpPr>
            <a:spLocks noGrp="1" noChangeArrowheads="1"/>
          </p:cNvSpPr>
          <p:nvPr>
            <p:ph type="title"/>
          </p:nvPr>
        </p:nvSpPr>
        <p:spPr>
          <a:xfrm>
            <a:off x="685800" y="639763"/>
            <a:ext cx="7772400" cy="685800"/>
          </a:xfrm>
        </p:spPr>
        <p:txBody>
          <a:bodyPr>
            <a:normAutofit fontScale="90000"/>
          </a:bodyPr>
          <a:lstStyle/>
          <a:p>
            <a:r>
              <a:rPr lang="en-US"/>
              <a:t>Ethics and Fair Treatment at Work (cont’d)</a:t>
            </a:r>
          </a:p>
        </p:txBody>
      </p:sp>
      <p:sp>
        <p:nvSpPr>
          <p:cNvPr id="336899" name="Rectangle 3"/>
          <p:cNvSpPr>
            <a:spLocks noGrp="1" noChangeArrowheads="1"/>
          </p:cNvSpPr>
          <p:nvPr>
            <p:ph type="body" idx="1"/>
          </p:nvPr>
        </p:nvSpPr>
        <p:spPr>
          <a:xfrm>
            <a:off x="685800" y="1600200"/>
            <a:ext cx="7772400" cy="4724400"/>
          </a:xfrm>
        </p:spPr>
        <p:txBody>
          <a:bodyPr>
            <a:normAutofit fontScale="92500"/>
          </a:bodyPr>
          <a:lstStyle/>
          <a:p>
            <a:r>
              <a:rPr lang="en-US" dirty="0" smtClean="0"/>
              <a:t>Ethics and the law</a:t>
            </a:r>
          </a:p>
          <a:p>
            <a:pPr lvl="1"/>
            <a:r>
              <a:rPr lang="en-US" dirty="0" smtClean="0"/>
              <a:t>Law is not best guide about what is ethical</a:t>
            </a:r>
          </a:p>
          <a:p>
            <a:pPr lvl="1"/>
            <a:r>
              <a:rPr lang="en-US" dirty="0" smtClean="0"/>
              <a:t>An example is dismissing a 58-year-old employee with 30 years’ tenure without notice or cause may be unethical but definitely legal</a:t>
            </a:r>
          </a:p>
          <a:p>
            <a:r>
              <a:rPr lang="en-US" dirty="0" smtClean="0"/>
              <a:t>An behavior may be legal but unethical.</a:t>
            </a:r>
          </a:p>
          <a:p>
            <a:r>
              <a:rPr lang="en-US" dirty="0" smtClean="0"/>
              <a:t>An behavior may be illegal but ethical.</a:t>
            </a:r>
          </a:p>
          <a:p>
            <a:r>
              <a:rPr lang="en-US" dirty="0" smtClean="0"/>
              <a:t>An behavior may be both legal and ethical.</a:t>
            </a:r>
          </a:p>
          <a:p>
            <a:r>
              <a:rPr lang="en-US" dirty="0" smtClean="0"/>
              <a:t>An behavior may be both illegal and unethical.</a:t>
            </a:r>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2B27AD36-B042-493C-81FC-7271F91F1AA9}" type="slidenum">
              <a:rPr lang="en-US"/>
              <a:pPr/>
              <a:t>9</a:t>
            </a:fld>
            <a:endParaRPr lang="en-US"/>
          </a:p>
        </p:txBody>
      </p:sp>
      <p:sp>
        <p:nvSpPr>
          <p:cNvPr id="337924" name="Rectangle 4"/>
          <p:cNvSpPr>
            <a:spLocks noGrp="1" noChangeArrowheads="1"/>
          </p:cNvSpPr>
          <p:nvPr>
            <p:ph type="title"/>
          </p:nvPr>
        </p:nvSpPr>
        <p:spPr/>
        <p:txBody>
          <a:bodyPr/>
          <a:lstStyle/>
          <a:p>
            <a:r>
              <a:rPr lang="en-US"/>
              <a:t>Ethics, Fair Treatment, and Justice</a:t>
            </a:r>
          </a:p>
        </p:txBody>
      </p:sp>
      <p:sp>
        <p:nvSpPr>
          <p:cNvPr id="337925" name="Rectangle 5"/>
          <p:cNvSpPr>
            <a:spLocks noGrp="1" noChangeArrowheads="1"/>
          </p:cNvSpPr>
          <p:nvPr>
            <p:ph type="body" idx="1"/>
          </p:nvPr>
        </p:nvSpPr>
        <p:spPr/>
        <p:txBody>
          <a:bodyPr/>
          <a:lstStyle/>
          <a:p>
            <a:r>
              <a:rPr lang="en-US"/>
              <a:t>Distributive justice</a:t>
            </a:r>
          </a:p>
          <a:p>
            <a:pPr lvl="1"/>
            <a:r>
              <a:rPr lang="en-US"/>
              <a:t>The fairness and justice of a decision’s result.</a:t>
            </a:r>
          </a:p>
          <a:p>
            <a:r>
              <a:rPr lang="en-US"/>
              <a:t>Procedural justice</a:t>
            </a:r>
          </a:p>
          <a:p>
            <a:pPr lvl="1"/>
            <a:r>
              <a:rPr lang="en-US"/>
              <a:t>The fairness of the process by which the decision was reached.</a:t>
            </a:r>
          </a:p>
          <a:p>
            <a:r>
              <a:rPr lang="en-US"/>
              <a:t>Interactional (interpersonal) justice</a:t>
            </a:r>
          </a:p>
          <a:p>
            <a:pPr lvl="1"/>
            <a:r>
              <a:rPr lang="en-US"/>
              <a:t>The manner in which managers conduct their interpersonal dealings with employees.</a:t>
            </a:r>
          </a:p>
          <a:p>
            <a:endParaRPr lang="en-US"/>
          </a:p>
          <a:p>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0"/>
          </p:nvPr>
        </p:nvSpPr>
        <p:spPr/>
        <p:txBody>
          <a:bodyPr/>
          <a:lstStyle/>
          <a:p>
            <a:r>
              <a:rPr lang="en-US"/>
              <a:t>© 2005 Prentice Hall Inc. All rights reserved.</a:t>
            </a:r>
          </a:p>
        </p:txBody>
      </p:sp>
      <p:sp>
        <p:nvSpPr>
          <p:cNvPr id="7" name="Slide Number Placeholder 3"/>
          <p:cNvSpPr>
            <a:spLocks noGrp="1"/>
          </p:cNvSpPr>
          <p:nvPr>
            <p:ph type="sldNum" sz="quarter" idx="11"/>
          </p:nvPr>
        </p:nvSpPr>
        <p:spPr/>
        <p:txBody>
          <a:bodyPr/>
          <a:lstStyle/>
          <a:p>
            <a:r>
              <a:rPr lang="en-US"/>
              <a:t>14–</a:t>
            </a:r>
            <a:fld id="{F666387F-4EE3-43E6-B541-732FDFEC6AB9}" type="slidenum">
              <a:rPr lang="en-US"/>
              <a:pPr/>
              <a:t>10</a:t>
            </a:fld>
            <a:endParaRPr lang="en-US"/>
          </a:p>
        </p:txBody>
      </p:sp>
      <p:sp>
        <p:nvSpPr>
          <p:cNvPr id="321538" name="Rectangle 2"/>
          <p:cNvSpPr>
            <a:spLocks noGrp="1" noChangeArrowheads="1"/>
          </p:cNvSpPr>
          <p:nvPr>
            <p:ph type="title"/>
          </p:nvPr>
        </p:nvSpPr>
        <p:spPr/>
        <p:txBody>
          <a:bodyPr/>
          <a:lstStyle/>
          <a:p>
            <a:pPr algn="ctr"/>
            <a:r>
              <a:rPr lang="en-US" sz="2400">
                <a:solidFill>
                  <a:schemeClr val="tx1"/>
                </a:solidFill>
              </a:rPr>
              <a:t>Perceptions of Fair Interpersonal Treatment Scale</a:t>
            </a:r>
          </a:p>
        </p:txBody>
      </p:sp>
      <p:sp>
        <p:nvSpPr>
          <p:cNvPr id="321539" name="Text Box 3"/>
          <p:cNvSpPr txBox="1">
            <a:spLocks noChangeArrowheads="1"/>
          </p:cNvSpPr>
          <p:nvPr/>
        </p:nvSpPr>
        <p:spPr bwMode="auto">
          <a:xfrm>
            <a:off x="6230938" y="6172200"/>
            <a:ext cx="2286000" cy="274638"/>
          </a:xfrm>
          <a:prstGeom prst="rect">
            <a:avLst/>
          </a:prstGeom>
          <a:noFill/>
          <a:ln w="9525">
            <a:noFill/>
            <a:miter lim="800000"/>
            <a:headEnd/>
            <a:tailEnd/>
          </a:ln>
          <a:effectLst/>
        </p:spPr>
        <p:txBody>
          <a:bodyPr wrap="none" anchor="ctr"/>
          <a:lstStyle/>
          <a:p>
            <a:pPr algn="r">
              <a:spcBef>
                <a:spcPct val="50000"/>
              </a:spcBef>
            </a:pPr>
            <a:r>
              <a:rPr lang="en-US" sz="1200"/>
              <a:t>Figure 14</a:t>
            </a:r>
            <a:r>
              <a:rPr lang="en-US" sz="1200">
                <a:cs typeface="Arial" charset="0"/>
              </a:rPr>
              <a:t>–2</a:t>
            </a:r>
            <a:endParaRPr lang="en-US" sz="1200"/>
          </a:p>
        </p:txBody>
      </p:sp>
      <p:pic>
        <p:nvPicPr>
          <p:cNvPr id="321540" name="Picture 4"/>
          <p:cNvPicPr>
            <a:picLocks noChangeAspect="1" noChangeArrowheads="1"/>
          </p:cNvPicPr>
          <p:nvPr/>
        </p:nvPicPr>
        <p:blipFill>
          <a:blip r:embed="rId2" cstate="print"/>
          <a:srcRect/>
          <a:stretch>
            <a:fillRect/>
          </a:stretch>
        </p:blipFill>
        <p:spPr bwMode="auto">
          <a:xfrm>
            <a:off x="731838" y="1050925"/>
            <a:ext cx="7677150" cy="4846638"/>
          </a:xfrm>
          <a:prstGeom prst="rect">
            <a:avLst/>
          </a:prstGeom>
          <a:noFill/>
          <a:ln w="9525">
            <a:noFill/>
            <a:miter lim="800000"/>
            <a:headEnd/>
            <a:tailEnd/>
          </a:ln>
          <a:effectLst/>
        </p:spPr>
      </p:pic>
      <p:sp>
        <p:nvSpPr>
          <p:cNvPr id="321541" name="Rectangle 5"/>
          <p:cNvSpPr>
            <a:spLocks noChangeArrowheads="1"/>
          </p:cNvSpPr>
          <p:nvPr/>
        </p:nvSpPr>
        <p:spPr bwMode="auto">
          <a:xfrm>
            <a:off x="684213" y="6000750"/>
            <a:ext cx="7042150" cy="501650"/>
          </a:xfrm>
          <a:prstGeom prst="rect">
            <a:avLst/>
          </a:prstGeom>
          <a:noFill/>
          <a:ln w="9525">
            <a:noFill/>
            <a:miter lim="800000"/>
            <a:headEnd/>
            <a:tailEnd/>
          </a:ln>
          <a:effectLst/>
        </p:spPr>
        <p:txBody>
          <a:bodyPr>
            <a:spAutoFit/>
          </a:bodyPr>
          <a:lstStyle/>
          <a:p>
            <a:r>
              <a:rPr lang="en-US" sz="900" b="0" i="1"/>
              <a:t>Sources: </a:t>
            </a:r>
            <a:r>
              <a:rPr lang="en-US" sz="900" b="0"/>
              <a:t>Michelle A. Donovan et al., “The Perceptions of Their Interpersonal Treatment Scale: Development and Validation of a Measure of Interpersonal Treatment in the Workplace,” </a:t>
            </a:r>
            <a:r>
              <a:rPr lang="en-US" sz="900" b="0" i="1"/>
              <a:t>Journal of Applied Psychology </a:t>
            </a:r>
            <a:r>
              <a:rPr lang="en-US" sz="900" b="0"/>
              <a:t>83, no. 5 (1998), p. 692. Copyright © 1997 </a:t>
            </a:r>
            <a:br>
              <a:rPr lang="en-US" sz="900" b="0"/>
            </a:br>
            <a:r>
              <a:rPr lang="en-US" sz="900" b="0"/>
              <a:t>by Michelle A. Donovan, Fritz Drasgow, and Liberty J. Munson at the University of Illinois at Urbana-Champaign. All rights reserved.</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019C261D-688A-4D79-9EB0-7C253DDDE22C}" type="slidenum">
              <a:rPr lang="en-US"/>
              <a:pPr/>
              <a:t>11</a:t>
            </a:fld>
            <a:endParaRPr lang="en-US"/>
          </a:p>
        </p:txBody>
      </p:sp>
      <p:sp>
        <p:nvSpPr>
          <p:cNvPr id="338948" name="Rectangle 4"/>
          <p:cNvSpPr>
            <a:spLocks noGrp="1" noChangeArrowheads="1"/>
          </p:cNvSpPr>
          <p:nvPr>
            <p:ph type="title"/>
          </p:nvPr>
        </p:nvSpPr>
        <p:spPr/>
        <p:txBody>
          <a:bodyPr>
            <a:normAutofit fontScale="90000"/>
          </a:bodyPr>
          <a:lstStyle/>
          <a:p>
            <a:r>
              <a:rPr lang="en-US"/>
              <a:t>What Shapes Ethical Behavior at Work?</a:t>
            </a:r>
          </a:p>
        </p:txBody>
      </p:sp>
      <p:sp>
        <p:nvSpPr>
          <p:cNvPr id="338949" name="Rectangle 5"/>
          <p:cNvSpPr>
            <a:spLocks noGrp="1" noChangeArrowheads="1"/>
          </p:cNvSpPr>
          <p:nvPr>
            <p:ph type="body" idx="1"/>
          </p:nvPr>
        </p:nvSpPr>
        <p:spPr/>
        <p:txBody>
          <a:bodyPr/>
          <a:lstStyle/>
          <a:p>
            <a:r>
              <a:rPr lang="en-US" dirty="0"/>
              <a:t>Individual factors</a:t>
            </a:r>
          </a:p>
          <a:p>
            <a:r>
              <a:rPr lang="en-US" dirty="0"/>
              <a:t>Organizational factors</a:t>
            </a:r>
          </a:p>
          <a:p>
            <a:r>
              <a:rPr lang="en-US" dirty="0"/>
              <a:t>The boss’s influence</a:t>
            </a:r>
          </a:p>
          <a:p>
            <a:r>
              <a:rPr lang="en-US" dirty="0"/>
              <a:t>Ethics policies and codes</a:t>
            </a:r>
          </a:p>
          <a:p>
            <a:r>
              <a:rPr lang="en-US" dirty="0"/>
              <a:t>The organization’s </a:t>
            </a:r>
            <a:r>
              <a:rPr lang="en-US" dirty="0" smtClean="0"/>
              <a:t>culture</a:t>
            </a:r>
          </a:p>
          <a:p>
            <a:r>
              <a:rPr lang="en-US" dirty="0" smtClean="0"/>
              <a:t>Coworker Influence</a:t>
            </a:r>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B17A165C-D93A-40FB-90BF-73097F70709E}" type="slidenum">
              <a:rPr lang="en-US"/>
              <a:pPr/>
              <a:t>12</a:t>
            </a:fld>
            <a:endParaRPr lang="en-US"/>
          </a:p>
        </p:txBody>
      </p:sp>
      <p:sp>
        <p:nvSpPr>
          <p:cNvPr id="340996" name="Rectangle 4"/>
          <p:cNvSpPr>
            <a:spLocks noGrp="1" noChangeArrowheads="1"/>
          </p:cNvSpPr>
          <p:nvPr>
            <p:ph type="title"/>
          </p:nvPr>
        </p:nvSpPr>
        <p:spPr/>
        <p:txBody>
          <a:bodyPr/>
          <a:lstStyle/>
          <a:p>
            <a:r>
              <a:rPr lang="en-US"/>
              <a:t>Employees and Ethical Dilemmas</a:t>
            </a:r>
          </a:p>
        </p:txBody>
      </p:sp>
      <p:sp>
        <p:nvSpPr>
          <p:cNvPr id="340997" name="Rectangle 5"/>
          <p:cNvSpPr>
            <a:spLocks noGrp="1" noChangeArrowheads="1"/>
          </p:cNvSpPr>
          <p:nvPr>
            <p:ph type="body" idx="1"/>
          </p:nvPr>
        </p:nvSpPr>
        <p:spPr/>
        <p:txBody>
          <a:bodyPr>
            <a:normAutofit lnSpcReduction="10000"/>
          </a:bodyPr>
          <a:lstStyle/>
          <a:p>
            <a:r>
              <a:rPr lang="en-US"/>
              <a:t>Questions employees should ask when faced with ethical dilemmas:</a:t>
            </a:r>
          </a:p>
          <a:p>
            <a:pPr lvl="1"/>
            <a:r>
              <a:rPr lang="en-US"/>
              <a:t>Is the action legal?</a:t>
            </a:r>
          </a:p>
          <a:p>
            <a:pPr lvl="1"/>
            <a:r>
              <a:rPr lang="en-US"/>
              <a:t>Is it right?</a:t>
            </a:r>
          </a:p>
          <a:p>
            <a:pPr lvl="1"/>
            <a:r>
              <a:rPr lang="en-US"/>
              <a:t>Who will be affected?</a:t>
            </a:r>
          </a:p>
          <a:p>
            <a:pPr lvl="1"/>
            <a:r>
              <a:rPr lang="en-US"/>
              <a:t>Does it fit the company’s values?</a:t>
            </a:r>
          </a:p>
          <a:p>
            <a:pPr lvl="1"/>
            <a:r>
              <a:rPr lang="en-US"/>
              <a:t>How will it “feel” afterwards?</a:t>
            </a:r>
          </a:p>
          <a:p>
            <a:pPr lvl="1"/>
            <a:r>
              <a:rPr lang="en-US"/>
              <a:t>How will it look in the newspaper?</a:t>
            </a:r>
          </a:p>
          <a:p>
            <a:pPr lvl="1"/>
            <a:r>
              <a:rPr lang="en-US"/>
              <a:t>Will it reflect poorly on the company?</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p:cNvSpPr>
            <a:spLocks noGrp="1"/>
          </p:cNvSpPr>
          <p:nvPr>
            <p:ph type="ftr" sz="quarter" idx="10"/>
          </p:nvPr>
        </p:nvSpPr>
        <p:spPr/>
        <p:txBody>
          <a:bodyPr/>
          <a:lstStyle/>
          <a:p>
            <a:r>
              <a:rPr lang="en-US"/>
              <a:t>© 2005 Prentice Hall Inc. All rights reserved.</a:t>
            </a:r>
          </a:p>
        </p:txBody>
      </p:sp>
      <p:sp>
        <p:nvSpPr>
          <p:cNvPr id="8" name="Slide Number Placeholder 3"/>
          <p:cNvSpPr>
            <a:spLocks noGrp="1"/>
          </p:cNvSpPr>
          <p:nvPr>
            <p:ph type="sldNum" sz="quarter" idx="11"/>
          </p:nvPr>
        </p:nvSpPr>
        <p:spPr/>
        <p:txBody>
          <a:bodyPr/>
          <a:lstStyle/>
          <a:p>
            <a:r>
              <a:rPr lang="en-US"/>
              <a:t>14–</a:t>
            </a:r>
            <a:fld id="{B82355A9-2771-4315-8350-59F27158482A}" type="slidenum">
              <a:rPr lang="en-US"/>
              <a:pPr/>
              <a:t>13</a:t>
            </a:fld>
            <a:endParaRPr lang="en-US"/>
          </a:p>
        </p:txBody>
      </p:sp>
      <p:sp>
        <p:nvSpPr>
          <p:cNvPr id="322562" name="Rectangle 2"/>
          <p:cNvSpPr>
            <a:spLocks noGrp="1" noChangeArrowheads="1"/>
          </p:cNvSpPr>
          <p:nvPr>
            <p:ph type="title"/>
          </p:nvPr>
        </p:nvSpPr>
        <p:spPr>
          <a:xfrm>
            <a:off x="685800" y="228600"/>
            <a:ext cx="7772400" cy="685800"/>
          </a:xfrm>
        </p:spPr>
        <p:txBody>
          <a:bodyPr/>
          <a:lstStyle/>
          <a:p>
            <a:pPr algn="ctr"/>
            <a:r>
              <a:rPr lang="en-US" sz="2400">
                <a:solidFill>
                  <a:schemeClr val="tx1"/>
                </a:solidFill>
              </a:rPr>
              <a:t>Principal Causes of Ethical Compromises</a:t>
            </a:r>
          </a:p>
        </p:txBody>
      </p:sp>
      <p:sp>
        <p:nvSpPr>
          <p:cNvPr id="322563" name="Text Box 3"/>
          <p:cNvSpPr txBox="1">
            <a:spLocks noChangeArrowheads="1"/>
          </p:cNvSpPr>
          <p:nvPr/>
        </p:nvSpPr>
        <p:spPr bwMode="auto">
          <a:xfrm>
            <a:off x="6253163" y="6172200"/>
            <a:ext cx="2286000" cy="274638"/>
          </a:xfrm>
          <a:prstGeom prst="rect">
            <a:avLst/>
          </a:prstGeom>
          <a:noFill/>
          <a:ln w="9525">
            <a:noFill/>
            <a:miter lim="800000"/>
            <a:headEnd/>
            <a:tailEnd/>
          </a:ln>
          <a:effectLst/>
        </p:spPr>
        <p:txBody>
          <a:bodyPr wrap="none" anchor="ctr"/>
          <a:lstStyle/>
          <a:p>
            <a:pPr algn="r">
              <a:spcBef>
                <a:spcPct val="50000"/>
              </a:spcBef>
            </a:pPr>
            <a:r>
              <a:rPr lang="en-US" sz="1200"/>
              <a:t>Table 14</a:t>
            </a:r>
            <a:r>
              <a:rPr lang="en-US" sz="1200">
                <a:cs typeface="Arial" charset="0"/>
              </a:rPr>
              <a:t>–1</a:t>
            </a:r>
            <a:endParaRPr lang="en-US" sz="1200"/>
          </a:p>
        </p:txBody>
      </p:sp>
      <p:sp>
        <p:nvSpPr>
          <p:cNvPr id="322564" name="Rectangle 4"/>
          <p:cNvSpPr>
            <a:spLocks noChangeArrowheads="1"/>
          </p:cNvSpPr>
          <p:nvPr/>
        </p:nvSpPr>
        <p:spPr bwMode="auto">
          <a:xfrm>
            <a:off x="687388" y="6024563"/>
            <a:ext cx="6078537" cy="501650"/>
          </a:xfrm>
          <a:prstGeom prst="rect">
            <a:avLst/>
          </a:prstGeom>
          <a:noFill/>
          <a:ln w="9525">
            <a:noFill/>
            <a:miter lim="800000"/>
            <a:headEnd/>
            <a:tailEnd/>
          </a:ln>
          <a:effectLst/>
        </p:spPr>
        <p:txBody>
          <a:bodyPr>
            <a:spAutoFit/>
          </a:bodyPr>
          <a:lstStyle/>
          <a:p>
            <a:r>
              <a:rPr lang="en-US" sz="900" b="0" i="1"/>
              <a:t>Sources: </a:t>
            </a:r>
            <a:r>
              <a:rPr lang="en-US" sz="900" b="0"/>
              <a:t>O.C. Ferrell and John Fraedrich, </a:t>
            </a:r>
            <a:r>
              <a:rPr lang="en-US" sz="900" b="0" i="1"/>
              <a:t>Business Ethics</a:t>
            </a:r>
            <a:r>
              <a:rPr lang="en-US" sz="900" b="0"/>
              <a:t>, 3rd ed. (New York: Houghton Mifflin, 1997), p. 28; adapted from Rebecca Goodell, </a:t>
            </a:r>
            <a:r>
              <a:rPr lang="en-US" sz="900" b="0" i="1"/>
              <a:t>Ethics in American Business: Policies, Programs, and Perceptions </a:t>
            </a:r>
            <a:r>
              <a:rPr lang="en-US" sz="900" b="0"/>
              <a:t>(1994), p. 54. Permission provided courtesy of the Ethics Resource Center, 1120 6th Street NW, Washington, DC: 20005.</a:t>
            </a:r>
          </a:p>
        </p:txBody>
      </p:sp>
      <p:pic>
        <p:nvPicPr>
          <p:cNvPr id="322565" name="Picture 5"/>
          <p:cNvPicPr>
            <a:picLocks noChangeAspect="1" noChangeArrowheads="1"/>
          </p:cNvPicPr>
          <p:nvPr/>
        </p:nvPicPr>
        <p:blipFill>
          <a:blip r:embed="rId2" cstate="print"/>
          <a:srcRect/>
          <a:stretch>
            <a:fillRect/>
          </a:stretch>
        </p:blipFill>
        <p:spPr bwMode="auto">
          <a:xfrm>
            <a:off x="914400" y="901700"/>
            <a:ext cx="7312025" cy="4905375"/>
          </a:xfrm>
          <a:prstGeom prst="rect">
            <a:avLst/>
          </a:prstGeom>
          <a:noFill/>
          <a:ln w="9525">
            <a:noFill/>
            <a:miter lim="800000"/>
            <a:headEnd/>
            <a:tailEnd/>
          </a:ln>
          <a:effectLst/>
        </p:spPr>
      </p:pic>
      <p:sp>
        <p:nvSpPr>
          <p:cNvPr id="322566" name="Rectangle 6"/>
          <p:cNvSpPr>
            <a:spLocks noChangeArrowheads="1"/>
          </p:cNvSpPr>
          <p:nvPr/>
        </p:nvSpPr>
        <p:spPr bwMode="auto">
          <a:xfrm>
            <a:off x="914400" y="5745163"/>
            <a:ext cx="1517650" cy="244475"/>
          </a:xfrm>
          <a:prstGeom prst="rect">
            <a:avLst/>
          </a:prstGeom>
          <a:noFill/>
          <a:ln w="9525">
            <a:noFill/>
            <a:miter lim="800000"/>
            <a:headEnd/>
            <a:tailEnd/>
          </a:ln>
          <a:effectLst/>
        </p:spPr>
        <p:txBody>
          <a:bodyPr wrap="none">
            <a:spAutoFit/>
          </a:bodyPr>
          <a:lstStyle/>
          <a:p>
            <a:r>
              <a:rPr lang="en-US" b="0" i="1"/>
              <a:t>Note: </a:t>
            </a:r>
            <a:r>
              <a:rPr lang="en-US" b="0"/>
              <a:t>1 is high, 9 is low.</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a:xfrm>
            <a:off x="3276600" y="6492875"/>
            <a:ext cx="2743200" cy="365125"/>
          </a:xfrm>
        </p:spPr>
        <p:txBody>
          <a:bodyPr/>
          <a:lstStyle/>
          <a:p>
            <a:r>
              <a:rPr lang="en-US" dirty="0" smtClean="0"/>
              <a:t>NPO Management Course/Compliance</a:t>
            </a:r>
            <a:endParaRPr lang="en-US" dirty="0"/>
          </a:p>
        </p:txBody>
      </p:sp>
      <p:sp>
        <p:nvSpPr>
          <p:cNvPr id="472066" name="Rectangle 2"/>
          <p:cNvSpPr>
            <a:spLocks noGrp="1" noChangeArrowheads="1"/>
          </p:cNvSpPr>
          <p:nvPr>
            <p:ph type="title"/>
          </p:nvPr>
        </p:nvSpPr>
        <p:spPr>
          <a:xfrm>
            <a:off x="457200" y="0"/>
            <a:ext cx="8229600" cy="1143000"/>
          </a:xfrm>
        </p:spPr>
        <p:txBody>
          <a:bodyPr/>
          <a:lstStyle/>
          <a:p>
            <a:r>
              <a:rPr lang="en-US" b="1" dirty="0"/>
              <a:t>The Ethics Code</a:t>
            </a:r>
          </a:p>
        </p:txBody>
      </p:sp>
      <p:sp>
        <p:nvSpPr>
          <p:cNvPr id="472067" name="Rectangle 3"/>
          <p:cNvSpPr>
            <a:spLocks noGrp="1" noChangeArrowheads="1"/>
          </p:cNvSpPr>
          <p:nvPr>
            <p:ph type="body" idx="1"/>
          </p:nvPr>
        </p:nvSpPr>
        <p:spPr>
          <a:xfrm>
            <a:off x="547688" y="1371600"/>
            <a:ext cx="8047037" cy="4724400"/>
          </a:xfrm>
          <a:noFill/>
        </p:spPr>
        <p:txBody>
          <a:bodyPr/>
          <a:lstStyle/>
          <a:p>
            <a:r>
              <a:rPr lang="en-US" dirty="0"/>
              <a:t>Having one indicates that the company is serious about ethics</a:t>
            </a:r>
          </a:p>
          <a:p>
            <a:r>
              <a:rPr lang="en-US" dirty="0"/>
              <a:t>May or may not work, e.g. Enron</a:t>
            </a:r>
          </a:p>
          <a:p>
            <a:endParaRPr lang="en-US" dirty="0"/>
          </a:p>
        </p:txBody>
      </p:sp>
      <p:sp>
        <p:nvSpPr>
          <p:cNvPr id="8" name="Date Placeholder 7"/>
          <p:cNvSpPr>
            <a:spLocks noGrp="1"/>
          </p:cNvSpPr>
          <p:nvPr>
            <p:ph type="dt" sz="half" idx="10"/>
          </p:nvPr>
        </p:nvSpPr>
        <p:spPr>
          <a:xfrm>
            <a:off x="0" y="6492875"/>
            <a:ext cx="2133600" cy="365125"/>
          </a:xfrm>
        </p:spPr>
        <p:txBody>
          <a:bodyPr/>
          <a:lstStyle/>
          <a:p>
            <a:fld id="{7A0C0853-868C-4193-9249-AD4F824A63E9}" type="datetime1">
              <a:rPr lang="en-US" smtClean="0"/>
              <a:pPr/>
              <a:t>1/26/2013</a:t>
            </a:fld>
            <a:endParaRPr lang="en-US" dirty="0"/>
          </a:p>
        </p:txBody>
      </p:sp>
      <p:sp>
        <p:nvSpPr>
          <p:cNvPr id="9" name="Slide Number Placeholder 8"/>
          <p:cNvSpPr>
            <a:spLocks noGrp="1"/>
          </p:cNvSpPr>
          <p:nvPr>
            <p:ph type="sldNum" sz="quarter" idx="12"/>
          </p:nvPr>
        </p:nvSpPr>
        <p:spPr>
          <a:xfrm>
            <a:off x="6858000" y="6492875"/>
            <a:ext cx="2133600" cy="365125"/>
          </a:xfrm>
        </p:spPr>
        <p:txBody>
          <a:bodyPr/>
          <a:lstStyle/>
          <a:p>
            <a:fld id="{84B4A5FF-F1E7-4D0B-A8BC-69170C0033B9}" type="slidenum">
              <a:rPr lang="en-US" smtClean="0"/>
              <a:pPr/>
              <a:t>14</a:t>
            </a:fld>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B7585F58-AF35-41E2-AACA-16C0136B5EBA}" type="slidenum">
              <a:rPr lang="en-US"/>
              <a:pPr/>
              <a:t>15</a:t>
            </a:fld>
            <a:endParaRPr lang="en-US"/>
          </a:p>
        </p:txBody>
      </p:sp>
      <p:sp>
        <p:nvSpPr>
          <p:cNvPr id="339972" name="Rectangle 4"/>
          <p:cNvSpPr>
            <a:spLocks noGrp="1" noChangeArrowheads="1"/>
          </p:cNvSpPr>
          <p:nvPr>
            <p:ph type="title"/>
          </p:nvPr>
        </p:nvSpPr>
        <p:spPr/>
        <p:txBody>
          <a:bodyPr/>
          <a:lstStyle/>
          <a:p>
            <a:r>
              <a:rPr lang="en-US"/>
              <a:t>What Is Organizational Culture?</a:t>
            </a:r>
          </a:p>
        </p:txBody>
      </p:sp>
      <p:sp>
        <p:nvSpPr>
          <p:cNvPr id="339973" name="Rectangle 5"/>
          <p:cNvSpPr>
            <a:spLocks noGrp="1" noChangeArrowheads="1"/>
          </p:cNvSpPr>
          <p:nvPr>
            <p:ph type="body" idx="1"/>
          </p:nvPr>
        </p:nvSpPr>
        <p:spPr/>
        <p:txBody>
          <a:bodyPr>
            <a:normAutofit fontScale="92500" lnSpcReduction="20000"/>
          </a:bodyPr>
          <a:lstStyle/>
          <a:p>
            <a:r>
              <a:rPr lang="en-US"/>
              <a:t>Organization culture</a:t>
            </a:r>
          </a:p>
          <a:p>
            <a:pPr lvl="1"/>
            <a:r>
              <a:rPr lang="en-US"/>
              <a:t>The characteristic values, traditions, and behaviors a company’s employees share.</a:t>
            </a:r>
          </a:p>
          <a:p>
            <a:r>
              <a:rPr lang="en-US"/>
              <a:t>How is culture is revealed? </a:t>
            </a:r>
          </a:p>
          <a:p>
            <a:pPr lvl="1"/>
            <a:r>
              <a:rPr lang="en-US"/>
              <a:t>Ceremonial events</a:t>
            </a:r>
          </a:p>
          <a:p>
            <a:pPr lvl="1"/>
            <a:r>
              <a:rPr lang="en-US"/>
              <a:t>Written rules and spoken commands.</a:t>
            </a:r>
          </a:p>
          <a:p>
            <a:pPr lvl="1"/>
            <a:r>
              <a:rPr lang="en-US"/>
              <a:t>Office layout</a:t>
            </a:r>
          </a:p>
          <a:p>
            <a:pPr lvl="1"/>
            <a:r>
              <a:rPr lang="en-US"/>
              <a:t>Organizational structure</a:t>
            </a:r>
          </a:p>
          <a:p>
            <a:pPr lvl="1"/>
            <a:r>
              <a:rPr lang="en-US"/>
              <a:t>Dress codes</a:t>
            </a:r>
          </a:p>
          <a:p>
            <a:pPr lvl="1"/>
            <a:r>
              <a:rPr lang="en-US"/>
              <a:t>Cultural symbols and behaviors</a:t>
            </a:r>
          </a:p>
          <a:p>
            <a:pPr lvl="1"/>
            <a:r>
              <a:rPr lang="en-US"/>
              <a:t>Figureheads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44867448-D417-414F-9DB2-8D638CF692FD}" type="slidenum">
              <a:rPr lang="en-US"/>
              <a:pPr/>
              <a:t>16</a:t>
            </a:fld>
            <a:endParaRPr lang="en-US"/>
          </a:p>
        </p:txBody>
      </p:sp>
      <p:sp>
        <p:nvSpPr>
          <p:cNvPr id="342020" name="Rectangle 4"/>
          <p:cNvSpPr>
            <a:spLocks noGrp="1" noChangeArrowheads="1"/>
          </p:cNvSpPr>
          <p:nvPr>
            <p:ph type="title"/>
          </p:nvPr>
        </p:nvSpPr>
        <p:spPr/>
        <p:txBody>
          <a:bodyPr>
            <a:normAutofit fontScale="90000"/>
          </a:bodyPr>
          <a:lstStyle/>
          <a:p>
            <a:r>
              <a:rPr lang="en-US"/>
              <a:t>The Manager’s Role in Creating Culture</a:t>
            </a:r>
          </a:p>
        </p:txBody>
      </p:sp>
      <p:sp>
        <p:nvSpPr>
          <p:cNvPr id="342021" name="Rectangle 5"/>
          <p:cNvSpPr>
            <a:spLocks noGrp="1" noChangeArrowheads="1"/>
          </p:cNvSpPr>
          <p:nvPr>
            <p:ph type="body" idx="1"/>
          </p:nvPr>
        </p:nvSpPr>
        <p:spPr/>
        <p:txBody>
          <a:bodyPr>
            <a:normAutofit lnSpcReduction="10000"/>
          </a:bodyPr>
          <a:lstStyle/>
          <a:p>
            <a:pPr>
              <a:spcBef>
                <a:spcPct val="40000"/>
              </a:spcBef>
            </a:pPr>
            <a:r>
              <a:rPr lang="en-US"/>
              <a:t>Clarify expectations for values to be followed.</a:t>
            </a:r>
          </a:p>
          <a:p>
            <a:pPr>
              <a:spcBef>
                <a:spcPct val="40000"/>
              </a:spcBef>
            </a:pPr>
            <a:r>
              <a:rPr lang="en-US"/>
              <a:t>Use signs and symbols to signal the importance of values.</a:t>
            </a:r>
            <a:endParaRPr lang="en-US" i="0"/>
          </a:p>
          <a:p>
            <a:pPr>
              <a:spcBef>
                <a:spcPct val="40000"/>
              </a:spcBef>
            </a:pPr>
            <a:r>
              <a:rPr lang="en-US"/>
              <a:t>Provide physical (the firm’s rewards) support for values.</a:t>
            </a:r>
          </a:p>
          <a:p>
            <a:pPr>
              <a:spcBef>
                <a:spcPct val="40000"/>
              </a:spcBef>
            </a:pPr>
            <a:r>
              <a:rPr lang="en-US"/>
              <a:t>Use stories to illustrate values.</a:t>
            </a:r>
          </a:p>
          <a:p>
            <a:pPr>
              <a:spcBef>
                <a:spcPct val="40000"/>
              </a:spcBef>
            </a:pPr>
            <a:r>
              <a:rPr lang="en-US"/>
              <a:t>Organize rites and ceremonies reinforcing values</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48781160-2D32-444A-80A1-2C465DE7FE1C}" type="slidenum">
              <a:rPr lang="en-US"/>
              <a:pPr/>
              <a:t>17</a:t>
            </a:fld>
            <a:endParaRPr lang="en-US"/>
          </a:p>
        </p:txBody>
      </p:sp>
      <p:sp>
        <p:nvSpPr>
          <p:cNvPr id="343044" name="Rectangle 4"/>
          <p:cNvSpPr>
            <a:spLocks noGrp="1" noChangeArrowheads="1"/>
          </p:cNvSpPr>
          <p:nvPr>
            <p:ph type="title"/>
          </p:nvPr>
        </p:nvSpPr>
        <p:spPr>
          <a:xfrm>
            <a:off x="685800" y="381000"/>
            <a:ext cx="7772400" cy="944563"/>
          </a:xfrm>
        </p:spPr>
        <p:txBody>
          <a:bodyPr>
            <a:normAutofit fontScale="90000"/>
          </a:bodyPr>
          <a:lstStyle/>
          <a:p>
            <a:r>
              <a:rPr lang="en-US" dirty="0" smtClean="0"/>
              <a:t>Management </a:t>
            </a:r>
            <a:r>
              <a:rPr lang="en-US" dirty="0"/>
              <a:t>Role in Fostering Ethics and Fair Treatment</a:t>
            </a:r>
          </a:p>
        </p:txBody>
      </p:sp>
      <p:sp>
        <p:nvSpPr>
          <p:cNvPr id="343045" name="Rectangle 5"/>
          <p:cNvSpPr>
            <a:spLocks noGrp="1" noChangeArrowheads="1"/>
          </p:cNvSpPr>
          <p:nvPr>
            <p:ph type="body" idx="1"/>
          </p:nvPr>
        </p:nvSpPr>
        <p:spPr>
          <a:xfrm>
            <a:off x="685800" y="1600200"/>
            <a:ext cx="7772400" cy="4724400"/>
          </a:xfrm>
        </p:spPr>
        <p:txBody>
          <a:bodyPr/>
          <a:lstStyle/>
          <a:p>
            <a:pPr>
              <a:spcBef>
                <a:spcPct val="40000"/>
              </a:spcBef>
            </a:pPr>
            <a:r>
              <a:rPr lang="en-US"/>
              <a:t>Why treat employees fairly?</a:t>
            </a:r>
          </a:p>
          <a:p>
            <a:pPr lvl="1">
              <a:spcBef>
                <a:spcPct val="40000"/>
              </a:spcBef>
            </a:pPr>
            <a:r>
              <a:rPr lang="en-US"/>
              <a:t>“They’re not employees, they’re people”</a:t>
            </a:r>
          </a:p>
          <a:p>
            <a:pPr lvl="2">
              <a:spcBef>
                <a:spcPct val="40000"/>
              </a:spcBef>
            </a:pPr>
            <a:r>
              <a:rPr lang="en-US"/>
              <a:t>Management guru Peter Drucker</a:t>
            </a:r>
          </a:p>
          <a:p>
            <a:pPr lvl="1">
              <a:spcBef>
                <a:spcPct val="40000"/>
              </a:spcBef>
            </a:pPr>
            <a:r>
              <a:rPr lang="en-US"/>
              <a:t>Avoidance of employee litigation</a:t>
            </a:r>
          </a:p>
          <a:p>
            <a:pPr lvl="1">
              <a:spcBef>
                <a:spcPct val="40000"/>
              </a:spcBef>
            </a:pPr>
            <a:r>
              <a:rPr lang="en-US"/>
              <a:t>Enhanced employee commitment</a:t>
            </a:r>
          </a:p>
          <a:p>
            <a:pPr lvl="1">
              <a:spcBef>
                <a:spcPct val="40000"/>
              </a:spcBef>
            </a:pPr>
            <a:r>
              <a:rPr lang="en-US"/>
              <a:t>Enhanced satisfaction with the organization, with jobs, and with leaders</a:t>
            </a:r>
          </a:p>
          <a:p>
            <a:pPr lvl="1">
              <a:spcBef>
                <a:spcPct val="40000"/>
              </a:spcBef>
            </a:pPr>
            <a:r>
              <a:rPr lang="en-US"/>
              <a:t>Increased organizational citizenship behaviors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AFAAAF88-A304-4F62-A899-6034F3BA36E4}" type="slidenum">
              <a:rPr lang="en-US"/>
              <a:pPr/>
              <a:t>18</a:t>
            </a:fld>
            <a:endParaRPr lang="en-US"/>
          </a:p>
        </p:txBody>
      </p:sp>
      <p:sp>
        <p:nvSpPr>
          <p:cNvPr id="344068" name="Rectangle 4"/>
          <p:cNvSpPr>
            <a:spLocks noGrp="1" noChangeArrowheads="1"/>
          </p:cNvSpPr>
          <p:nvPr>
            <p:ph type="title"/>
          </p:nvPr>
        </p:nvSpPr>
        <p:spPr/>
        <p:txBody>
          <a:bodyPr/>
          <a:lstStyle/>
          <a:p>
            <a:r>
              <a:rPr lang="en-US" dirty="0" smtClean="0"/>
              <a:t>Management </a:t>
            </a:r>
            <a:r>
              <a:rPr lang="en-US" dirty="0"/>
              <a:t>Ethics Activities</a:t>
            </a:r>
          </a:p>
        </p:txBody>
      </p:sp>
      <p:sp>
        <p:nvSpPr>
          <p:cNvPr id="344069" name="Rectangle 5"/>
          <p:cNvSpPr>
            <a:spLocks noGrp="1" noChangeArrowheads="1"/>
          </p:cNvSpPr>
          <p:nvPr>
            <p:ph type="body" idx="1"/>
          </p:nvPr>
        </p:nvSpPr>
        <p:spPr/>
        <p:txBody>
          <a:bodyPr>
            <a:normAutofit fontScale="92500" lnSpcReduction="20000"/>
          </a:bodyPr>
          <a:lstStyle/>
          <a:p>
            <a:r>
              <a:rPr lang="en-US"/>
              <a:t>Staffing and selection</a:t>
            </a:r>
          </a:p>
          <a:p>
            <a:pPr lvl="1"/>
            <a:r>
              <a:rPr lang="en-US"/>
              <a:t>Fostering the perception of fairness in the processes of recruitment and hiring of people.</a:t>
            </a:r>
          </a:p>
          <a:p>
            <a:pPr lvl="2"/>
            <a:r>
              <a:rPr lang="en-US"/>
              <a:t>Formal procedures</a:t>
            </a:r>
          </a:p>
          <a:p>
            <a:pPr lvl="2"/>
            <a:r>
              <a:rPr lang="en-US"/>
              <a:t>Interpersonal treatment</a:t>
            </a:r>
          </a:p>
          <a:p>
            <a:pPr lvl="2"/>
            <a:r>
              <a:rPr lang="en-US"/>
              <a:t>Providing explanation</a:t>
            </a:r>
          </a:p>
          <a:p>
            <a:r>
              <a:rPr lang="en-US"/>
              <a:t>Training</a:t>
            </a:r>
          </a:p>
          <a:p>
            <a:pPr lvl="1"/>
            <a:r>
              <a:rPr lang="en-US"/>
              <a:t>How to recognize ethical dilemmas.</a:t>
            </a:r>
          </a:p>
          <a:p>
            <a:pPr lvl="1"/>
            <a:r>
              <a:rPr lang="en-US"/>
              <a:t>How to use ethical frameworks (such as codes of conduct) to resolve problems.</a:t>
            </a:r>
          </a:p>
          <a:p>
            <a:pPr lvl="1"/>
            <a:r>
              <a:rPr lang="en-US"/>
              <a:t>How to use HR functions (such as interviews and disciplinary practices) in ethical ways.</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13EDED77-C8E8-4E66-9B82-EFD0CAA21A35}" type="slidenum">
              <a:rPr lang="en-US"/>
              <a:pPr/>
              <a:t>19</a:t>
            </a:fld>
            <a:endParaRPr lang="en-US"/>
          </a:p>
        </p:txBody>
      </p:sp>
      <p:sp>
        <p:nvSpPr>
          <p:cNvPr id="346118" name="Rectangle 6"/>
          <p:cNvSpPr>
            <a:spLocks noGrp="1" noChangeArrowheads="1"/>
          </p:cNvSpPr>
          <p:nvPr>
            <p:ph type="title"/>
          </p:nvPr>
        </p:nvSpPr>
        <p:spPr/>
        <p:txBody>
          <a:bodyPr>
            <a:normAutofit fontScale="90000"/>
          </a:bodyPr>
          <a:lstStyle/>
          <a:p>
            <a:r>
              <a:rPr lang="en-US" dirty="0" smtClean="0"/>
              <a:t>Management </a:t>
            </a:r>
            <a:r>
              <a:rPr lang="en-US" dirty="0"/>
              <a:t>Ethics Activities (cont’d)</a:t>
            </a:r>
          </a:p>
        </p:txBody>
      </p:sp>
      <p:sp>
        <p:nvSpPr>
          <p:cNvPr id="346119" name="Rectangle 7"/>
          <p:cNvSpPr>
            <a:spLocks noGrp="1" noChangeArrowheads="1"/>
          </p:cNvSpPr>
          <p:nvPr>
            <p:ph type="body" idx="1"/>
          </p:nvPr>
        </p:nvSpPr>
        <p:spPr/>
        <p:txBody>
          <a:bodyPr>
            <a:normAutofit fontScale="92500" lnSpcReduction="20000"/>
          </a:bodyPr>
          <a:lstStyle/>
          <a:p>
            <a:r>
              <a:rPr lang="en-US"/>
              <a:t>Performance appraisal</a:t>
            </a:r>
          </a:p>
          <a:p>
            <a:pPr lvl="1"/>
            <a:r>
              <a:rPr lang="en-US"/>
              <a:t>Appraisals that make it clear the company adheres to high ethical standards by measuring and rewarding employees who follow those standards.</a:t>
            </a:r>
          </a:p>
          <a:p>
            <a:r>
              <a:rPr lang="en-US"/>
              <a:t>Reward and disciplinary systems</a:t>
            </a:r>
          </a:p>
          <a:p>
            <a:pPr lvl="1"/>
            <a:r>
              <a:rPr lang="en-US"/>
              <a:t>The organization swiftly and harshly punishes unethical conduct. </a:t>
            </a:r>
          </a:p>
          <a:p>
            <a:r>
              <a:rPr lang="en-US"/>
              <a:t>Workplace aggression and violence</a:t>
            </a:r>
          </a:p>
          <a:p>
            <a:pPr lvl="1"/>
            <a:r>
              <a:rPr lang="en-US"/>
              <a:t>Taking care that HR actions do not foster perceptions of inequities that translate into dysfunctional behaviors by employees.</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NPO Management Course/Compliance</a:t>
            </a:r>
            <a:endParaRPr lang="en-US"/>
          </a:p>
        </p:txBody>
      </p:sp>
      <p:sp>
        <p:nvSpPr>
          <p:cNvPr id="471042" name="Rectangle 2"/>
          <p:cNvSpPr>
            <a:spLocks noGrp="1" noChangeArrowheads="1"/>
          </p:cNvSpPr>
          <p:nvPr>
            <p:ph type="title"/>
          </p:nvPr>
        </p:nvSpPr>
        <p:spPr>
          <a:xfrm>
            <a:off x="457200" y="0"/>
            <a:ext cx="8229600" cy="1143000"/>
          </a:xfrm>
        </p:spPr>
        <p:txBody>
          <a:bodyPr>
            <a:normAutofit/>
          </a:bodyPr>
          <a:lstStyle/>
          <a:p>
            <a:r>
              <a:rPr lang="en-US" b="1" dirty="0"/>
              <a:t>Protecting Whistleblowers</a:t>
            </a:r>
          </a:p>
        </p:txBody>
      </p:sp>
      <p:sp>
        <p:nvSpPr>
          <p:cNvPr id="471043" name="Rectangle 3"/>
          <p:cNvSpPr>
            <a:spLocks noGrp="1" noChangeArrowheads="1"/>
          </p:cNvSpPr>
          <p:nvPr>
            <p:ph type="body" idx="1"/>
          </p:nvPr>
        </p:nvSpPr>
        <p:spPr>
          <a:xfrm>
            <a:off x="547688" y="1295400"/>
            <a:ext cx="7956550" cy="4724400"/>
          </a:xfrm>
          <a:noFill/>
        </p:spPr>
        <p:txBody>
          <a:bodyPr/>
          <a:lstStyle/>
          <a:p>
            <a:r>
              <a:rPr lang="en-US" sz="3200" dirty="0"/>
              <a:t>Protecting Whistleblowers</a:t>
            </a:r>
          </a:p>
          <a:p>
            <a:pPr lvl="1"/>
            <a:r>
              <a:rPr lang="en-US" sz="2800" dirty="0"/>
              <a:t>Whistleblowers give warning of serious wrongdoings within their organization</a:t>
            </a:r>
          </a:p>
          <a:p>
            <a:pPr lvl="1"/>
            <a:r>
              <a:rPr lang="en-US" sz="2800" dirty="0"/>
              <a:t>Laws are set up to protect them in states such as Victoria and South Australia</a:t>
            </a:r>
          </a:p>
        </p:txBody>
      </p:sp>
      <p:sp>
        <p:nvSpPr>
          <p:cNvPr id="8" name="Date Placeholder 7"/>
          <p:cNvSpPr>
            <a:spLocks noGrp="1"/>
          </p:cNvSpPr>
          <p:nvPr>
            <p:ph type="dt" sz="half" idx="10"/>
          </p:nvPr>
        </p:nvSpPr>
        <p:spPr>
          <a:xfrm>
            <a:off x="3505200" y="6324600"/>
            <a:ext cx="2133600" cy="365125"/>
          </a:xfrm>
        </p:spPr>
        <p:txBody>
          <a:bodyPr/>
          <a:lstStyle/>
          <a:p>
            <a:fld id="{D4F5F1B2-1325-4363-8DDC-7A664405AE8E}" type="datetime1">
              <a:rPr lang="en-US" smtClean="0"/>
              <a:pPr/>
              <a:t>1/26/2013</a:t>
            </a:fld>
            <a:endParaRPr lang="en-US" dirty="0"/>
          </a:p>
        </p:txBody>
      </p:sp>
      <p:sp>
        <p:nvSpPr>
          <p:cNvPr id="9" name="Slide Number Placeholder 8"/>
          <p:cNvSpPr>
            <a:spLocks noGrp="1"/>
          </p:cNvSpPr>
          <p:nvPr>
            <p:ph type="sldNum" sz="quarter" idx="12"/>
          </p:nvPr>
        </p:nvSpPr>
        <p:spPr/>
        <p:txBody>
          <a:bodyPr/>
          <a:lstStyle/>
          <a:p>
            <a:fld id="{84B4A5FF-F1E7-4D0B-A8BC-69170C0033B9}" type="slidenum">
              <a:rPr lang="en-US" smtClean="0"/>
              <a:pPr/>
              <a:t>20</a:t>
            </a:fld>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74F5A9AF-7E6E-48F6-85D8-EFE3E49E3CE5}" type="slidenum">
              <a:rPr lang="en-US"/>
              <a:pPr/>
              <a:t>21</a:t>
            </a:fld>
            <a:endParaRPr lang="en-US"/>
          </a:p>
        </p:txBody>
      </p:sp>
      <p:sp>
        <p:nvSpPr>
          <p:cNvPr id="345092" name="Rectangle 4"/>
          <p:cNvSpPr>
            <a:spLocks noGrp="1" noChangeArrowheads="1"/>
          </p:cNvSpPr>
          <p:nvPr>
            <p:ph type="title"/>
          </p:nvPr>
        </p:nvSpPr>
        <p:spPr/>
        <p:txBody>
          <a:bodyPr/>
          <a:lstStyle/>
          <a:p>
            <a:r>
              <a:rPr lang="en-US"/>
              <a:t>Building Two-Way Communications</a:t>
            </a:r>
          </a:p>
        </p:txBody>
      </p:sp>
      <p:sp>
        <p:nvSpPr>
          <p:cNvPr id="345093" name="Rectangle 5"/>
          <p:cNvSpPr>
            <a:spLocks noGrp="1" noChangeArrowheads="1"/>
          </p:cNvSpPr>
          <p:nvPr>
            <p:ph type="body" idx="1"/>
          </p:nvPr>
        </p:nvSpPr>
        <p:spPr/>
        <p:txBody>
          <a:bodyPr>
            <a:normAutofit fontScale="92500" lnSpcReduction="20000"/>
          </a:bodyPr>
          <a:lstStyle/>
          <a:p>
            <a:pPr>
              <a:spcBef>
                <a:spcPct val="40000"/>
              </a:spcBef>
            </a:pPr>
            <a:r>
              <a:rPr lang="en-US"/>
              <a:t>Perceptions of fair treatment depend on:</a:t>
            </a:r>
          </a:p>
          <a:p>
            <a:pPr lvl="1">
              <a:spcBef>
                <a:spcPct val="40000"/>
              </a:spcBef>
            </a:pPr>
            <a:r>
              <a:rPr lang="en-US" b="1"/>
              <a:t>Engagement</a:t>
            </a:r>
            <a:r>
              <a:rPr lang="en-US"/>
              <a:t>—involving individuals in the decisions that affect them by asking for their input and allowing them to refute the merits of others’ ideas and assumptions</a:t>
            </a:r>
          </a:p>
          <a:p>
            <a:pPr lvl="1">
              <a:spcBef>
                <a:spcPct val="40000"/>
              </a:spcBef>
            </a:pPr>
            <a:r>
              <a:rPr lang="en-US" b="1"/>
              <a:t>Explanation</a:t>
            </a:r>
            <a:r>
              <a:rPr lang="en-US"/>
              <a:t>—ensuring that everyone involved and affected understands why final decisions are made and the thinking that underlies the decisions</a:t>
            </a:r>
          </a:p>
          <a:p>
            <a:pPr lvl="1">
              <a:spcBef>
                <a:spcPct val="40000"/>
              </a:spcBef>
            </a:pPr>
            <a:r>
              <a:rPr lang="en-US" b="1"/>
              <a:t>Expectation clarity</a:t>
            </a:r>
            <a:r>
              <a:rPr lang="en-US"/>
              <a:t>—making sure everyone knows up front by what standards they will be judged and the penalties for failure.</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4000" b="1" dirty="0" smtClean="0"/>
              <a:t>Two Way Communication Programs </a:t>
            </a:r>
            <a:endParaRPr lang="en-US" sz="4000" b="1" dirty="0"/>
          </a:p>
        </p:txBody>
      </p:sp>
      <p:sp>
        <p:nvSpPr>
          <p:cNvPr id="3" name="Content Placeholder 2"/>
          <p:cNvSpPr>
            <a:spLocks noGrp="1"/>
          </p:cNvSpPr>
          <p:nvPr>
            <p:ph idx="1"/>
          </p:nvPr>
        </p:nvSpPr>
        <p:spPr>
          <a:xfrm>
            <a:off x="457200" y="1219200"/>
            <a:ext cx="8229600" cy="4525963"/>
          </a:xfrm>
        </p:spPr>
        <p:txBody>
          <a:bodyPr>
            <a:normAutofit fontScale="77500" lnSpcReduction="20000"/>
          </a:bodyPr>
          <a:lstStyle/>
          <a:p>
            <a:r>
              <a:rPr lang="en-US" dirty="0" smtClean="0"/>
              <a:t> </a:t>
            </a:r>
            <a:r>
              <a:rPr lang="en-US" b="1" dirty="0" smtClean="0"/>
              <a:t>Speak-Up Programs: </a:t>
            </a:r>
            <a:r>
              <a:rPr lang="en-US" dirty="0" smtClean="0"/>
              <a:t>Communication program that allows employees to register their questions, concerns, feelings and complaints about work-related issues</a:t>
            </a:r>
          </a:p>
          <a:p>
            <a:endParaRPr lang="en-US" b="1" dirty="0" smtClean="0"/>
          </a:p>
          <a:p>
            <a:r>
              <a:rPr lang="en-US" b="1" dirty="0" smtClean="0"/>
              <a:t>Opinion Surveys: </a:t>
            </a:r>
            <a:r>
              <a:rPr lang="en-US" dirty="0" smtClean="0"/>
              <a:t>It is a communication instrument that uses questionnaires to regularly ask employees about their opinion, work environment, organization, management and work-life issues.</a:t>
            </a:r>
          </a:p>
          <a:p>
            <a:pPr>
              <a:buNone/>
            </a:pPr>
            <a:endParaRPr lang="en-US" dirty="0" smtClean="0"/>
          </a:p>
          <a:p>
            <a:r>
              <a:rPr lang="en-US" b="1" dirty="0" smtClean="0"/>
              <a:t>Top-Down Programs: </a:t>
            </a:r>
            <a:r>
              <a:rPr lang="en-US" dirty="0" smtClean="0"/>
              <a:t>Communication system where the top management meets the bottom  management in  a  series  of  round  table  discussions and  meetings  to  discuss various issues concerning the organization.</a:t>
            </a:r>
          </a:p>
          <a:p>
            <a:endParaRPr lang="en-US" dirty="0"/>
          </a:p>
        </p:txBody>
      </p:sp>
      <p:sp>
        <p:nvSpPr>
          <p:cNvPr id="6" name="Footer Placeholder 5"/>
          <p:cNvSpPr>
            <a:spLocks noGrp="1"/>
          </p:cNvSpPr>
          <p:nvPr>
            <p:ph type="ftr" sz="quarter" idx="11"/>
          </p:nvPr>
        </p:nvSpPr>
        <p:spPr/>
        <p:txBody>
          <a:bodyPr/>
          <a:lstStyle/>
          <a:p>
            <a:r>
              <a:rPr lang="en-US" smtClean="0"/>
              <a:t>NPO Management Course/Compliance</a:t>
            </a:r>
            <a:endParaRPr lang="en-US"/>
          </a:p>
        </p:txBody>
      </p:sp>
      <p:sp>
        <p:nvSpPr>
          <p:cNvPr id="8" name="Date Placeholder 7"/>
          <p:cNvSpPr>
            <a:spLocks noGrp="1"/>
          </p:cNvSpPr>
          <p:nvPr>
            <p:ph type="dt" sz="half" idx="10"/>
          </p:nvPr>
        </p:nvSpPr>
        <p:spPr/>
        <p:txBody>
          <a:bodyPr/>
          <a:lstStyle/>
          <a:p>
            <a:fld id="{4BF03424-026C-49F7-8793-81ADA297EEC6}" type="datetime1">
              <a:rPr lang="en-US" smtClean="0"/>
              <a:pPr/>
              <a:t>1/26/2013</a:t>
            </a:fld>
            <a:endParaRPr lang="en-US"/>
          </a:p>
        </p:txBody>
      </p:sp>
      <p:sp>
        <p:nvSpPr>
          <p:cNvPr id="9" name="Slide Number Placeholder 8"/>
          <p:cNvSpPr>
            <a:spLocks noGrp="1"/>
          </p:cNvSpPr>
          <p:nvPr>
            <p:ph type="sldNum" sz="quarter" idx="12"/>
          </p:nvPr>
        </p:nvSpPr>
        <p:spPr/>
        <p:txBody>
          <a:bodyPr/>
          <a:lstStyle/>
          <a:p>
            <a:fld id="{84B4A5FF-F1E7-4D0B-A8BC-69170C0033B9}" type="slidenum">
              <a:rPr lang="en-US" smtClean="0"/>
              <a:pPr/>
              <a:t>22</a:t>
            </a:fld>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80149E6F-150F-43E5-AD21-E56E03F58A9A}" type="slidenum">
              <a:rPr lang="en-US"/>
              <a:pPr/>
              <a:t>23</a:t>
            </a:fld>
            <a:endParaRPr lang="en-US"/>
          </a:p>
        </p:txBody>
      </p:sp>
      <p:sp>
        <p:nvSpPr>
          <p:cNvPr id="347140" name="Rectangle 4"/>
          <p:cNvSpPr>
            <a:spLocks noGrp="1" noChangeArrowheads="1"/>
          </p:cNvSpPr>
          <p:nvPr>
            <p:ph type="title"/>
          </p:nvPr>
        </p:nvSpPr>
        <p:spPr/>
        <p:txBody>
          <a:bodyPr/>
          <a:lstStyle/>
          <a:p>
            <a:r>
              <a:rPr lang="en-US"/>
              <a:t>Employee Discipline and Privacy</a:t>
            </a:r>
          </a:p>
        </p:txBody>
      </p:sp>
      <p:sp>
        <p:nvSpPr>
          <p:cNvPr id="347141" name="Rectangle 5"/>
          <p:cNvSpPr>
            <a:spLocks noGrp="1" noChangeArrowheads="1"/>
          </p:cNvSpPr>
          <p:nvPr>
            <p:ph type="body" idx="1"/>
          </p:nvPr>
        </p:nvSpPr>
        <p:spPr/>
        <p:txBody>
          <a:bodyPr>
            <a:normAutofit fontScale="92500" lnSpcReduction="20000"/>
          </a:bodyPr>
          <a:lstStyle/>
          <a:p>
            <a:pPr>
              <a:spcBef>
                <a:spcPct val="40000"/>
              </a:spcBef>
            </a:pPr>
            <a:r>
              <a:rPr lang="en-US"/>
              <a:t>Basis for a fair and just discipline process</a:t>
            </a:r>
          </a:p>
          <a:p>
            <a:pPr lvl="1">
              <a:spcBef>
                <a:spcPct val="40000"/>
              </a:spcBef>
            </a:pPr>
            <a:r>
              <a:rPr lang="en-US"/>
              <a:t>Clear rules and regulations</a:t>
            </a:r>
          </a:p>
          <a:p>
            <a:pPr lvl="2">
              <a:spcBef>
                <a:spcPct val="40000"/>
              </a:spcBef>
            </a:pPr>
            <a:r>
              <a:rPr lang="en-US"/>
              <a:t>Define workplace issues</a:t>
            </a:r>
          </a:p>
          <a:p>
            <a:pPr lvl="2">
              <a:spcBef>
                <a:spcPct val="40000"/>
              </a:spcBef>
            </a:pPr>
            <a:r>
              <a:rPr lang="en-US"/>
              <a:t>Inform employees</a:t>
            </a:r>
          </a:p>
          <a:p>
            <a:pPr lvl="1">
              <a:spcBef>
                <a:spcPct val="40000"/>
              </a:spcBef>
            </a:pPr>
            <a:r>
              <a:rPr lang="en-US"/>
              <a:t>A system of progressive penalties</a:t>
            </a:r>
          </a:p>
          <a:p>
            <a:pPr lvl="2">
              <a:spcBef>
                <a:spcPct val="40000"/>
              </a:spcBef>
            </a:pPr>
            <a:r>
              <a:rPr lang="en-US"/>
              <a:t>The range and severity of the penalty is a function of the offense and number of occurrences.</a:t>
            </a:r>
          </a:p>
          <a:p>
            <a:pPr lvl="1">
              <a:spcBef>
                <a:spcPct val="40000"/>
              </a:spcBef>
            </a:pPr>
            <a:r>
              <a:rPr lang="en-US"/>
              <a:t>An appeals process</a:t>
            </a:r>
          </a:p>
          <a:p>
            <a:pPr lvl="2">
              <a:spcBef>
                <a:spcPct val="40000"/>
              </a:spcBef>
            </a:pPr>
            <a:r>
              <a:rPr lang="en-US"/>
              <a:t>The right of the employee to grieve the decision helps to ensure that supervisors mete out discipline fairly and equitably.</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263F0371-0C32-4F4B-9ABB-515819FA9303}" type="slidenum">
              <a:rPr lang="en-US"/>
              <a:pPr/>
              <a:t>24</a:t>
            </a:fld>
            <a:endParaRPr lang="en-US"/>
          </a:p>
        </p:txBody>
      </p:sp>
      <p:sp>
        <p:nvSpPr>
          <p:cNvPr id="348164" name="Rectangle 4"/>
          <p:cNvSpPr>
            <a:spLocks noGrp="1" noChangeArrowheads="1"/>
          </p:cNvSpPr>
          <p:nvPr>
            <p:ph type="title"/>
          </p:nvPr>
        </p:nvSpPr>
        <p:spPr/>
        <p:txBody>
          <a:bodyPr/>
          <a:lstStyle/>
          <a:p>
            <a:r>
              <a:rPr lang="en-US"/>
              <a:t>Disciplining an Employee</a:t>
            </a:r>
          </a:p>
        </p:txBody>
      </p:sp>
      <p:sp>
        <p:nvSpPr>
          <p:cNvPr id="348165" name="Rectangle 5"/>
          <p:cNvSpPr>
            <a:spLocks noGrp="1" noChangeArrowheads="1"/>
          </p:cNvSpPr>
          <p:nvPr>
            <p:ph type="body" idx="1"/>
          </p:nvPr>
        </p:nvSpPr>
        <p:spPr/>
        <p:txBody>
          <a:bodyPr>
            <a:normAutofit lnSpcReduction="10000"/>
          </a:bodyPr>
          <a:lstStyle/>
          <a:p>
            <a:r>
              <a:rPr lang="en-US" sz="2000"/>
              <a:t>Does the facts support the charge of employee wrongdoing?</a:t>
            </a:r>
          </a:p>
          <a:p>
            <a:r>
              <a:rPr lang="en-US" sz="2000"/>
              <a:t>Were the employee’s due process rights protected?</a:t>
            </a:r>
          </a:p>
          <a:p>
            <a:r>
              <a:rPr lang="en-US" sz="2000"/>
              <a:t>Was the employee warned of disciplinary consequences?</a:t>
            </a:r>
          </a:p>
          <a:p>
            <a:r>
              <a:rPr lang="en-US" sz="2000"/>
              <a:t>Was a rule violated and was it “reasonably related” to the efficient and safe operation of the work environment?</a:t>
            </a:r>
          </a:p>
          <a:p>
            <a:r>
              <a:rPr lang="en-US" sz="2000"/>
              <a:t>Was the matter fairly and adequately investigated before administering discipline?</a:t>
            </a:r>
          </a:p>
          <a:p>
            <a:r>
              <a:rPr lang="en-US" sz="2000"/>
              <a:t>Did the investigation produce substantial evidence of misconduct?</a:t>
            </a:r>
          </a:p>
          <a:p>
            <a:r>
              <a:rPr lang="en-US" sz="2000"/>
              <a:t>Have rules, orders, or penalties been applied evenhandedly?</a:t>
            </a:r>
          </a:p>
          <a:p>
            <a:r>
              <a:rPr lang="en-US" sz="2000"/>
              <a:t>Is the penalty reasonably related to the misconduct and to the employee’s past work history?</a:t>
            </a:r>
          </a:p>
          <a:p>
            <a:r>
              <a:rPr lang="en-US" sz="2000"/>
              <a:t>Did the employee have the right to counsel?</a:t>
            </a:r>
          </a:p>
          <a:p>
            <a:r>
              <a:rPr lang="en-US" sz="2000"/>
              <a:t>Did anger, hearsay, or personal impression affect the decision?</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CD0915E6-CD75-40EA-9362-6ED907D2AEB3}" type="slidenum">
              <a:rPr lang="en-US"/>
              <a:pPr/>
              <a:t>25</a:t>
            </a:fld>
            <a:endParaRPr lang="en-US"/>
          </a:p>
        </p:txBody>
      </p:sp>
      <p:sp>
        <p:nvSpPr>
          <p:cNvPr id="352264" name="Rectangle 8"/>
          <p:cNvSpPr>
            <a:spLocks noGrp="1" noChangeArrowheads="1"/>
          </p:cNvSpPr>
          <p:nvPr>
            <p:ph type="title"/>
          </p:nvPr>
        </p:nvSpPr>
        <p:spPr>
          <a:xfrm>
            <a:off x="685800" y="639763"/>
            <a:ext cx="7772400" cy="685800"/>
          </a:xfrm>
        </p:spPr>
        <p:txBody>
          <a:bodyPr>
            <a:normAutofit fontScale="90000"/>
          </a:bodyPr>
          <a:lstStyle/>
          <a:p>
            <a:r>
              <a:rPr lang="en-US"/>
              <a:t>Discipline without Punishment (Nonpunitive Discipline)</a:t>
            </a:r>
          </a:p>
        </p:txBody>
      </p:sp>
      <p:sp>
        <p:nvSpPr>
          <p:cNvPr id="352265" name="Rectangle 9"/>
          <p:cNvSpPr>
            <a:spLocks noGrp="1" noChangeArrowheads="1"/>
          </p:cNvSpPr>
          <p:nvPr>
            <p:ph type="body" idx="1"/>
          </p:nvPr>
        </p:nvSpPr>
        <p:spPr>
          <a:xfrm>
            <a:off x="685800" y="1692275"/>
            <a:ext cx="7772400" cy="4632325"/>
          </a:xfrm>
        </p:spPr>
        <p:txBody>
          <a:bodyPr/>
          <a:lstStyle/>
          <a:p>
            <a:pPr marL="533400" indent="-533400">
              <a:spcBef>
                <a:spcPct val="35000"/>
              </a:spcBef>
              <a:buFont typeface="Wingdings" pitchFamily="2" charset="2"/>
              <a:buAutoNum type="arabicPeriod"/>
            </a:pPr>
            <a:r>
              <a:rPr lang="en-US" sz="2400"/>
              <a:t>Issue an oral reminder.</a:t>
            </a:r>
          </a:p>
          <a:p>
            <a:pPr marL="533400" indent="-533400">
              <a:spcBef>
                <a:spcPct val="35000"/>
              </a:spcBef>
              <a:buFont typeface="Wingdings" pitchFamily="2" charset="2"/>
              <a:buAutoNum type="arabicPeriod"/>
            </a:pPr>
            <a:r>
              <a:rPr lang="en-US" sz="2400"/>
              <a:t>Should another incident arise within six weeks, issue a formal written reminder, a copy of which is placed in the employee’s personnel file.</a:t>
            </a:r>
          </a:p>
          <a:p>
            <a:pPr marL="533400" indent="-533400">
              <a:spcBef>
                <a:spcPct val="35000"/>
              </a:spcBef>
              <a:buFont typeface="Wingdings" pitchFamily="2" charset="2"/>
              <a:buAutoNum type="arabicPeriod"/>
            </a:pPr>
            <a:r>
              <a:rPr lang="en-US" sz="2400"/>
              <a:t>Give a paid, one-day “decision-making leave.”</a:t>
            </a:r>
          </a:p>
          <a:p>
            <a:pPr marL="533400" indent="-533400">
              <a:spcBef>
                <a:spcPct val="35000"/>
              </a:spcBef>
              <a:buFont typeface="Wingdings" pitchFamily="2" charset="2"/>
              <a:buAutoNum type="arabicPeriod"/>
            </a:pPr>
            <a:r>
              <a:rPr lang="en-US" sz="2400"/>
              <a:t>If no further incidents occur in the next year, the purge the one-day paid suspension from the person’s file.</a:t>
            </a:r>
          </a:p>
          <a:p>
            <a:pPr marL="533400" indent="-533400">
              <a:spcBef>
                <a:spcPct val="35000"/>
              </a:spcBef>
              <a:buFont typeface="Wingdings" pitchFamily="2" charset="2"/>
              <a:buNone/>
            </a:pPr>
            <a:r>
              <a:rPr lang="en-US" sz="2400"/>
              <a:t>	If the behavior is repeated, the next step is dismissal.</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57703BE0-BFCC-4EE2-81B0-AD041A514AD9}" type="slidenum">
              <a:rPr lang="en-US"/>
              <a:pPr/>
              <a:t>26</a:t>
            </a:fld>
            <a:endParaRPr lang="en-US"/>
          </a:p>
        </p:txBody>
      </p:sp>
      <p:sp>
        <p:nvSpPr>
          <p:cNvPr id="356356" name="Rectangle 4"/>
          <p:cNvSpPr>
            <a:spLocks noGrp="1" noChangeArrowheads="1"/>
          </p:cNvSpPr>
          <p:nvPr>
            <p:ph type="title"/>
          </p:nvPr>
        </p:nvSpPr>
        <p:spPr/>
        <p:txBody>
          <a:bodyPr/>
          <a:lstStyle/>
          <a:p>
            <a:r>
              <a:rPr lang="en-US"/>
              <a:t>Managing Dismissals</a:t>
            </a:r>
          </a:p>
        </p:txBody>
      </p:sp>
      <p:sp>
        <p:nvSpPr>
          <p:cNvPr id="356357" name="Rectangle 5"/>
          <p:cNvSpPr>
            <a:spLocks noGrp="1" noChangeArrowheads="1"/>
          </p:cNvSpPr>
          <p:nvPr>
            <p:ph type="body" idx="1"/>
          </p:nvPr>
        </p:nvSpPr>
        <p:spPr/>
        <p:txBody>
          <a:bodyPr>
            <a:normAutofit/>
          </a:bodyPr>
          <a:lstStyle/>
          <a:p>
            <a:r>
              <a:rPr lang="en-US" dirty="0"/>
              <a:t>Dismissal</a:t>
            </a:r>
          </a:p>
          <a:p>
            <a:pPr lvl="1"/>
            <a:r>
              <a:rPr lang="en-US" dirty="0"/>
              <a:t>Involuntary termination of an employee’s employment with the firm.</a:t>
            </a:r>
          </a:p>
          <a:p>
            <a:r>
              <a:rPr lang="en-US" dirty="0"/>
              <a:t>Terminate-at-will rule</a:t>
            </a:r>
          </a:p>
          <a:p>
            <a:pPr lvl="1"/>
            <a:r>
              <a:rPr lang="en-US" dirty="0"/>
              <a:t>Without a contract, the employee can resign for any reason, at will, and the employer can similarly dismiss the employee for any reason (or no reason), at will</a:t>
            </a:r>
            <a:r>
              <a:rPr lang="en-US" dirty="0" smtClean="0"/>
              <a:t>.</a:t>
            </a:r>
            <a:endParaRPr lang="en-US"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E05E0F1D-7024-44BF-A6D7-F38F9BB318F0}" type="slidenum">
              <a:rPr lang="en-US"/>
              <a:pPr/>
              <a:t>27</a:t>
            </a:fld>
            <a:endParaRPr lang="en-US"/>
          </a:p>
        </p:txBody>
      </p:sp>
      <p:sp>
        <p:nvSpPr>
          <p:cNvPr id="358404" name="Rectangle 4"/>
          <p:cNvSpPr>
            <a:spLocks noGrp="1" noChangeArrowheads="1"/>
          </p:cNvSpPr>
          <p:nvPr>
            <p:ph type="title"/>
          </p:nvPr>
        </p:nvSpPr>
        <p:spPr/>
        <p:txBody>
          <a:bodyPr/>
          <a:lstStyle/>
          <a:p>
            <a:r>
              <a:rPr lang="en-US"/>
              <a:t>Grounds for Dismissal</a:t>
            </a:r>
          </a:p>
        </p:txBody>
      </p:sp>
      <p:sp>
        <p:nvSpPr>
          <p:cNvPr id="358405" name="Rectangle 5"/>
          <p:cNvSpPr>
            <a:spLocks noGrp="1" noChangeArrowheads="1"/>
          </p:cNvSpPr>
          <p:nvPr>
            <p:ph type="body" idx="1"/>
          </p:nvPr>
        </p:nvSpPr>
        <p:spPr/>
        <p:txBody>
          <a:bodyPr>
            <a:normAutofit lnSpcReduction="10000"/>
          </a:bodyPr>
          <a:lstStyle/>
          <a:p>
            <a:r>
              <a:rPr lang="en-US" sz="2400"/>
              <a:t>Unsatisfactory performance</a:t>
            </a:r>
          </a:p>
          <a:p>
            <a:pPr lvl="1"/>
            <a:r>
              <a:rPr lang="en-US" sz="2000"/>
              <a:t>Persistent failure to perform assigned duties or to meet prescribed standards on the job.</a:t>
            </a:r>
          </a:p>
          <a:p>
            <a:r>
              <a:rPr lang="en-US" sz="2400"/>
              <a:t>Misconduct in the workplace</a:t>
            </a:r>
          </a:p>
          <a:p>
            <a:pPr lvl="1"/>
            <a:r>
              <a:rPr lang="en-US" sz="2000"/>
              <a:t>Deliberate and willful violation of the employer’s rules: stealing, rowdy behavior, and insubordination.</a:t>
            </a:r>
          </a:p>
          <a:p>
            <a:r>
              <a:rPr lang="en-US" sz="2400"/>
              <a:t>Lack of qualifications for the job</a:t>
            </a:r>
          </a:p>
          <a:p>
            <a:pPr lvl="1"/>
            <a:r>
              <a:rPr lang="en-US" sz="2000"/>
              <a:t>An employee’s inability to do the assigned work although he or she is diligent.</a:t>
            </a:r>
          </a:p>
          <a:p>
            <a:r>
              <a:rPr lang="en-US" sz="2400"/>
              <a:t>Changed requirements or elimination of the job.</a:t>
            </a:r>
          </a:p>
          <a:p>
            <a:pPr lvl="1"/>
            <a:r>
              <a:rPr lang="en-US" sz="2000"/>
              <a:t>An employee’s inability to do the work assigned, after the nature of the job has changed.</a:t>
            </a:r>
          </a:p>
          <a:p>
            <a:pPr lvl="1"/>
            <a:r>
              <a:rPr lang="en-US" sz="2000"/>
              <a:t>Elimination of the employee’s job.</a:t>
            </a:r>
          </a:p>
          <a:p>
            <a:pPr lvl="2"/>
            <a:endParaRPr lang="en-US" sz="180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D7A0FDD6-6C39-44EE-8F38-06381DDE9846}" type="slidenum">
              <a:rPr lang="en-US"/>
              <a:pPr/>
              <a:t>28</a:t>
            </a:fld>
            <a:endParaRPr lang="en-US"/>
          </a:p>
        </p:txBody>
      </p:sp>
      <p:sp>
        <p:nvSpPr>
          <p:cNvPr id="359426" name="Rectangle 2"/>
          <p:cNvSpPr>
            <a:spLocks noGrp="1" noChangeArrowheads="1"/>
          </p:cNvSpPr>
          <p:nvPr>
            <p:ph type="title"/>
          </p:nvPr>
        </p:nvSpPr>
        <p:spPr/>
        <p:txBody>
          <a:bodyPr/>
          <a:lstStyle/>
          <a:p>
            <a:r>
              <a:rPr lang="en-US"/>
              <a:t>Insubordination</a:t>
            </a:r>
          </a:p>
        </p:txBody>
      </p:sp>
      <p:sp>
        <p:nvSpPr>
          <p:cNvPr id="359427" name="Rectangle 3"/>
          <p:cNvSpPr>
            <a:spLocks noGrp="1" noChangeArrowheads="1"/>
          </p:cNvSpPr>
          <p:nvPr>
            <p:ph type="body" idx="1"/>
          </p:nvPr>
        </p:nvSpPr>
        <p:spPr>
          <a:xfrm>
            <a:off x="685800" y="1235075"/>
            <a:ext cx="7772400" cy="5105400"/>
          </a:xfrm>
        </p:spPr>
        <p:txBody>
          <a:bodyPr/>
          <a:lstStyle/>
          <a:p>
            <a:pPr marL="466725" indent="-466725">
              <a:spcBef>
                <a:spcPct val="35000"/>
              </a:spcBef>
              <a:buFont typeface="Wingdings" pitchFamily="2" charset="2"/>
              <a:buAutoNum type="arabicPeriod"/>
            </a:pPr>
            <a:r>
              <a:rPr lang="en-US" sz="1800" i="0"/>
              <a:t>Direct disregard of the boss’s authority.</a:t>
            </a:r>
          </a:p>
          <a:p>
            <a:pPr marL="466725" indent="-466725">
              <a:spcBef>
                <a:spcPct val="35000"/>
              </a:spcBef>
              <a:buFont typeface="Wingdings" pitchFamily="2" charset="2"/>
              <a:buAutoNum type="arabicPeriod"/>
            </a:pPr>
            <a:r>
              <a:rPr lang="en-US" sz="1800" i="0"/>
              <a:t>Flat-out disobedience of, or refusal to obey, the boss’s orders—particularly in front of others.</a:t>
            </a:r>
          </a:p>
          <a:p>
            <a:pPr marL="466725" indent="-466725">
              <a:spcBef>
                <a:spcPct val="35000"/>
              </a:spcBef>
              <a:buFont typeface="Wingdings" pitchFamily="2" charset="2"/>
              <a:buAutoNum type="arabicPeriod"/>
            </a:pPr>
            <a:r>
              <a:rPr lang="en-US" sz="1800" i="0"/>
              <a:t>Deliberate defiance of clearly stated company policies, rules, regulations, and procedures.</a:t>
            </a:r>
          </a:p>
          <a:p>
            <a:pPr marL="466725" indent="-466725">
              <a:spcBef>
                <a:spcPct val="35000"/>
              </a:spcBef>
              <a:buFont typeface="Wingdings" pitchFamily="2" charset="2"/>
              <a:buAutoNum type="arabicPeriod"/>
            </a:pPr>
            <a:r>
              <a:rPr lang="en-US" sz="1800" i="0"/>
              <a:t>Public criticism of the boss. Contradicting or arguing with him or her is also negative and inappropriate.</a:t>
            </a:r>
          </a:p>
          <a:p>
            <a:pPr marL="466725" indent="-466725">
              <a:spcBef>
                <a:spcPct val="35000"/>
              </a:spcBef>
              <a:buFont typeface="Wingdings" pitchFamily="2" charset="2"/>
              <a:buAutoNum type="arabicPeriod"/>
            </a:pPr>
            <a:r>
              <a:rPr lang="en-US" sz="1800" i="0"/>
              <a:t>Blatant disregard of reasonable instructions.</a:t>
            </a:r>
          </a:p>
          <a:p>
            <a:pPr marL="466725" indent="-466725">
              <a:spcBef>
                <a:spcPct val="35000"/>
              </a:spcBef>
              <a:buFont typeface="Wingdings" pitchFamily="2" charset="2"/>
              <a:buAutoNum type="arabicPeriod"/>
            </a:pPr>
            <a:r>
              <a:rPr lang="en-US" sz="1800" i="0"/>
              <a:t>Contemptuous display of disrespect and, portraying these feelings while on the job.</a:t>
            </a:r>
          </a:p>
          <a:p>
            <a:pPr marL="466725" indent="-466725">
              <a:spcBef>
                <a:spcPct val="35000"/>
              </a:spcBef>
              <a:buFont typeface="Wingdings" pitchFamily="2" charset="2"/>
              <a:buAutoNum type="arabicPeriod"/>
            </a:pPr>
            <a:r>
              <a:rPr lang="en-US" sz="1800" i="0"/>
              <a:t>Disregard for the chain of command, shown by going around the immediate supervisor or manager with a complaint, suggestion, or political maneuver.</a:t>
            </a:r>
          </a:p>
          <a:p>
            <a:pPr marL="466725" indent="-466725">
              <a:spcBef>
                <a:spcPct val="35000"/>
              </a:spcBef>
              <a:buFont typeface="Wingdings" pitchFamily="2" charset="2"/>
              <a:buAutoNum type="arabicPeriod"/>
            </a:pPr>
            <a:r>
              <a:rPr lang="en-US" sz="1800" i="0"/>
              <a:t>Participation in (or leadership of ) an effort to undermine and remove the boss from power.</a:t>
            </a:r>
            <a:endParaRPr lang="en-US" sz="180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13781F2C-47A5-4C3A-88C3-1CDC9D358A9B}" type="slidenum">
              <a:rPr lang="en-US"/>
              <a:pPr/>
              <a:t>29</a:t>
            </a:fld>
            <a:endParaRPr lang="en-US"/>
          </a:p>
        </p:txBody>
      </p:sp>
      <p:sp>
        <p:nvSpPr>
          <p:cNvPr id="360452" name="Rectangle 4"/>
          <p:cNvSpPr>
            <a:spLocks noGrp="1" noChangeArrowheads="1"/>
          </p:cNvSpPr>
          <p:nvPr>
            <p:ph type="title"/>
          </p:nvPr>
        </p:nvSpPr>
        <p:spPr/>
        <p:txBody>
          <a:bodyPr/>
          <a:lstStyle/>
          <a:p>
            <a:r>
              <a:rPr lang="en-US"/>
              <a:t>Managing Dismissals (cont’d)</a:t>
            </a:r>
          </a:p>
        </p:txBody>
      </p:sp>
      <p:sp>
        <p:nvSpPr>
          <p:cNvPr id="360453" name="Rectangle 5"/>
          <p:cNvSpPr>
            <a:spLocks noGrp="1" noChangeArrowheads="1"/>
          </p:cNvSpPr>
          <p:nvPr>
            <p:ph type="body" idx="1"/>
          </p:nvPr>
        </p:nvSpPr>
        <p:spPr/>
        <p:txBody>
          <a:bodyPr>
            <a:normAutofit lnSpcReduction="10000"/>
          </a:bodyPr>
          <a:lstStyle/>
          <a:p>
            <a:pPr>
              <a:spcBef>
                <a:spcPct val="40000"/>
              </a:spcBef>
            </a:pPr>
            <a:r>
              <a:rPr lang="en-US"/>
              <a:t>Foster a perception of fairness in the dismissal situation by:</a:t>
            </a:r>
          </a:p>
          <a:p>
            <a:pPr lvl="1">
              <a:spcBef>
                <a:spcPct val="40000"/>
              </a:spcBef>
            </a:pPr>
            <a:r>
              <a:rPr lang="en-US"/>
              <a:t>Instituting a formal multi-step procedure (including warning).</a:t>
            </a:r>
          </a:p>
          <a:p>
            <a:pPr lvl="1">
              <a:spcBef>
                <a:spcPct val="40000"/>
              </a:spcBef>
            </a:pPr>
            <a:r>
              <a:rPr lang="en-US"/>
              <a:t>Having a supervising manager give full explanations of why and how termination decisions were made.</a:t>
            </a:r>
          </a:p>
          <a:p>
            <a:pPr lvl="1">
              <a:spcBef>
                <a:spcPct val="40000"/>
              </a:spcBef>
            </a:pPr>
            <a:r>
              <a:rPr lang="en-US"/>
              <a:t>Establishing a neutral appeal process also fosters fairness.</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64C32062-684E-44C3-AB2C-71DB14C27A72}" type="slidenum">
              <a:rPr lang="en-US"/>
              <a:pPr/>
              <a:t>30</a:t>
            </a:fld>
            <a:endParaRPr lang="en-US"/>
          </a:p>
        </p:txBody>
      </p:sp>
      <p:sp>
        <p:nvSpPr>
          <p:cNvPr id="363522" name="Rectangle 2"/>
          <p:cNvSpPr>
            <a:spLocks noGrp="1" noChangeArrowheads="1"/>
          </p:cNvSpPr>
          <p:nvPr>
            <p:ph type="title"/>
          </p:nvPr>
        </p:nvSpPr>
        <p:spPr/>
        <p:txBody>
          <a:bodyPr/>
          <a:lstStyle/>
          <a:p>
            <a:r>
              <a:rPr lang="en-US"/>
              <a:t>Avoiding Wrongful Discharge Suits</a:t>
            </a:r>
          </a:p>
        </p:txBody>
      </p:sp>
      <p:sp>
        <p:nvSpPr>
          <p:cNvPr id="363523" name="Rectangle 3"/>
          <p:cNvSpPr>
            <a:spLocks noGrp="1" noChangeArrowheads="1"/>
          </p:cNvSpPr>
          <p:nvPr>
            <p:ph type="body" idx="1"/>
          </p:nvPr>
        </p:nvSpPr>
        <p:spPr/>
        <p:txBody>
          <a:bodyPr>
            <a:normAutofit fontScale="92500" lnSpcReduction="20000"/>
          </a:bodyPr>
          <a:lstStyle/>
          <a:p>
            <a:r>
              <a:rPr lang="en-US"/>
              <a:t>Bases for wrongful discharge suits:</a:t>
            </a:r>
          </a:p>
          <a:p>
            <a:pPr lvl="1"/>
            <a:r>
              <a:rPr lang="en-US"/>
              <a:t>Discharge does not comply with the law.</a:t>
            </a:r>
          </a:p>
          <a:p>
            <a:pPr lvl="1"/>
            <a:r>
              <a:rPr lang="en-US"/>
              <a:t>Discharge does not comply with the contractual arrangement stated or implied by the firm via its employment application forms, employee manuals, or other promises.</a:t>
            </a:r>
          </a:p>
          <a:p>
            <a:r>
              <a:rPr lang="en-US"/>
              <a:t>Avoiding wrongful discharge suits</a:t>
            </a:r>
          </a:p>
          <a:p>
            <a:pPr lvl="1"/>
            <a:r>
              <a:rPr lang="en-US"/>
              <a:t>Set up employment policies and dispute resolution procedures that make employees feel treated fairly.</a:t>
            </a:r>
          </a:p>
          <a:p>
            <a:pPr lvl="1"/>
            <a:r>
              <a:rPr lang="en-US"/>
              <a:t>Do the preparatory work that helps to avoid such suits.</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EB4272FE-EBBE-4B80-90A4-020786597D9F}" type="slidenum">
              <a:rPr lang="en-US"/>
              <a:pPr/>
              <a:t>31</a:t>
            </a:fld>
            <a:endParaRPr lang="en-US"/>
          </a:p>
        </p:txBody>
      </p:sp>
      <p:sp>
        <p:nvSpPr>
          <p:cNvPr id="367620" name="Rectangle 4"/>
          <p:cNvSpPr>
            <a:spLocks noGrp="1" noChangeArrowheads="1"/>
          </p:cNvSpPr>
          <p:nvPr>
            <p:ph type="title"/>
          </p:nvPr>
        </p:nvSpPr>
        <p:spPr/>
        <p:txBody>
          <a:bodyPr/>
          <a:lstStyle/>
          <a:p>
            <a:r>
              <a:rPr lang="en-US"/>
              <a:t>The Termination Interview</a:t>
            </a:r>
          </a:p>
        </p:txBody>
      </p:sp>
      <p:sp>
        <p:nvSpPr>
          <p:cNvPr id="367621" name="Rectangle 5"/>
          <p:cNvSpPr>
            <a:spLocks noGrp="1" noChangeArrowheads="1"/>
          </p:cNvSpPr>
          <p:nvPr>
            <p:ph type="body" idx="1"/>
          </p:nvPr>
        </p:nvSpPr>
        <p:spPr/>
        <p:txBody>
          <a:bodyPr/>
          <a:lstStyle/>
          <a:p>
            <a:pPr>
              <a:spcBef>
                <a:spcPct val="40000"/>
              </a:spcBef>
            </a:pPr>
            <a:r>
              <a:rPr lang="en-US"/>
              <a:t>Plan the interview carefully.</a:t>
            </a:r>
          </a:p>
          <a:p>
            <a:pPr lvl="1">
              <a:spcBef>
                <a:spcPct val="40000"/>
              </a:spcBef>
            </a:pPr>
            <a:r>
              <a:rPr lang="en-US" sz="2000">
                <a:latin typeface="Arial" charset="0"/>
              </a:rPr>
              <a:t>Make sure the employee keeps the appointment time.</a:t>
            </a:r>
          </a:p>
          <a:p>
            <a:pPr lvl="1">
              <a:spcBef>
                <a:spcPct val="40000"/>
              </a:spcBef>
            </a:pPr>
            <a:r>
              <a:rPr lang="en-US" sz="2000">
                <a:latin typeface="Arial" charset="0"/>
              </a:rPr>
              <a:t>Never inform an employee over the phone.</a:t>
            </a:r>
          </a:p>
          <a:p>
            <a:pPr lvl="1">
              <a:spcBef>
                <a:spcPct val="40000"/>
              </a:spcBef>
            </a:pPr>
            <a:r>
              <a:rPr lang="en-US" sz="2000">
                <a:latin typeface="Arial" charset="0"/>
              </a:rPr>
              <a:t>Allow 10 minutes as sufficient time for the interview.</a:t>
            </a:r>
          </a:p>
          <a:p>
            <a:pPr lvl="1">
              <a:spcBef>
                <a:spcPct val="40000"/>
              </a:spcBef>
            </a:pPr>
            <a:r>
              <a:rPr lang="en-US" sz="2000">
                <a:latin typeface="Arial" charset="0"/>
              </a:rPr>
              <a:t>Use a neutral site, never your own office.</a:t>
            </a:r>
          </a:p>
          <a:p>
            <a:pPr lvl="1">
              <a:spcBef>
                <a:spcPct val="40000"/>
              </a:spcBef>
            </a:pPr>
            <a:r>
              <a:rPr lang="en-US" sz="2000">
                <a:latin typeface="Arial" charset="0"/>
              </a:rPr>
              <a:t>Have employee agreements, the human resource file, and a release announcement (internal and external) prepared in advance.</a:t>
            </a:r>
          </a:p>
          <a:p>
            <a:pPr lvl="1">
              <a:spcBef>
                <a:spcPct val="40000"/>
              </a:spcBef>
            </a:pPr>
            <a:r>
              <a:rPr lang="en-US" sz="2000">
                <a:latin typeface="Arial" charset="0"/>
              </a:rPr>
              <a:t>Be available at a time after the interview in case questions or problems arise.</a:t>
            </a:r>
          </a:p>
          <a:p>
            <a:pPr lvl="1">
              <a:spcBef>
                <a:spcPct val="40000"/>
              </a:spcBef>
            </a:pPr>
            <a:r>
              <a:rPr lang="en-US" sz="2000">
                <a:latin typeface="Arial" charset="0"/>
              </a:rPr>
              <a:t>Have phone numbers ready for medical or security emergencies.</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365DD8F4-6684-4BA8-9C80-4965EDAE6B6E}" type="slidenum">
              <a:rPr lang="en-US"/>
              <a:pPr/>
              <a:t>32</a:t>
            </a:fld>
            <a:endParaRPr lang="en-US"/>
          </a:p>
        </p:txBody>
      </p:sp>
      <p:sp>
        <p:nvSpPr>
          <p:cNvPr id="368644" name="Rectangle 4"/>
          <p:cNvSpPr>
            <a:spLocks noGrp="1" noChangeArrowheads="1"/>
          </p:cNvSpPr>
          <p:nvPr>
            <p:ph type="title"/>
          </p:nvPr>
        </p:nvSpPr>
        <p:spPr/>
        <p:txBody>
          <a:bodyPr/>
          <a:lstStyle/>
          <a:p>
            <a:r>
              <a:rPr lang="en-US"/>
              <a:t>The Termination Interview (cont’d)</a:t>
            </a:r>
          </a:p>
        </p:txBody>
      </p:sp>
      <p:sp>
        <p:nvSpPr>
          <p:cNvPr id="368645" name="Rectangle 5"/>
          <p:cNvSpPr>
            <a:spLocks noGrp="1" noChangeArrowheads="1"/>
          </p:cNvSpPr>
          <p:nvPr>
            <p:ph type="body" idx="1"/>
          </p:nvPr>
        </p:nvSpPr>
        <p:spPr/>
        <p:txBody>
          <a:bodyPr>
            <a:normAutofit fontScale="92500" lnSpcReduction="20000"/>
          </a:bodyPr>
          <a:lstStyle/>
          <a:p>
            <a:r>
              <a:rPr lang="en-US"/>
              <a:t>Get to the point.</a:t>
            </a:r>
          </a:p>
          <a:p>
            <a:pPr lvl="1"/>
            <a:r>
              <a:rPr lang="en-US"/>
              <a:t>Do not beat around the bush by talking about the weather or making other small talk.</a:t>
            </a:r>
          </a:p>
          <a:p>
            <a:pPr lvl="1"/>
            <a:r>
              <a:rPr lang="en-US"/>
              <a:t>As soon as the employee enters, give the person a moment to get comfortable and then inform him or her of your decision.</a:t>
            </a:r>
          </a:p>
          <a:p>
            <a:r>
              <a:rPr lang="en-US"/>
              <a:t>Describe the situation. </a:t>
            </a:r>
          </a:p>
          <a:p>
            <a:pPr lvl="1"/>
            <a:r>
              <a:rPr lang="en-US"/>
              <a:t>Briefly explain why the person is being let go.</a:t>
            </a:r>
          </a:p>
          <a:p>
            <a:pPr lvl="1"/>
            <a:r>
              <a:rPr lang="en-US"/>
              <a:t>Remember to describe the situation rather than attack the employee personally </a:t>
            </a:r>
          </a:p>
          <a:p>
            <a:pPr lvl="1"/>
            <a:r>
              <a:rPr lang="en-US"/>
              <a:t>Emphasize that the decision is final and irrevocable.</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BE8BC613-3121-489C-8073-1634CC2B0114}" type="slidenum">
              <a:rPr lang="en-US"/>
              <a:pPr/>
              <a:t>33</a:t>
            </a:fld>
            <a:endParaRPr lang="en-US"/>
          </a:p>
        </p:txBody>
      </p:sp>
      <p:sp>
        <p:nvSpPr>
          <p:cNvPr id="369670" name="Rectangle 6"/>
          <p:cNvSpPr>
            <a:spLocks noGrp="1" noChangeArrowheads="1"/>
          </p:cNvSpPr>
          <p:nvPr>
            <p:ph type="title"/>
          </p:nvPr>
        </p:nvSpPr>
        <p:spPr/>
        <p:txBody>
          <a:bodyPr/>
          <a:lstStyle/>
          <a:p>
            <a:r>
              <a:rPr lang="en-US"/>
              <a:t>The Termination Interview (cont’d)</a:t>
            </a:r>
          </a:p>
        </p:txBody>
      </p:sp>
      <p:sp>
        <p:nvSpPr>
          <p:cNvPr id="369671" name="Rectangle 7"/>
          <p:cNvSpPr>
            <a:spLocks noGrp="1" noChangeArrowheads="1"/>
          </p:cNvSpPr>
          <p:nvPr>
            <p:ph type="body" idx="1"/>
          </p:nvPr>
        </p:nvSpPr>
        <p:spPr/>
        <p:txBody>
          <a:bodyPr>
            <a:normAutofit fontScale="92500" lnSpcReduction="10000"/>
          </a:bodyPr>
          <a:lstStyle/>
          <a:p>
            <a:r>
              <a:rPr lang="en-US"/>
              <a:t>Listen. </a:t>
            </a:r>
          </a:p>
          <a:p>
            <a:pPr lvl="1"/>
            <a:r>
              <a:rPr lang="en-US"/>
              <a:t>Continue the interview until the person appears to be talking freely and reasonably calmly about the reasons for his or her termination and the support package (including severance pay).</a:t>
            </a:r>
          </a:p>
          <a:p>
            <a:r>
              <a:rPr lang="en-US"/>
              <a:t>Review all elements of the severance package. </a:t>
            </a:r>
          </a:p>
          <a:p>
            <a:pPr lvl="1"/>
            <a:r>
              <a:rPr lang="en-US"/>
              <a:t>Describe severance payments, benefits, access to office support people, and the way references will be handled. However, under no conditions should any promises or benefits beyond those already in the support package be implied.</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B9901AFC-32BB-460E-81E3-A955826AF9C5}" type="slidenum">
              <a:rPr lang="en-US"/>
              <a:pPr/>
              <a:t>34</a:t>
            </a:fld>
            <a:endParaRPr lang="en-US"/>
          </a:p>
        </p:txBody>
      </p:sp>
      <p:sp>
        <p:nvSpPr>
          <p:cNvPr id="370692" name="Rectangle 4"/>
          <p:cNvSpPr>
            <a:spLocks noGrp="1" noChangeArrowheads="1"/>
          </p:cNvSpPr>
          <p:nvPr>
            <p:ph type="title"/>
          </p:nvPr>
        </p:nvSpPr>
        <p:spPr/>
        <p:txBody>
          <a:bodyPr/>
          <a:lstStyle/>
          <a:p>
            <a:r>
              <a:rPr lang="en-US"/>
              <a:t>The Termination Interview (cont’d)</a:t>
            </a:r>
          </a:p>
        </p:txBody>
      </p:sp>
      <p:sp>
        <p:nvSpPr>
          <p:cNvPr id="370693" name="Rectangle 5"/>
          <p:cNvSpPr>
            <a:spLocks noGrp="1" noChangeArrowheads="1"/>
          </p:cNvSpPr>
          <p:nvPr>
            <p:ph type="body" idx="1"/>
          </p:nvPr>
        </p:nvSpPr>
        <p:spPr/>
        <p:txBody>
          <a:bodyPr/>
          <a:lstStyle/>
          <a:p>
            <a:r>
              <a:rPr lang="en-US"/>
              <a:t>Identify the next step. </a:t>
            </a:r>
          </a:p>
          <a:p>
            <a:pPr lvl="1"/>
            <a:r>
              <a:rPr lang="en-US"/>
              <a:t>The terminated employee may be disoriented and unsure what to do next. </a:t>
            </a:r>
          </a:p>
          <a:p>
            <a:pPr lvl="1"/>
            <a:r>
              <a:rPr lang="en-US"/>
              <a:t>Explain where the employee should go next, upon leaving the interview.</a:t>
            </a:r>
          </a:p>
          <a:p>
            <a:endParaRPr 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7D11E5E6-7F9A-40CE-B705-C157E36A9483}" type="slidenum">
              <a:rPr lang="en-US"/>
              <a:pPr/>
              <a:t>35</a:t>
            </a:fld>
            <a:endParaRPr lang="en-US"/>
          </a:p>
        </p:txBody>
      </p:sp>
      <p:sp>
        <p:nvSpPr>
          <p:cNvPr id="371716" name="Rectangle 4"/>
          <p:cNvSpPr>
            <a:spLocks noGrp="1" noChangeArrowheads="1"/>
          </p:cNvSpPr>
          <p:nvPr>
            <p:ph type="title"/>
          </p:nvPr>
        </p:nvSpPr>
        <p:spPr/>
        <p:txBody>
          <a:bodyPr/>
          <a:lstStyle/>
          <a:p>
            <a:r>
              <a:rPr lang="en-US"/>
              <a:t>Termination Assistance</a:t>
            </a:r>
          </a:p>
        </p:txBody>
      </p:sp>
      <p:sp>
        <p:nvSpPr>
          <p:cNvPr id="371717" name="Rectangle 5"/>
          <p:cNvSpPr>
            <a:spLocks noGrp="1" noChangeArrowheads="1"/>
          </p:cNvSpPr>
          <p:nvPr>
            <p:ph type="body" idx="1"/>
          </p:nvPr>
        </p:nvSpPr>
        <p:spPr/>
        <p:txBody>
          <a:bodyPr>
            <a:normAutofit fontScale="92500"/>
          </a:bodyPr>
          <a:lstStyle/>
          <a:p>
            <a:pPr>
              <a:spcBef>
                <a:spcPct val="40000"/>
              </a:spcBef>
            </a:pPr>
            <a:r>
              <a:rPr lang="en-US"/>
              <a:t>Outplacement Counseling</a:t>
            </a:r>
          </a:p>
          <a:p>
            <a:pPr lvl="1">
              <a:spcBef>
                <a:spcPct val="40000"/>
              </a:spcBef>
            </a:pPr>
            <a:r>
              <a:rPr lang="en-US"/>
              <a:t>A systematic process by which a terminated employee is trained and counseled in the techniques of conducting a self-appraisal and securing a new job appropriate to his or her needs and talents. </a:t>
            </a:r>
          </a:p>
          <a:p>
            <a:pPr lvl="2">
              <a:spcBef>
                <a:spcPct val="40000"/>
              </a:spcBef>
            </a:pPr>
            <a:r>
              <a:rPr lang="en-US"/>
              <a:t>Outplacement does not imply that the employer takes responsibility for placing the person in a new job.</a:t>
            </a:r>
          </a:p>
          <a:p>
            <a:pPr lvl="2">
              <a:spcBef>
                <a:spcPct val="40000"/>
              </a:spcBef>
            </a:pPr>
            <a:r>
              <a:rPr lang="en-US"/>
              <a:t>Outplacement counseling is part of the terminated employee’s support or severance package and is often done by specialized outside firms.</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A0E39571-77D8-458F-BEDF-0AB5F5E2C9BC}" type="slidenum">
              <a:rPr lang="en-US"/>
              <a:pPr/>
              <a:t>36</a:t>
            </a:fld>
            <a:endParaRPr lang="en-US"/>
          </a:p>
        </p:txBody>
      </p:sp>
      <p:sp>
        <p:nvSpPr>
          <p:cNvPr id="372740" name="Rectangle 4"/>
          <p:cNvSpPr>
            <a:spLocks noGrp="1" noChangeArrowheads="1"/>
          </p:cNvSpPr>
          <p:nvPr>
            <p:ph type="title"/>
          </p:nvPr>
        </p:nvSpPr>
        <p:spPr/>
        <p:txBody>
          <a:bodyPr/>
          <a:lstStyle/>
          <a:p>
            <a:r>
              <a:rPr lang="en-US"/>
              <a:t>Termination Assistance (cont’d)</a:t>
            </a:r>
          </a:p>
        </p:txBody>
      </p:sp>
      <p:sp>
        <p:nvSpPr>
          <p:cNvPr id="372741" name="Rectangle 5"/>
          <p:cNvSpPr>
            <a:spLocks noGrp="1" noChangeArrowheads="1"/>
          </p:cNvSpPr>
          <p:nvPr>
            <p:ph type="body" idx="1"/>
          </p:nvPr>
        </p:nvSpPr>
        <p:spPr/>
        <p:txBody>
          <a:bodyPr/>
          <a:lstStyle/>
          <a:p>
            <a:pPr>
              <a:spcBef>
                <a:spcPct val="50000"/>
              </a:spcBef>
            </a:pPr>
            <a:r>
              <a:rPr lang="en-US"/>
              <a:t>Outplacement firms </a:t>
            </a:r>
          </a:p>
          <a:p>
            <a:pPr lvl="1">
              <a:spcBef>
                <a:spcPct val="50000"/>
              </a:spcBef>
            </a:pPr>
            <a:r>
              <a:rPr lang="en-US"/>
              <a:t>Can help the employer devise its dismissal plan regarding:</a:t>
            </a:r>
          </a:p>
          <a:p>
            <a:pPr lvl="2">
              <a:spcBef>
                <a:spcPct val="50000"/>
              </a:spcBef>
            </a:pPr>
            <a:r>
              <a:rPr lang="en-US"/>
              <a:t>How to break the news to dismissed employees.</a:t>
            </a:r>
          </a:p>
          <a:p>
            <a:pPr lvl="2">
              <a:spcBef>
                <a:spcPct val="50000"/>
              </a:spcBef>
            </a:pPr>
            <a:r>
              <a:rPr lang="en-US"/>
              <a:t>Deal with dismissed employees’ emotional reactions.</a:t>
            </a:r>
          </a:p>
          <a:p>
            <a:pPr lvl="2">
              <a:spcBef>
                <a:spcPct val="50000"/>
              </a:spcBef>
            </a:pPr>
            <a:r>
              <a:rPr lang="en-US"/>
              <a:t>Institute the appropriate severance pay and equal opportunity employment plans.</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56AD792C-C626-49A7-A6A0-AB9313D50183}" type="slidenum">
              <a:rPr lang="en-US"/>
              <a:pPr/>
              <a:t>37</a:t>
            </a:fld>
            <a:endParaRPr lang="en-US"/>
          </a:p>
        </p:txBody>
      </p:sp>
      <p:sp>
        <p:nvSpPr>
          <p:cNvPr id="373764" name="Rectangle 4"/>
          <p:cNvSpPr>
            <a:spLocks noGrp="1" noChangeArrowheads="1"/>
          </p:cNvSpPr>
          <p:nvPr>
            <p:ph type="title"/>
          </p:nvPr>
        </p:nvSpPr>
        <p:spPr/>
        <p:txBody>
          <a:bodyPr/>
          <a:lstStyle/>
          <a:p>
            <a:r>
              <a:rPr lang="en-US"/>
              <a:t>Interviewing Departing Employees</a:t>
            </a:r>
          </a:p>
        </p:txBody>
      </p:sp>
      <p:sp>
        <p:nvSpPr>
          <p:cNvPr id="373765" name="Rectangle 5"/>
          <p:cNvSpPr>
            <a:spLocks noGrp="1" noChangeArrowheads="1"/>
          </p:cNvSpPr>
          <p:nvPr>
            <p:ph type="body" idx="1"/>
          </p:nvPr>
        </p:nvSpPr>
        <p:spPr/>
        <p:txBody>
          <a:bodyPr/>
          <a:lstStyle/>
          <a:p>
            <a:pPr>
              <a:spcBef>
                <a:spcPct val="50000"/>
              </a:spcBef>
            </a:pPr>
            <a:r>
              <a:rPr lang="en-US"/>
              <a:t>Exit Interview</a:t>
            </a:r>
          </a:p>
          <a:p>
            <a:pPr lvl="1">
              <a:spcBef>
                <a:spcPct val="50000"/>
              </a:spcBef>
            </a:pPr>
            <a:r>
              <a:rPr lang="en-US"/>
              <a:t>Its aim is to elicit information about the job or related matters that might give the employer a better insight into what is right—or wrong—about the company. </a:t>
            </a:r>
          </a:p>
          <a:p>
            <a:pPr lvl="2">
              <a:spcBef>
                <a:spcPct val="50000"/>
              </a:spcBef>
            </a:pPr>
            <a:r>
              <a:rPr lang="en-US"/>
              <a:t>The assumption is that because the employee is leaving, he or she will be candid.</a:t>
            </a:r>
          </a:p>
          <a:p>
            <a:pPr lvl="2">
              <a:spcBef>
                <a:spcPct val="50000"/>
              </a:spcBef>
            </a:pPr>
            <a:r>
              <a:rPr lang="en-US"/>
              <a:t>The quality of information gained from exit interviews is questionable.</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703DB25F-0A15-4046-8C38-E19F6F3A98E8}" type="slidenum">
              <a:rPr lang="en-US"/>
              <a:pPr/>
              <a:t>38</a:t>
            </a:fld>
            <a:endParaRPr lang="en-US"/>
          </a:p>
        </p:txBody>
      </p:sp>
      <p:sp>
        <p:nvSpPr>
          <p:cNvPr id="374788" name="Rectangle 4"/>
          <p:cNvSpPr>
            <a:spLocks noGrp="1" noChangeArrowheads="1"/>
          </p:cNvSpPr>
          <p:nvPr>
            <p:ph type="title"/>
          </p:nvPr>
        </p:nvSpPr>
        <p:spPr/>
        <p:txBody>
          <a:bodyPr/>
          <a:lstStyle/>
          <a:p>
            <a:r>
              <a:rPr lang="en-US"/>
              <a:t>Exit Interview Questions</a:t>
            </a:r>
          </a:p>
        </p:txBody>
      </p:sp>
      <p:sp>
        <p:nvSpPr>
          <p:cNvPr id="374789" name="Rectangle 5"/>
          <p:cNvSpPr>
            <a:spLocks noGrp="1" noChangeArrowheads="1"/>
          </p:cNvSpPr>
          <p:nvPr>
            <p:ph type="body" idx="1"/>
          </p:nvPr>
        </p:nvSpPr>
        <p:spPr/>
        <p:txBody>
          <a:bodyPr>
            <a:normAutofit fontScale="92500"/>
          </a:bodyPr>
          <a:lstStyle/>
          <a:p>
            <a:pPr>
              <a:spcBef>
                <a:spcPct val="40000"/>
              </a:spcBef>
            </a:pPr>
            <a:r>
              <a:rPr lang="en-US" sz="2400" i="0"/>
              <a:t>How were you recruited?</a:t>
            </a:r>
          </a:p>
          <a:p>
            <a:pPr>
              <a:spcBef>
                <a:spcPct val="40000"/>
              </a:spcBef>
            </a:pPr>
            <a:r>
              <a:rPr lang="en-US" sz="2400" i="0"/>
              <a:t>Why did you join the company?</a:t>
            </a:r>
          </a:p>
          <a:p>
            <a:pPr>
              <a:spcBef>
                <a:spcPct val="40000"/>
              </a:spcBef>
            </a:pPr>
            <a:r>
              <a:rPr lang="en-US" sz="2400" i="0"/>
              <a:t>Was the job presented correctly and honestly? </a:t>
            </a:r>
          </a:p>
          <a:p>
            <a:pPr>
              <a:spcBef>
                <a:spcPct val="40000"/>
              </a:spcBef>
            </a:pPr>
            <a:r>
              <a:rPr lang="en-US" sz="2400" i="0"/>
              <a:t>Were your expectations met? </a:t>
            </a:r>
          </a:p>
          <a:p>
            <a:pPr>
              <a:spcBef>
                <a:spcPct val="40000"/>
              </a:spcBef>
            </a:pPr>
            <a:r>
              <a:rPr lang="en-US" sz="2400" i="0"/>
              <a:t>What was the workplace environment like?</a:t>
            </a:r>
          </a:p>
          <a:p>
            <a:pPr>
              <a:spcBef>
                <a:spcPct val="40000"/>
              </a:spcBef>
            </a:pPr>
            <a:r>
              <a:rPr lang="en-US" sz="2400" i="0"/>
              <a:t>What was your supervisor’s management style like? </a:t>
            </a:r>
          </a:p>
          <a:p>
            <a:pPr>
              <a:spcBef>
                <a:spcPct val="40000"/>
              </a:spcBef>
            </a:pPr>
            <a:r>
              <a:rPr lang="en-US" sz="2400" i="0"/>
              <a:t>What did you like most/least about the company?</a:t>
            </a:r>
          </a:p>
          <a:p>
            <a:pPr>
              <a:spcBef>
                <a:spcPct val="40000"/>
              </a:spcBef>
            </a:pPr>
            <a:r>
              <a:rPr lang="en-US" sz="2400" i="0"/>
              <a:t>Were there any special problem areas?</a:t>
            </a:r>
          </a:p>
          <a:p>
            <a:pPr>
              <a:spcBef>
                <a:spcPct val="40000"/>
              </a:spcBef>
            </a:pPr>
            <a:r>
              <a:rPr lang="en-US" sz="2400" i="0"/>
              <a:t>Why did you decide to leave, and how was the departure handled?</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F580AD52-499C-4023-8A58-FA4A7FD73B65}" type="slidenum">
              <a:rPr lang="en-US"/>
              <a:pPr/>
              <a:t>39</a:t>
            </a:fld>
            <a:endParaRPr lang="en-US"/>
          </a:p>
        </p:txBody>
      </p:sp>
      <p:sp>
        <p:nvSpPr>
          <p:cNvPr id="377858" name="Rectangle 2"/>
          <p:cNvSpPr>
            <a:spLocks noGrp="1" noChangeArrowheads="1"/>
          </p:cNvSpPr>
          <p:nvPr>
            <p:ph type="title"/>
          </p:nvPr>
        </p:nvSpPr>
        <p:spPr/>
        <p:txBody>
          <a:bodyPr/>
          <a:lstStyle/>
          <a:p>
            <a:r>
              <a:rPr lang="en-US"/>
              <a:t>Layoffs</a:t>
            </a:r>
          </a:p>
        </p:txBody>
      </p:sp>
      <p:sp>
        <p:nvSpPr>
          <p:cNvPr id="377859" name="Rectangle 3"/>
          <p:cNvSpPr>
            <a:spLocks noGrp="1" noChangeArrowheads="1"/>
          </p:cNvSpPr>
          <p:nvPr>
            <p:ph type="body" idx="1"/>
          </p:nvPr>
        </p:nvSpPr>
        <p:spPr/>
        <p:txBody>
          <a:bodyPr/>
          <a:lstStyle/>
          <a:p>
            <a:pPr>
              <a:spcBef>
                <a:spcPct val="50000"/>
              </a:spcBef>
            </a:pPr>
            <a:r>
              <a:rPr lang="en-US"/>
              <a:t>Layoff are not terminations.</a:t>
            </a:r>
          </a:p>
          <a:p>
            <a:pPr>
              <a:spcBef>
                <a:spcPct val="50000"/>
              </a:spcBef>
            </a:pPr>
            <a:r>
              <a:rPr lang="en-US"/>
              <a:t>Temporary layoffs occur when:</a:t>
            </a:r>
          </a:p>
          <a:p>
            <a:pPr lvl="1">
              <a:spcBef>
                <a:spcPct val="50000"/>
              </a:spcBef>
            </a:pPr>
            <a:r>
              <a:rPr lang="en-US"/>
              <a:t>There is no work available for employees.</a:t>
            </a:r>
          </a:p>
          <a:p>
            <a:pPr lvl="1">
              <a:spcBef>
                <a:spcPct val="50000"/>
              </a:spcBef>
            </a:pPr>
            <a:r>
              <a:rPr lang="en-US"/>
              <a:t>Management expects the no-work situation to be temporary and probably short term.</a:t>
            </a:r>
          </a:p>
          <a:p>
            <a:pPr lvl="1">
              <a:spcBef>
                <a:spcPct val="50000"/>
              </a:spcBef>
            </a:pPr>
            <a:r>
              <a:rPr lang="en-US"/>
              <a:t>Management intends to recall the employees when work is again available.</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CE12AACB-F555-4DFE-B8A8-0FCB10F31231}" type="slidenum">
              <a:rPr lang="en-US"/>
              <a:pPr/>
              <a:t>40</a:t>
            </a:fld>
            <a:endParaRPr lang="en-US"/>
          </a:p>
        </p:txBody>
      </p:sp>
      <p:sp>
        <p:nvSpPr>
          <p:cNvPr id="378884" name="Rectangle 4"/>
          <p:cNvSpPr>
            <a:spLocks noGrp="1" noChangeArrowheads="1"/>
          </p:cNvSpPr>
          <p:nvPr>
            <p:ph type="title"/>
          </p:nvPr>
        </p:nvSpPr>
        <p:spPr/>
        <p:txBody>
          <a:bodyPr/>
          <a:lstStyle/>
          <a:p>
            <a:r>
              <a:rPr lang="en-US"/>
              <a:t>Bumping/Layoff Procedures</a:t>
            </a:r>
          </a:p>
        </p:txBody>
      </p:sp>
      <p:sp>
        <p:nvSpPr>
          <p:cNvPr id="378885" name="Rectangle 5"/>
          <p:cNvSpPr>
            <a:spLocks noGrp="1" noChangeArrowheads="1"/>
          </p:cNvSpPr>
          <p:nvPr>
            <p:ph type="body" idx="1"/>
          </p:nvPr>
        </p:nvSpPr>
        <p:spPr/>
        <p:txBody>
          <a:bodyPr/>
          <a:lstStyle/>
          <a:p>
            <a:pPr>
              <a:spcBef>
                <a:spcPct val="30000"/>
              </a:spcBef>
            </a:pPr>
            <a:r>
              <a:rPr lang="en-US" sz="2400" i="0"/>
              <a:t>Seniority is usually the ultimate determinant of who will work.</a:t>
            </a:r>
          </a:p>
          <a:p>
            <a:pPr>
              <a:spcBef>
                <a:spcPct val="30000"/>
              </a:spcBef>
            </a:pPr>
            <a:r>
              <a:rPr lang="en-US" sz="2400" i="0"/>
              <a:t>Seniority can give way to merit or ability, but usually only when no senior employee is qualified for a particular job.</a:t>
            </a:r>
          </a:p>
          <a:p>
            <a:pPr>
              <a:spcBef>
                <a:spcPct val="30000"/>
              </a:spcBef>
            </a:pPr>
            <a:r>
              <a:rPr lang="en-US" sz="2400" i="0"/>
              <a:t>Seniority is usually based on the date the employee joined the organization, not the date he or she took a particular job.</a:t>
            </a:r>
          </a:p>
          <a:p>
            <a:pPr>
              <a:spcBef>
                <a:spcPct val="30000"/>
              </a:spcBef>
            </a:pPr>
            <a:r>
              <a:rPr lang="en-US" sz="2400" i="0"/>
              <a:t>Companywide seniority allows an employee in one job to bump or displace an employee in another job, provided the more senior person can do the job without further training.</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EDBE25E9-C1C0-474D-AD33-BE8748C47C77}" type="slidenum">
              <a:rPr lang="en-US"/>
              <a:pPr/>
              <a:t>41</a:t>
            </a:fld>
            <a:endParaRPr lang="en-US"/>
          </a:p>
        </p:txBody>
      </p:sp>
      <p:sp>
        <p:nvSpPr>
          <p:cNvPr id="379908" name="Rectangle 4"/>
          <p:cNvSpPr>
            <a:spLocks noGrp="1" noChangeArrowheads="1"/>
          </p:cNvSpPr>
          <p:nvPr>
            <p:ph type="title"/>
          </p:nvPr>
        </p:nvSpPr>
        <p:spPr/>
        <p:txBody>
          <a:bodyPr/>
          <a:lstStyle/>
          <a:p>
            <a:r>
              <a:rPr lang="en-US"/>
              <a:t>Alternatives to Layoffs</a:t>
            </a:r>
          </a:p>
        </p:txBody>
      </p:sp>
      <p:sp>
        <p:nvSpPr>
          <p:cNvPr id="379909" name="Rectangle 5"/>
          <p:cNvSpPr>
            <a:spLocks noGrp="1" noChangeArrowheads="1"/>
          </p:cNvSpPr>
          <p:nvPr>
            <p:ph type="body" idx="1"/>
          </p:nvPr>
        </p:nvSpPr>
        <p:spPr/>
        <p:txBody>
          <a:bodyPr/>
          <a:lstStyle/>
          <a:p>
            <a:pPr>
              <a:spcBef>
                <a:spcPct val="40000"/>
              </a:spcBef>
            </a:pPr>
            <a:r>
              <a:rPr lang="en-US" sz="2400" i="0"/>
              <a:t>Voluntarily reducing employees’ pay to keep everyone working.</a:t>
            </a:r>
          </a:p>
          <a:p>
            <a:pPr>
              <a:spcBef>
                <a:spcPct val="40000"/>
              </a:spcBef>
            </a:pPr>
            <a:r>
              <a:rPr lang="en-US" sz="2400" i="0"/>
              <a:t>Concentrating employees’ vacations during slow periods.</a:t>
            </a:r>
          </a:p>
          <a:p>
            <a:pPr>
              <a:spcBef>
                <a:spcPct val="40000"/>
              </a:spcBef>
            </a:pPr>
            <a:r>
              <a:rPr lang="en-US" sz="2400" i="0"/>
              <a:t>Taking voluntary time off to reduce the employer’s payroll.</a:t>
            </a:r>
          </a:p>
          <a:p>
            <a:pPr>
              <a:spcBef>
                <a:spcPct val="40000"/>
              </a:spcBef>
            </a:pPr>
            <a:r>
              <a:rPr lang="en-US" sz="2400" i="0"/>
              <a:t>Taking a “rings of defense approach” by hiring temporary workers that can be let go early.</a:t>
            </a:r>
          </a:p>
          <a:p>
            <a:pPr>
              <a:spcBef>
                <a:spcPct val="40000"/>
              </a:spcBef>
            </a:pPr>
            <a:r>
              <a:rPr lang="en-US" sz="2400" i="0"/>
              <a:t>Offering buyout packages to find enough volunteers to avoid dismissing people.</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2"/>
          <p:cNvSpPr>
            <a:spLocks noGrp="1"/>
          </p:cNvSpPr>
          <p:nvPr>
            <p:ph type="ftr" sz="quarter" idx="10"/>
          </p:nvPr>
        </p:nvSpPr>
        <p:spPr/>
        <p:txBody>
          <a:bodyPr/>
          <a:lstStyle/>
          <a:p>
            <a:r>
              <a:rPr lang="en-US"/>
              <a:t>© 2005 Prentice Hall Inc. All rights reserved.</a:t>
            </a:r>
          </a:p>
        </p:txBody>
      </p:sp>
      <p:sp>
        <p:nvSpPr>
          <p:cNvPr id="6" name="Slide Number Placeholder 3"/>
          <p:cNvSpPr>
            <a:spLocks noGrp="1"/>
          </p:cNvSpPr>
          <p:nvPr>
            <p:ph type="sldNum" sz="quarter" idx="11"/>
          </p:nvPr>
        </p:nvSpPr>
        <p:spPr/>
        <p:txBody>
          <a:bodyPr/>
          <a:lstStyle/>
          <a:p>
            <a:r>
              <a:rPr lang="en-US"/>
              <a:t>14–</a:t>
            </a:r>
            <a:fld id="{DDC90C73-D1E0-4E02-80DD-320C8DCD9842}" type="slidenum">
              <a:rPr lang="en-US"/>
              <a:pPr/>
              <a:t>42</a:t>
            </a:fld>
            <a:endParaRPr lang="en-US"/>
          </a:p>
        </p:txBody>
      </p:sp>
      <p:pic>
        <p:nvPicPr>
          <p:cNvPr id="327682" name="Picture 2"/>
          <p:cNvPicPr>
            <a:picLocks noChangeAspect="1" noChangeArrowheads="1"/>
          </p:cNvPicPr>
          <p:nvPr/>
        </p:nvPicPr>
        <p:blipFill>
          <a:blip r:embed="rId2" cstate="print"/>
          <a:srcRect/>
          <a:stretch>
            <a:fillRect/>
          </a:stretch>
        </p:blipFill>
        <p:spPr bwMode="auto">
          <a:xfrm>
            <a:off x="366713" y="411163"/>
            <a:ext cx="5851525" cy="6035675"/>
          </a:xfrm>
          <a:prstGeom prst="rect">
            <a:avLst/>
          </a:prstGeom>
          <a:noFill/>
          <a:ln w="9525">
            <a:noFill/>
            <a:miter lim="800000"/>
            <a:headEnd/>
            <a:tailEnd/>
          </a:ln>
          <a:effectLst/>
        </p:spPr>
      </p:pic>
      <p:sp>
        <p:nvSpPr>
          <p:cNvPr id="327683" name="Rectangle 3"/>
          <p:cNvSpPr>
            <a:spLocks noGrp="1" noChangeArrowheads="1"/>
          </p:cNvSpPr>
          <p:nvPr>
            <p:ph type="title"/>
          </p:nvPr>
        </p:nvSpPr>
        <p:spPr>
          <a:xfrm>
            <a:off x="5624513" y="1690688"/>
            <a:ext cx="3154362" cy="1463675"/>
          </a:xfrm>
        </p:spPr>
        <p:txBody>
          <a:bodyPr/>
          <a:lstStyle/>
          <a:p>
            <a:pPr algn="ctr"/>
            <a:r>
              <a:rPr lang="en-US" sz="2400">
                <a:solidFill>
                  <a:schemeClr val="tx1"/>
                </a:solidFill>
              </a:rPr>
              <a:t>Employee Morale and Behavior Improves When Justice Prevails</a:t>
            </a:r>
          </a:p>
        </p:txBody>
      </p:sp>
      <p:sp>
        <p:nvSpPr>
          <p:cNvPr id="327684" name="Rectangle 4"/>
          <p:cNvSpPr>
            <a:spLocks noChangeArrowheads="1"/>
          </p:cNvSpPr>
          <p:nvPr/>
        </p:nvSpPr>
        <p:spPr bwMode="auto">
          <a:xfrm>
            <a:off x="5303838" y="5807075"/>
            <a:ext cx="3565525" cy="638175"/>
          </a:xfrm>
          <a:prstGeom prst="rect">
            <a:avLst/>
          </a:prstGeom>
          <a:noFill/>
          <a:ln w="9525">
            <a:noFill/>
            <a:miter lim="800000"/>
            <a:headEnd/>
            <a:tailEnd/>
          </a:ln>
          <a:effectLst/>
        </p:spPr>
        <p:txBody>
          <a:bodyPr>
            <a:spAutoFit/>
          </a:bodyPr>
          <a:lstStyle/>
          <a:p>
            <a:r>
              <a:rPr lang="en-US" sz="900" b="0" i="1"/>
              <a:t>Source: </a:t>
            </a:r>
            <a:r>
              <a:rPr lang="en-US" sz="900" b="0"/>
              <a:t>Tony Simons and Quinetta Roberson, " Why Managers Should Care about Fairness. The Effects of Aggregate Justice Perceptions on Organizational outcomes,” </a:t>
            </a:r>
            <a:r>
              <a:rPr lang="en-US" sz="900" b="0" i="1"/>
              <a:t>Journal of Applied Psychology </a:t>
            </a:r>
            <a:r>
              <a:rPr lang="en-US" sz="900" b="0"/>
              <a:t>88, no. 3 (2003), p. 432.</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1051</TotalTime>
  <Words>2903</Words>
  <Application>Microsoft Office PowerPoint</Application>
  <PresentationFormat>On-screen Show (4:3)</PresentationFormat>
  <Paragraphs>361</Paragraphs>
  <Slides>42</Slides>
  <Notes>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Management, Organizational Policies &amp; Practices</vt:lpstr>
      <vt:lpstr>Recap Lecture 22</vt:lpstr>
      <vt:lpstr>Ethics, Justice and Fair Treatment</vt:lpstr>
      <vt:lpstr>Learning Goals</vt:lpstr>
      <vt:lpstr>Ethics and Fair Treatment at Work</vt:lpstr>
      <vt:lpstr>The Wall Street Journal Workplace-Ethics Quiz</vt:lpstr>
      <vt:lpstr>Factors affecting ethical decisions</vt:lpstr>
      <vt:lpstr>Ethics and Fair Treatment at Work (cont’d)</vt:lpstr>
      <vt:lpstr>Ethics, Fair Treatment, and Justice</vt:lpstr>
      <vt:lpstr>Perceptions of Fair Interpersonal Treatment Scale</vt:lpstr>
      <vt:lpstr>What Shapes Ethical Behavior at Work?</vt:lpstr>
      <vt:lpstr>Employees and Ethical Dilemmas</vt:lpstr>
      <vt:lpstr>Principal Causes of Ethical Compromises</vt:lpstr>
      <vt:lpstr>The Ethics Code</vt:lpstr>
      <vt:lpstr>What Is Organizational Culture?</vt:lpstr>
      <vt:lpstr>The Manager’s Role in Creating Culture</vt:lpstr>
      <vt:lpstr>Management Role in Fostering Ethics and Fair Treatment</vt:lpstr>
      <vt:lpstr>Management Ethics Activities</vt:lpstr>
      <vt:lpstr>Management Ethics Activities (cont’d)</vt:lpstr>
      <vt:lpstr>Protecting Whistleblowers</vt:lpstr>
      <vt:lpstr>Building Two-Way Communications</vt:lpstr>
      <vt:lpstr>Two Way Communication Programs </vt:lpstr>
      <vt:lpstr>Employee Discipline and Privacy</vt:lpstr>
      <vt:lpstr>Disciplining an Employee</vt:lpstr>
      <vt:lpstr>Discipline without Punishment (Nonpunitive Discipline)</vt:lpstr>
      <vt:lpstr>Managing Dismissals</vt:lpstr>
      <vt:lpstr>Grounds for Dismissal</vt:lpstr>
      <vt:lpstr>Insubordination</vt:lpstr>
      <vt:lpstr>Managing Dismissals (cont’d)</vt:lpstr>
      <vt:lpstr>Avoiding Wrongful Discharge Suits</vt:lpstr>
      <vt:lpstr>The Termination Interview</vt:lpstr>
      <vt:lpstr>The Termination Interview (cont’d)</vt:lpstr>
      <vt:lpstr>The Termination Interview (cont’d)</vt:lpstr>
      <vt:lpstr>The Termination Interview (cont’d)</vt:lpstr>
      <vt:lpstr>Termination Assistance</vt:lpstr>
      <vt:lpstr>Termination Assistance (cont’d)</vt:lpstr>
      <vt:lpstr>Interviewing Departing Employees</vt:lpstr>
      <vt:lpstr>Exit Interview Questions</vt:lpstr>
      <vt:lpstr>Layoffs</vt:lpstr>
      <vt:lpstr>Bumping/Layoff Procedures</vt:lpstr>
      <vt:lpstr>Alternatives to Layoffs</vt:lpstr>
      <vt:lpstr>Employee Morale and Behavior Improves When Justice Prevails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`syad m irfan</dc:creator>
  <cp:lastModifiedBy>NTS</cp:lastModifiedBy>
  <cp:revision>15</cp:revision>
  <dcterms:created xsi:type="dcterms:W3CDTF">2013-01-14T14:09:06Z</dcterms:created>
  <dcterms:modified xsi:type="dcterms:W3CDTF">2013-01-26T07:37:16Z</dcterms:modified>
</cp:coreProperties>
</file>