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C7E24-545B-447D-AB05-987DDA92D8E3}" type="datetimeFigureOut">
              <a:rPr lang="en-US" smtClean="0"/>
              <a:pPr/>
              <a:t>10/3/2013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07806-5074-4499-A3F5-D60EFBF7A5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1FD15-237C-4DCE-BF63-032C0EFE314D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0641-451A-4CB1-981C-16757D8BDAFA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723A0-0C28-433B-8CD8-85FA9375CE94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AE9A1-B938-4C0B-9C56-0B48F3858D22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23DA8-3FE3-4200-813D-7EC953AC9DFF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C9A9D-08F7-4FD3-9A9A-DF5CC9EAA707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70AC8-D264-404F-9987-89CDFE8736C9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ED41D-FA54-4272-8FD5-85AFD64AA4A6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EEEA3-2D55-4ADF-AB9D-936FFBE0E4AA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65CE2-64BD-45BC-9B67-C39DA72BD5DB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04D75-66AE-40EA-8D06-987783C731FB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B1935-603D-428F-A47F-B45C07154593}" type="datetime1">
              <a:rPr lang="en-US" smtClean="0"/>
              <a:pPr/>
              <a:t>10/3/2013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Business Policy and Strategy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90600"/>
          </a:xfrm>
        </p:spPr>
        <p:txBody>
          <a:bodyPr>
            <a:normAutofit/>
          </a:bodyPr>
          <a:lstStyle/>
          <a:p>
            <a:pPr algn="r"/>
            <a:r>
              <a:rPr lang="en-US" sz="4400" b="1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Lecture-09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Importance of External Assessment</a:t>
            </a:r>
          </a:p>
          <a:p>
            <a:pPr lvl="1" algn="just"/>
            <a:r>
              <a:rPr lang="en-US" dirty="0" smtClean="0"/>
              <a:t>“The idea is to concentrate our strength against our competitor’s relative weakness.”</a:t>
            </a:r>
          </a:p>
          <a:p>
            <a:pPr lvl="1" algn="just"/>
            <a:r>
              <a:rPr lang="en-US" dirty="0" smtClean="0"/>
              <a:t>Focuses on identifying &amp; evaluating events beyond the immediate control of the firm</a:t>
            </a:r>
          </a:p>
          <a:p>
            <a:pPr algn="just"/>
            <a:r>
              <a:rPr lang="en-US" dirty="0" smtClean="0"/>
              <a:t>How to conduct external audit</a:t>
            </a:r>
          </a:p>
          <a:p>
            <a:pPr lvl="1" algn="just"/>
            <a:r>
              <a:rPr lang="en-US" dirty="0" smtClean="0"/>
              <a:t>involve managers and employees</a:t>
            </a:r>
          </a:p>
          <a:p>
            <a:pPr lvl="1" algn="just"/>
            <a:r>
              <a:rPr lang="en-US" dirty="0" smtClean="0"/>
              <a:t>perform an external audit</a:t>
            </a:r>
          </a:p>
          <a:p>
            <a:pPr lvl="1" algn="just"/>
            <a:endParaRPr lang="en-US" dirty="0" smtClean="0"/>
          </a:p>
          <a:p>
            <a:pPr algn="just"/>
            <a:r>
              <a:rPr lang="en-US" dirty="0" smtClean="0"/>
              <a:t>Key External Factors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Key External Factors</a:t>
            </a:r>
            <a:endParaRPr lang="en-US" b="1" dirty="0"/>
          </a:p>
        </p:txBody>
      </p:sp>
      <p:pic>
        <p:nvPicPr>
          <p:cNvPr id="1026" name="Picture 2" descr="G:\untitled.bm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371600"/>
            <a:ext cx="8381999" cy="49530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r"/>
            <a:r>
              <a:rPr lang="en-US" b="1" dirty="0" smtClean="0"/>
              <a:t>Today’s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610600" cy="4449763"/>
          </a:xfrm>
        </p:spPr>
        <p:txBody>
          <a:bodyPr/>
          <a:lstStyle/>
          <a:p>
            <a:r>
              <a:rPr lang="en-US" sz="2800" dirty="0" smtClean="0"/>
              <a:t>THE INDUSTRIAL ORGANIZATION (I/O) VIEW</a:t>
            </a:r>
          </a:p>
          <a:p>
            <a:endParaRPr lang="en-US" sz="2800" dirty="0" smtClean="0"/>
          </a:p>
          <a:p>
            <a:r>
              <a:rPr lang="en-US" dirty="0" smtClean="0"/>
              <a:t>Economic Forces</a:t>
            </a:r>
          </a:p>
          <a:p>
            <a:pPr lvl="1"/>
            <a:r>
              <a:rPr lang="en-US" dirty="0" smtClean="0"/>
              <a:t>Availability of credit</a:t>
            </a:r>
          </a:p>
          <a:p>
            <a:pPr lvl="1"/>
            <a:r>
              <a:rPr lang="en-US" dirty="0" smtClean="0"/>
              <a:t>Interest rates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sz="3600" b="1" dirty="0" smtClean="0"/>
              <a:t>THE INDUSTRIAL ORGANIZATION (I/O)VIEW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A.  External Factors versus Internal Factors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External factors are more important than internal factors</a:t>
            </a:r>
          </a:p>
          <a:p>
            <a:pPr lvl="1">
              <a:buNone/>
            </a:pPr>
            <a:endParaRPr lang="en-US" dirty="0" smtClean="0"/>
          </a:p>
          <a:p>
            <a:pPr lvl="2" algn="just"/>
            <a:r>
              <a:rPr lang="en-US" dirty="0" smtClean="0"/>
              <a:t>External factor helps a firm in achieving competitive advantage</a:t>
            </a:r>
          </a:p>
          <a:p>
            <a:pPr lvl="2" algn="just"/>
            <a:r>
              <a:rPr lang="en-US" dirty="0" smtClean="0"/>
              <a:t>Organizational performance is primarily determined by industry </a:t>
            </a:r>
          </a:p>
          <a:p>
            <a:pPr lvl="1"/>
            <a:endParaRPr lang="en-US" sz="2400" dirty="0" smtClean="0"/>
          </a:p>
          <a:p>
            <a:pPr lvl="1" algn="just"/>
            <a:r>
              <a:rPr lang="en-US" dirty="0" smtClean="0"/>
              <a:t>Managing strategically from the I/O perspective entails firms striving</a:t>
            </a:r>
          </a:p>
          <a:p>
            <a:pPr lvl="2"/>
            <a:endParaRPr lang="en-US" sz="2000" dirty="0" smtClean="0"/>
          </a:p>
          <a:p>
            <a:pPr lvl="2"/>
            <a:r>
              <a:rPr lang="en-US" dirty="0" smtClean="0"/>
              <a:t> To compete in attractive industries</a:t>
            </a:r>
          </a:p>
          <a:p>
            <a:pPr lvl="2"/>
            <a:r>
              <a:rPr lang="en-US" dirty="0" smtClean="0"/>
              <a:t>Avoiding weak or faltering industries, and </a:t>
            </a:r>
          </a:p>
          <a:p>
            <a:pPr lvl="2"/>
            <a:r>
              <a:rPr lang="en-US" dirty="0" smtClean="0"/>
              <a:t>Gaining a full understanding of key external factor relationships.</a:t>
            </a:r>
            <a:endParaRPr lang="en-US" sz="2400" dirty="0" smtClean="0"/>
          </a:p>
          <a:p>
            <a:pPr lvl="2" algn="just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 smtClean="0"/>
              <a:t>THE INDUSTRIAL ORGANIZATION (I/O)VIEW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Factors Affecting Firm Performance</a:t>
            </a:r>
          </a:p>
          <a:p>
            <a:pPr lvl="1" algn="just"/>
            <a:r>
              <a:rPr lang="en-US" dirty="0" smtClean="0"/>
              <a:t>Firm performance is primarily based on industry properties:</a:t>
            </a:r>
          </a:p>
          <a:p>
            <a:pPr lvl="2"/>
            <a:r>
              <a:rPr lang="en-US" dirty="0" smtClean="0"/>
              <a:t>Economies of scale</a:t>
            </a:r>
          </a:p>
          <a:p>
            <a:pPr lvl="2"/>
            <a:r>
              <a:rPr lang="en-US" dirty="0" smtClean="0"/>
              <a:t>Barriers to market entry</a:t>
            </a:r>
          </a:p>
          <a:p>
            <a:pPr lvl="3" algn="just"/>
            <a:r>
              <a:rPr lang="en-US" dirty="0" smtClean="0"/>
              <a:t>Control of resources:  If a single firm has control of a resource essential for a certain industry, then other firms are unable to compete in the industry.</a:t>
            </a:r>
          </a:p>
          <a:p>
            <a:pPr lvl="3" algn="just"/>
            <a:r>
              <a:rPr lang="en-US" dirty="0" smtClean="0"/>
              <a:t>Government regulations</a:t>
            </a:r>
          </a:p>
          <a:p>
            <a:pPr lvl="3" algn="just"/>
            <a:r>
              <a:rPr lang="en-US" dirty="0" smtClean="0"/>
              <a:t>Research and development</a:t>
            </a:r>
          </a:p>
          <a:p>
            <a:pPr lvl="2" algn="just"/>
            <a:r>
              <a:rPr lang="en-US" dirty="0" smtClean="0"/>
              <a:t>Product differentiation: </a:t>
            </a:r>
            <a:r>
              <a:rPr lang="en-US" sz="2000" dirty="0" smtClean="0"/>
              <a:t>Product differentiation is the process of distinguishing a product or service from others, to make it more attractive to a particular target market</a:t>
            </a:r>
          </a:p>
          <a:p>
            <a:pPr lvl="2"/>
            <a:r>
              <a:rPr lang="en-US" dirty="0" smtClean="0"/>
              <a:t>Level of competitiveness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r"/>
            <a:r>
              <a:rPr lang="en-US" b="1" dirty="0" smtClean="0"/>
              <a:t>Economic Forces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7545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Monitor Key Economic Variables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b="1" dirty="0" smtClean="0"/>
              <a:t>Availability of credit</a:t>
            </a:r>
          </a:p>
          <a:p>
            <a:pPr lvl="1" algn="just"/>
            <a:r>
              <a:rPr lang="en-US" b="1" dirty="0" smtClean="0"/>
              <a:t>Level of disposable income </a:t>
            </a:r>
            <a:r>
              <a:rPr lang="en-US" dirty="0" smtClean="0"/>
              <a:t>: </a:t>
            </a:r>
            <a:r>
              <a:rPr lang="en-US" sz="2200" dirty="0" smtClean="0"/>
              <a:t>The amount of money that households have available for spending and saving after income taxes have been accounted for.</a:t>
            </a:r>
          </a:p>
          <a:p>
            <a:pPr lvl="1" algn="just"/>
            <a:r>
              <a:rPr lang="en-US" b="1" dirty="0" smtClean="0"/>
              <a:t>Interest rates: </a:t>
            </a:r>
            <a:r>
              <a:rPr lang="en-US" sz="2200" dirty="0" smtClean="0"/>
              <a:t>Interest is a fee paid by a borrower of assets to the owner as a form of compensation for the use of the assets.</a:t>
            </a:r>
          </a:p>
          <a:p>
            <a:pPr lvl="1"/>
            <a:r>
              <a:rPr lang="en-US" b="1" dirty="0" smtClean="0"/>
              <a:t>Inflation rates: </a:t>
            </a:r>
            <a:r>
              <a:rPr lang="en-US" sz="2200" dirty="0" smtClean="0"/>
              <a:t>inflation is a rise in the general level of prices of goods and services in an economy over a period of time.</a:t>
            </a:r>
          </a:p>
          <a:p>
            <a:pPr lvl="1"/>
            <a:r>
              <a:rPr lang="en-US" b="1" dirty="0" smtClean="0"/>
              <a:t>Federal government budget deficits</a:t>
            </a:r>
          </a:p>
          <a:p>
            <a:pPr lvl="2" algn="just"/>
            <a:r>
              <a:rPr lang="en-US" sz="2200" dirty="0" smtClean="0"/>
              <a:t>a deficit is an excess of expenditures over revenue in a given time period</a:t>
            </a:r>
          </a:p>
          <a:p>
            <a:pPr lvl="2" algn="just"/>
            <a:r>
              <a:rPr lang="en-US" sz="2200" dirty="0" smtClean="0"/>
              <a:t>The Federal government budget deficits is the difference between government revenues (e.g., tax) and spending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Monitor Key Economic Variables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3200" b="1" dirty="0" smtClean="0"/>
              <a:t>Consumption patterns</a:t>
            </a:r>
            <a:endParaRPr lang="en-US" sz="3000" b="1" dirty="0" smtClean="0"/>
          </a:p>
          <a:p>
            <a:pPr lvl="1"/>
            <a:r>
              <a:rPr lang="en-US" sz="3000" b="1" dirty="0" smtClean="0"/>
              <a:t>Unemployment trends</a:t>
            </a:r>
          </a:p>
          <a:p>
            <a:pPr lvl="1" algn="just"/>
            <a:r>
              <a:rPr lang="en-US" sz="3000" b="1" dirty="0" smtClean="0"/>
              <a:t>Worker productivity levels: </a:t>
            </a:r>
            <a:r>
              <a:rPr lang="en-US" sz="2400" dirty="0" smtClean="0"/>
              <a:t>Workforce productivity is the amount of goods and services that a worker produces in a given amount of time. factors affecting labor productivity:</a:t>
            </a:r>
          </a:p>
          <a:p>
            <a:pPr lvl="2" algn="just"/>
            <a:r>
              <a:rPr lang="en-US" smtClean="0"/>
              <a:t>Individual </a:t>
            </a:r>
            <a:r>
              <a:rPr lang="en-US" smtClean="0"/>
              <a:t>attitudes</a:t>
            </a:r>
            <a:endParaRPr lang="en-US" dirty="0" smtClean="0"/>
          </a:p>
          <a:p>
            <a:pPr lvl="2" algn="just"/>
            <a:r>
              <a:rPr lang="en-US" dirty="0" smtClean="0"/>
              <a:t>Motivational and behavioral factors</a:t>
            </a:r>
          </a:p>
          <a:p>
            <a:pPr lvl="2" algn="just"/>
            <a:r>
              <a:rPr lang="en-US" dirty="0" smtClean="0"/>
              <a:t> Technological factors</a:t>
            </a:r>
          </a:p>
          <a:p>
            <a:pPr lvl="1"/>
            <a:r>
              <a:rPr lang="en-US" sz="3000" b="1" dirty="0" smtClean="0"/>
              <a:t>Stock market trends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Monitor Key Economic Variables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400" b="1" dirty="0" smtClean="0"/>
              <a:t>Foreign countries’ economic conditions</a:t>
            </a:r>
          </a:p>
          <a:p>
            <a:pPr lvl="1"/>
            <a:r>
              <a:rPr lang="en-US" sz="2400" b="1" dirty="0" smtClean="0"/>
              <a:t>Income differences by region/customer</a:t>
            </a:r>
          </a:p>
          <a:p>
            <a:pPr lvl="1"/>
            <a:r>
              <a:rPr lang="en-US" sz="2400" b="1" dirty="0" smtClean="0"/>
              <a:t>Tax rates</a:t>
            </a:r>
          </a:p>
          <a:p>
            <a:pPr lvl="1"/>
            <a:r>
              <a:rPr lang="en-US" sz="2400" b="1" dirty="0" smtClean="0"/>
              <a:t>OPEC policies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 lvl="1">
              <a:buNone/>
            </a:pPr>
            <a:r>
              <a:rPr lang="en-US" b="1" dirty="0" smtClean="0"/>
              <a:t>THE INDUSTRIAL ORGANIZATION (I/O)VIEW</a:t>
            </a:r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r>
              <a:rPr lang="en-US" b="1" dirty="0" smtClean="0"/>
              <a:t>Economic Forces</a:t>
            </a:r>
          </a:p>
          <a:p>
            <a:pPr lvl="1"/>
            <a:r>
              <a:rPr lang="en-US" dirty="0" smtClean="0"/>
              <a:t>Availability of credit</a:t>
            </a:r>
          </a:p>
          <a:p>
            <a:pPr lvl="1" algn="just"/>
            <a:r>
              <a:rPr lang="en-US" dirty="0" smtClean="0"/>
              <a:t>Level of disposable income</a:t>
            </a:r>
            <a:endParaRPr lang="en-US" sz="2200" dirty="0" smtClean="0"/>
          </a:p>
          <a:p>
            <a:pPr lvl="1" algn="just"/>
            <a:r>
              <a:rPr lang="en-US" dirty="0" smtClean="0"/>
              <a:t>Interest rates</a:t>
            </a:r>
            <a:endParaRPr lang="en-US" sz="2200" dirty="0" smtClean="0"/>
          </a:p>
          <a:p>
            <a:pPr lvl="1"/>
            <a:r>
              <a:rPr lang="en-US" dirty="0" smtClean="0"/>
              <a:t>Inflation rates</a:t>
            </a:r>
          </a:p>
          <a:p>
            <a:pPr lvl="1"/>
            <a:r>
              <a:rPr lang="en-US" dirty="0" smtClean="0"/>
              <a:t>Federal government budget deficits</a:t>
            </a:r>
          </a:p>
          <a:p>
            <a:pPr lvl="1"/>
            <a:r>
              <a:rPr lang="en-US" dirty="0" smtClean="0"/>
              <a:t>Consumption patterns</a:t>
            </a:r>
          </a:p>
          <a:p>
            <a:pPr lvl="1"/>
            <a:r>
              <a:rPr lang="en-US" dirty="0" smtClean="0"/>
              <a:t>Unemployment trends</a:t>
            </a:r>
          </a:p>
          <a:p>
            <a:pPr lvl="1"/>
            <a:r>
              <a:rPr lang="en-US" dirty="0" smtClean="0"/>
              <a:t>Worker productivity levels</a:t>
            </a:r>
          </a:p>
          <a:p>
            <a:pPr lvl="1"/>
            <a:r>
              <a:rPr lang="en-US" dirty="0" smtClean="0"/>
              <a:t>Stock market trends</a:t>
            </a:r>
          </a:p>
          <a:p>
            <a:pPr lvl="1"/>
            <a:r>
              <a:rPr lang="en-US" dirty="0" smtClean="0"/>
              <a:t>Foreign countries’ economic conditions</a:t>
            </a:r>
          </a:p>
          <a:p>
            <a:pPr lvl="1"/>
            <a:r>
              <a:rPr lang="en-US" dirty="0" smtClean="0"/>
              <a:t>Income differences by region/customer</a:t>
            </a:r>
          </a:p>
          <a:p>
            <a:pPr lvl="1"/>
            <a:r>
              <a:rPr lang="en-US" dirty="0" smtClean="0"/>
              <a:t>Tax rates</a:t>
            </a:r>
          </a:p>
          <a:p>
            <a:pPr lvl="1"/>
            <a:r>
              <a:rPr lang="en-US" dirty="0" smtClean="0"/>
              <a:t>OPEC policies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smtClean="0"/>
              <a:t>Next Lecture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Social &amp; Environmental Forces </a:t>
            </a:r>
          </a:p>
          <a:p>
            <a:endParaRPr lang="en-US" dirty="0" smtClean="0"/>
          </a:p>
          <a:p>
            <a:r>
              <a:rPr lang="en-US" smtClean="0"/>
              <a:t>Political, Govt., &amp; Legal Forces </a:t>
            </a:r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Business Policy and Strategy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180</Words>
  <Application>Microsoft Office PowerPoint</Application>
  <PresentationFormat>On-screen Show (4:3)</PresentationFormat>
  <Paragraphs>108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Business Policy and Strategy</vt:lpstr>
      <vt:lpstr>Recap</vt:lpstr>
      <vt:lpstr>Key External Factors</vt:lpstr>
      <vt:lpstr>Today’s Lecture</vt:lpstr>
      <vt:lpstr>THE INDUSTRIAL ORGANIZATION (I/O)VIEW</vt:lpstr>
      <vt:lpstr>THE INDUSTRIAL ORGANIZATION (I/O)VIEW</vt:lpstr>
      <vt:lpstr>Economic Forces</vt:lpstr>
      <vt:lpstr>Monitor Key Economic Variables </vt:lpstr>
      <vt:lpstr>Monitor Key Economic Variables </vt:lpstr>
      <vt:lpstr>Summary</vt:lpstr>
      <vt:lpstr>Next Lecture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</dc:creator>
  <cp:lastModifiedBy>NTS</cp:lastModifiedBy>
  <cp:revision>102</cp:revision>
  <dcterms:created xsi:type="dcterms:W3CDTF">2006-08-16T00:00:00Z</dcterms:created>
  <dcterms:modified xsi:type="dcterms:W3CDTF">2013-10-03T07:12:19Z</dcterms:modified>
</cp:coreProperties>
</file>