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5" r:id="rId4"/>
    <p:sldId id="258" r:id="rId5"/>
    <p:sldId id="259" r:id="rId6"/>
    <p:sldId id="260" r:id="rId7"/>
    <p:sldId id="261" r:id="rId8"/>
    <p:sldId id="262" r:id="rId9"/>
    <p:sldId id="263" r:id="rId10"/>
    <p:sldId id="271" r:id="rId11"/>
    <p:sldId id="264" r:id="rId12"/>
    <p:sldId id="266" r:id="rId13"/>
    <p:sldId id="267" r:id="rId14"/>
    <p:sldId id="268" r:id="rId15"/>
    <p:sldId id="269" r:id="rId16"/>
    <p:sldId id="27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5551FE-7B74-4D44-A611-E4AE336DB823}" type="datetimeFigureOut">
              <a:rPr lang="en-US" smtClean="0"/>
              <a:pPr/>
              <a:t>10/3/2013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F6C13F-343E-4784-B66F-8301AD8A94B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EB94C1-93C4-4C56-AB20-179C6A011EEB}" type="datetime1">
              <a:rPr lang="en-US" smtClean="0"/>
              <a:pPr/>
              <a:t>10/3/2013</a:t>
            </a:fld>
            <a:endParaRPr lang="en-US"/>
          </a:p>
        </p:txBody>
      </p:sp>
      <p:sp>
        <p:nvSpPr>
          <p:cNvPr id="5" name="Footer Placeholder 4"/>
          <p:cNvSpPr>
            <a:spLocks noGrp="1"/>
          </p:cNvSpPr>
          <p:nvPr>
            <p:ph type="ftr" sz="quarter" idx="11"/>
          </p:nvPr>
        </p:nvSpPr>
        <p:spPr/>
        <p:txBody>
          <a:bodyPr/>
          <a:lstStyle/>
          <a:p>
            <a:r>
              <a:rPr lang="en-US" smtClean="0"/>
              <a:t>Business Policy and Strategy</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8F0798-AAAB-435A-BF89-9B8D72B66E95}" type="datetime1">
              <a:rPr lang="en-US" smtClean="0"/>
              <a:pPr/>
              <a:t>10/3/2013</a:t>
            </a:fld>
            <a:endParaRPr lang="en-US"/>
          </a:p>
        </p:txBody>
      </p:sp>
      <p:sp>
        <p:nvSpPr>
          <p:cNvPr id="5" name="Footer Placeholder 4"/>
          <p:cNvSpPr>
            <a:spLocks noGrp="1"/>
          </p:cNvSpPr>
          <p:nvPr>
            <p:ph type="ftr" sz="quarter" idx="11"/>
          </p:nvPr>
        </p:nvSpPr>
        <p:spPr/>
        <p:txBody>
          <a:bodyPr/>
          <a:lstStyle/>
          <a:p>
            <a:r>
              <a:rPr lang="en-US" smtClean="0"/>
              <a:t>Business Policy and Strategy</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2AB75D-5D1D-47B9-9D44-ADF158796205}" type="datetime1">
              <a:rPr lang="en-US" smtClean="0"/>
              <a:pPr/>
              <a:t>10/3/2013</a:t>
            </a:fld>
            <a:endParaRPr lang="en-US"/>
          </a:p>
        </p:txBody>
      </p:sp>
      <p:sp>
        <p:nvSpPr>
          <p:cNvPr id="5" name="Footer Placeholder 4"/>
          <p:cNvSpPr>
            <a:spLocks noGrp="1"/>
          </p:cNvSpPr>
          <p:nvPr>
            <p:ph type="ftr" sz="quarter" idx="11"/>
          </p:nvPr>
        </p:nvSpPr>
        <p:spPr/>
        <p:txBody>
          <a:bodyPr/>
          <a:lstStyle/>
          <a:p>
            <a:r>
              <a:rPr lang="en-US" smtClean="0"/>
              <a:t>Business Policy and Strategy</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966A6E-7E22-43FA-B19B-0A6D4D49BF5D}" type="datetime1">
              <a:rPr lang="en-US" smtClean="0"/>
              <a:pPr/>
              <a:t>10/3/2013</a:t>
            </a:fld>
            <a:endParaRPr lang="en-US"/>
          </a:p>
        </p:txBody>
      </p:sp>
      <p:sp>
        <p:nvSpPr>
          <p:cNvPr id="6" name="Footer Placeholder 5"/>
          <p:cNvSpPr>
            <a:spLocks noGrp="1"/>
          </p:cNvSpPr>
          <p:nvPr>
            <p:ph type="ftr" sz="quarter" idx="11"/>
          </p:nvPr>
        </p:nvSpPr>
        <p:spPr/>
        <p:txBody>
          <a:bodyPr/>
          <a:lstStyle/>
          <a:p>
            <a:r>
              <a:rPr lang="en-US" smtClean="0"/>
              <a:t>Business Policy and Strategy</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CEB9596-9846-451C-9075-252CB13BA0B0}" type="datetime1">
              <a:rPr lang="en-US" smtClean="0"/>
              <a:pPr/>
              <a:t>10/3/2013</a:t>
            </a:fld>
            <a:endParaRPr lang="en-US"/>
          </a:p>
        </p:txBody>
      </p:sp>
      <p:sp>
        <p:nvSpPr>
          <p:cNvPr id="8" name="Footer Placeholder 7"/>
          <p:cNvSpPr>
            <a:spLocks noGrp="1"/>
          </p:cNvSpPr>
          <p:nvPr>
            <p:ph type="ftr" sz="quarter" idx="11"/>
          </p:nvPr>
        </p:nvSpPr>
        <p:spPr/>
        <p:txBody>
          <a:bodyPr/>
          <a:lstStyle/>
          <a:p>
            <a:r>
              <a:rPr lang="en-US" smtClean="0"/>
              <a:t>Business Policy and Strategy</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80CBBB-C0C8-4ACA-8974-937E33377F5A}" type="datetime1">
              <a:rPr lang="en-US" smtClean="0"/>
              <a:pPr/>
              <a:t>10/3/2013</a:t>
            </a:fld>
            <a:endParaRPr lang="en-US"/>
          </a:p>
        </p:txBody>
      </p:sp>
      <p:sp>
        <p:nvSpPr>
          <p:cNvPr id="4" name="Footer Placeholder 3"/>
          <p:cNvSpPr>
            <a:spLocks noGrp="1"/>
          </p:cNvSpPr>
          <p:nvPr>
            <p:ph type="ftr" sz="quarter" idx="11"/>
          </p:nvPr>
        </p:nvSpPr>
        <p:spPr/>
        <p:txBody>
          <a:bodyPr/>
          <a:lstStyle/>
          <a:p>
            <a:r>
              <a:rPr lang="en-US" smtClean="0"/>
              <a:t>Business Policy and Strategy</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B15DE5-C179-4014-8ABA-0E032F85AF10}" type="datetime1">
              <a:rPr lang="en-US" smtClean="0"/>
              <a:pPr/>
              <a:t>10/3/2013</a:t>
            </a:fld>
            <a:endParaRPr lang="en-US"/>
          </a:p>
        </p:txBody>
      </p:sp>
      <p:sp>
        <p:nvSpPr>
          <p:cNvPr id="3" name="Footer Placeholder 2"/>
          <p:cNvSpPr>
            <a:spLocks noGrp="1"/>
          </p:cNvSpPr>
          <p:nvPr>
            <p:ph type="ftr" sz="quarter" idx="11"/>
          </p:nvPr>
        </p:nvSpPr>
        <p:spPr/>
        <p:txBody>
          <a:bodyPr/>
          <a:lstStyle/>
          <a:p>
            <a:r>
              <a:rPr lang="en-US" smtClean="0"/>
              <a:t>Business Policy and Strategy</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F5E17F-479E-49BE-81EA-51646C7B01DC}" type="datetime1">
              <a:rPr lang="en-US" smtClean="0"/>
              <a:pPr/>
              <a:t>10/3/2013</a:t>
            </a:fld>
            <a:endParaRPr lang="en-US"/>
          </a:p>
        </p:txBody>
      </p:sp>
      <p:sp>
        <p:nvSpPr>
          <p:cNvPr id="6" name="Footer Placeholder 5"/>
          <p:cNvSpPr>
            <a:spLocks noGrp="1"/>
          </p:cNvSpPr>
          <p:nvPr>
            <p:ph type="ftr" sz="quarter" idx="11"/>
          </p:nvPr>
        </p:nvSpPr>
        <p:spPr/>
        <p:txBody>
          <a:bodyPr/>
          <a:lstStyle/>
          <a:p>
            <a:r>
              <a:rPr lang="en-US" smtClean="0"/>
              <a:t>Business Policy and Strategy</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620B23-6609-4833-A2E0-B8C6348E7247}" type="datetime1">
              <a:rPr lang="en-US" smtClean="0"/>
              <a:pPr/>
              <a:t>10/3/2013</a:t>
            </a:fld>
            <a:endParaRPr lang="en-US"/>
          </a:p>
        </p:txBody>
      </p:sp>
      <p:sp>
        <p:nvSpPr>
          <p:cNvPr id="6" name="Footer Placeholder 5"/>
          <p:cNvSpPr>
            <a:spLocks noGrp="1"/>
          </p:cNvSpPr>
          <p:nvPr>
            <p:ph type="ftr" sz="quarter" idx="11"/>
          </p:nvPr>
        </p:nvSpPr>
        <p:spPr/>
        <p:txBody>
          <a:bodyPr/>
          <a:lstStyle/>
          <a:p>
            <a:r>
              <a:rPr lang="en-US" smtClean="0"/>
              <a:t>Business Policy and Strategy</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B8B22E-AA7F-4BC7-B1FF-8A0A90A060B4}" type="datetime1">
              <a:rPr lang="en-US" smtClean="0"/>
              <a:pPr/>
              <a:t>10/3/2013</a:t>
            </a:fld>
            <a:endParaRPr lang="en-US"/>
          </a:p>
        </p:txBody>
      </p:sp>
      <p:sp>
        <p:nvSpPr>
          <p:cNvPr id="5" name="Footer Placeholder 4"/>
          <p:cNvSpPr>
            <a:spLocks noGrp="1"/>
          </p:cNvSpPr>
          <p:nvPr>
            <p:ph type="ftr" sz="quarter" idx="11"/>
          </p:nvPr>
        </p:nvSpPr>
        <p:spPr/>
        <p:txBody>
          <a:bodyPr/>
          <a:lstStyle/>
          <a:p>
            <a:r>
              <a:rPr lang="en-US" smtClean="0"/>
              <a:t>Business Policy and Strategy</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FE6561-488D-4FF1-B7E4-4EFD9C2539D4}" type="datetime1">
              <a:rPr lang="en-US" smtClean="0"/>
              <a:pPr/>
              <a:t>10/3/2013</a:t>
            </a:fld>
            <a:endParaRPr lang="en-US"/>
          </a:p>
        </p:txBody>
      </p:sp>
      <p:sp>
        <p:nvSpPr>
          <p:cNvPr id="5" name="Footer Placeholder 4"/>
          <p:cNvSpPr>
            <a:spLocks noGrp="1"/>
          </p:cNvSpPr>
          <p:nvPr>
            <p:ph type="ftr" sz="quarter" idx="11"/>
          </p:nvPr>
        </p:nvSpPr>
        <p:spPr/>
        <p:txBody>
          <a:bodyPr/>
          <a:lstStyle/>
          <a:p>
            <a:r>
              <a:rPr lang="en-US" smtClean="0"/>
              <a:t>Business Policy and Strategy</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8ACC1F-6661-4D19-B275-AB7E4E3B607D}" type="datetime1">
              <a:rPr lang="en-US" smtClean="0"/>
              <a:pPr/>
              <a:t>10/3/2013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Business Policy and Strategy</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b="1" dirty="0" smtClean="0"/>
              <a:t>Business Strategy and Policy</a:t>
            </a:r>
            <a:endParaRPr lang="en-US" dirty="0"/>
          </a:p>
        </p:txBody>
      </p:sp>
      <p:sp>
        <p:nvSpPr>
          <p:cNvPr id="3" name="Subtitle 2"/>
          <p:cNvSpPr>
            <a:spLocks noGrp="1"/>
          </p:cNvSpPr>
          <p:nvPr>
            <p:ph type="subTitle" idx="1"/>
          </p:nvPr>
        </p:nvSpPr>
        <p:spPr/>
        <p:txBody>
          <a:bodyPr/>
          <a:lstStyle/>
          <a:p>
            <a:pPr algn="r"/>
            <a:r>
              <a:rPr lang="en-US" b="1" dirty="0" smtClean="0">
                <a:solidFill>
                  <a:schemeClr val="tx1"/>
                </a:solidFill>
              </a:rPr>
              <a:t>Lecture 08</a:t>
            </a:r>
          </a:p>
          <a:p>
            <a:pPr algn="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
        <p:nvSpPr>
          <p:cNvPr id="5" name="Footer Placeholder 4"/>
          <p:cNvSpPr>
            <a:spLocks noGrp="1"/>
          </p:cNvSpPr>
          <p:nvPr>
            <p:ph type="ftr" sz="quarter" idx="11"/>
          </p:nvPr>
        </p:nvSpPr>
        <p:spPr/>
        <p:txBody>
          <a:bodyPr/>
          <a:lstStyle/>
          <a:p>
            <a:r>
              <a:rPr lang="en-US" smtClean="0"/>
              <a:t>Business Policy and Strategy</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Recap</a:t>
            </a:r>
            <a:endParaRPr lang="en-US" b="1" dirty="0"/>
          </a:p>
        </p:txBody>
      </p:sp>
      <p:sp>
        <p:nvSpPr>
          <p:cNvPr id="3" name="Content Placeholder 2"/>
          <p:cNvSpPr>
            <a:spLocks noGrp="1"/>
          </p:cNvSpPr>
          <p:nvPr>
            <p:ph idx="1"/>
          </p:nvPr>
        </p:nvSpPr>
        <p:spPr>
          <a:xfrm>
            <a:off x="457200" y="990600"/>
            <a:ext cx="8229600" cy="5486400"/>
          </a:xfrm>
        </p:spPr>
        <p:txBody>
          <a:bodyPr>
            <a:normAutofit/>
          </a:bodyPr>
          <a:lstStyle/>
          <a:p>
            <a:r>
              <a:rPr lang="en-US" dirty="0" smtClean="0"/>
              <a:t>Why Firms do not Plan strategically?</a:t>
            </a:r>
          </a:p>
          <a:p>
            <a:endParaRPr lang="en-US" dirty="0" smtClean="0"/>
          </a:p>
          <a:p>
            <a:pPr lvl="1"/>
            <a:r>
              <a:rPr lang="en-US" b="1" dirty="0" smtClean="0"/>
              <a:t>Poor Reward Structures</a:t>
            </a:r>
          </a:p>
          <a:p>
            <a:pPr lvl="1"/>
            <a:r>
              <a:rPr lang="en-US" b="1" dirty="0" smtClean="0"/>
              <a:t>Fire-fighting</a:t>
            </a:r>
          </a:p>
          <a:p>
            <a:pPr lvl="1"/>
            <a:r>
              <a:rPr lang="en-US" b="1" dirty="0" smtClean="0"/>
              <a:t>Waste of Time</a:t>
            </a:r>
          </a:p>
          <a:p>
            <a:pPr lvl="1"/>
            <a:r>
              <a:rPr lang="en-US" b="1" dirty="0" smtClean="0"/>
              <a:t>Too Expensive</a:t>
            </a:r>
          </a:p>
          <a:p>
            <a:pPr lvl="1"/>
            <a:r>
              <a:rPr lang="en-US" b="1" dirty="0" smtClean="0"/>
              <a:t>Laziness</a:t>
            </a:r>
          </a:p>
          <a:p>
            <a:pPr lvl="1"/>
            <a:r>
              <a:rPr lang="en-US" b="1" dirty="0" smtClean="0"/>
              <a:t>Content with Success</a:t>
            </a:r>
          </a:p>
          <a:p>
            <a:pPr lvl="1"/>
            <a:r>
              <a:rPr lang="en-US" b="1" dirty="0" smtClean="0"/>
              <a:t>Fear of Failure</a:t>
            </a:r>
          </a:p>
          <a:p>
            <a:pPr lvl="1"/>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
        <p:nvSpPr>
          <p:cNvPr id="5" name="Footer Placeholder 4"/>
          <p:cNvSpPr>
            <a:spLocks noGrp="1"/>
          </p:cNvSpPr>
          <p:nvPr>
            <p:ph type="ftr" sz="quarter" idx="11"/>
          </p:nvPr>
        </p:nvSpPr>
        <p:spPr/>
        <p:txBody>
          <a:bodyPr/>
          <a:lstStyle/>
          <a:p>
            <a:r>
              <a:rPr lang="en-US" smtClean="0"/>
              <a:t>Business Policy and Strategy</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Recap</a:t>
            </a:r>
            <a:endParaRPr lang="en-US" dirty="0"/>
          </a:p>
        </p:txBody>
      </p:sp>
      <p:sp>
        <p:nvSpPr>
          <p:cNvPr id="3" name="Content Placeholder 2"/>
          <p:cNvSpPr>
            <a:spLocks noGrp="1"/>
          </p:cNvSpPr>
          <p:nvPr>
            <p:ph idx="1"/>
          </p:nvPr>
        </p:nvSpPr>
        <p:spPr>
          <a:xfrm>
            <a:off x="457200" y="1295400"/>
            <a:ext cx="8229600" cy="4830763"/>
          </a:xfrm>
        </p:spPr>
        <p:txBody>
          <a:bodyPr>
            <a:normAutofit fontScale="92500" lnSpcReduction="10000"/>
          </a:bodyPr>
          <a:lstStyle/>
          <a:p>
            <a:pPr lvl="1"/>
            <a:r>
              <a:rPr lang="en-US" b="1" dirty="0" smtClean="0"/>
              <a:t>Overconfidence</a:t>
            </a:r>
          </a:p>
          <a:p>
            <a:pPr lvl="1"/>
            <a:r>
              <a:rPr lang="en-US" b="1" dirty="0" smtClean="0"/>
              <a:t>Prior Bad Experience</a:t>
            </a:r>
          </a:p>
          <a:p>
            <a:pPr lvl="1"/>
            <a:r>
              <a:rPr lang="en-US" b="1" dirty="0" smtClean="0"/>
              <a:t>Self-Interest</a:t>
            </a:r>
          </a:p>
          <a:p>
            <a:pPr lvl="1"/>
            <a:r>
              <a:rPr lang="en-US" b="1" dirty="0" smtClean="0"/>
              <a:t>Fear of the Unknown</a:t>
            </a:r>
          </a:p>
          <a:p>
            <a:pPr lvl="1"/>
            <a:r>
              <a:rPr lang="en-US" b="1" dirty="0" smtClean="0"/>
              <a:t>Honest Difference of Opinion</a:t>
            </a:r>
          </a:p>
          <a:p>
            <a:pPr lvl="1"/>
            <a:r>
              <a:rPr lang="en-US" b="1" dirty="0" smtClean="0"/>
              <a:t>Disbelief</a:t>
            </a:r>
          </a:p>
          <a:p>
            <a:pPr lvl="1"/>
            <a:endParaRPr lang="en-US" b="1" dirty="0" smtClean="0"/>
          </a:p>
          <a:p>
            <a:r>
              <a:rPr lang="en-US" b="1" dirty="0" smtClean="0"/>
              <a:t>Benefits of planning Strategically</a:t>
            </a:r>
          </a:p>
          <a:p>
            <a:pPr lvl="1"/>
            <a:r>
              <a:rPr lang="en-US" dirty="0" smtClean="0"/>
              <a:t>Financial</a:t>
            </a:r>
          </a:p>
          <a:p>
            <a:pPr lvl="1"/>
            <a:r>
              <a:rPr lang="en-US" dirty="0" smtClean="0"/>
              <a:t>Non-Financial</a:t>
            </a:r>
          </a:p>
          <a:p>
            <a:pPr lvl="1"/>
            <a:endParaRPr lang="en-US" b="1"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
        <p:nvSpPr>
          <p:cNvPr id="5" name="Footer Placeholder 4"/>
          <p:cNvSpPr>
            <a:spLocks noGrp="1"/>
          </p:cNvSpPr>
          <p:nvPr>
            <p:ph type="ftr" sz="quarter" idx="11"/>
          </p:nvPr>
        </p:nvSpPr>
        <p:spPr/>
        <p:txBody>
          <a:bodyPr/>
          <a:lstStyle/>
          <a:p>
            <a:r>
              <a:rPr lang="en-US" smtClean="0"/>
              <a:t>Business Policy and Strategy</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a:xfrm>
            <a:off x="457200" y="1828800"/>
            <a:ext cx="8229600" cy="4297363"/>
          </a:xfrm>
        </p:spPr>
        <p:txBody>
          <a:bodyPr/>
          <a:lstStyle/>
          <a:p>
            <a:pPr algn="just"/>
            <a:r>
              <a:rPr lang="en-US" dirty="0" smtClean="0"/>
              <a:t>Importance of External Assessment</a:t>
            </a:r>
          </a:p>
          <a:p>
            <a:pPr algn="just"/>
            <a:r>
              <a:rPr lang="en-US" dirty="0" smtClean="0"/>
              <a:t>How to conduct external audit</a:t>
            </a:r>
          </a:p>
          <a:p>
            <a:pPr algn="just"/>
            <a:r>
              <a:rPr lang="en-US" dirty="0" smtClean="0"/>
              <a:t>Key External Factors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
        <p:nvSpPr>
          <p:cNvPr id="5" name="Footer Placeholder 4"/>
          <p:cNvSpPr>
            <a:spLocks noGrp="1"/>
          </p:cNvSpPr>
          <p:nvPr>
            <p:ph type="ftr" sz="quarter" idx="11"/>
          </p:nvPr>
        </p:nvSpPr>
        <p:spPr/>
        <p:txBody>
          <a:bodyPr/>
          <a:lstStyle/>
          <a:p>
            <a:r>
              <a:rPr lang="en-US" smtClean="0"/>
              <a:t>Business Policy and Strategy</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External Assessment</a:t>
            </a:r>
            <a:endParaRPr lang="en-US" b="1" dirty="0"/>
          </a:p>
        </p:txBody>
      </p:sp>
      <p:sp>
        <p:nvSpPr>
          <p:cNvPr id="3" name="Content Placeholder 2"/>
          <p:cNvSpPr>
            <a:spLocks noGrp="1"/>
          </p:cNvSpPr>
          <p:nvPr>
            <p:ph idx="1"/>
          </p:nvPr>
        </p:nvSpPr>
        <p:spPr/>
        <p:txBody>
          <a:bodyPr/>
          <a:lstStyle/>
          <a:p>
            <a:pPr algn="just"/>
            <a:r>
              <a:rPr lang="en-US" dirty="0" smtClean="0"/>
              <a:t>The purpose of an external audit is to develop a finite list of opportunities that could benefit a firm and avoid threats</a:t>
            </a:r>
          </a:p>
          <a:p>
            <a:pPr algn="just"/>
            <a:endParaRPr lang="en-US" dirty="0" smtClean="0"/>
          </a:p>
          <a:p>
            <a:pPr algn="just">
              <a:buNone/>
            </a:pPr>
            <a:r>
              <a:rPr lang="en-US" dirty="0" smtClean="0"/>
              <a:t>	“The idea is to concentrate our strength against our competitor’s relative weakness.”</a:t>
            </a:r>
          </a:p>
          <a:p>
            <a:pPr algn="r">
              <a:buNone/>
            </a:pPr>
            <a:r>
              <a:rPr lang="en-US" b="1" i="1" dirty="0" smtClean="0"/>
              <a:t>Bruce Henderson</a:t>
            </a:r>
          </a:p>
          <a:p>
            <a:pPr algn="r">
              <a:buNone/>
            </a:pPr>
            <a:endParaRPr lang="en-US" dirty="0" smtClean="0"/>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
        <p:nvSpPr>
          <p:cNvPr id="5" name="Footer Placeholder 4"/>
          <p:cNvSpPr>
            <a:spLocks noGrp="1"/>
          </p:cNvSpPr>
          <p:nvPr>
            <p:ph type="ftr" sz="quarter" idx="11"/>
          </p:nvPr>
        </p:nvSpPr>
        <p:spPr/>
        <p:txBody>
          <a:bodyPr/>
          <a:lstStyle/>
          <a:p>
            <a:r>
              <a:rPr lang="en-US" smtClean="0"/>
              <a:t>Business Policy and Strategy</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b="1" dirty="0" smtClean="0"/>
              <a:t>External Audit</a:t>
            </a:r>
            <a:endParaRPr lang="en-US" b="1" dirty="0"/>
          </a:p>
        </p:txBody>
      </p:sp>
      <p:sp>
        <p:nvSpPr>
          <p:cNvPr id="3" name="Content Placeholder 2"/>
          <p:cNvSpPr>
            <a:spLocks noGrp="1"/>
          </p:cNvSpPr>
          <p:nvPr>
            <p:ph idx="1"/>
          </p:nvPr>
        </p:nvSpPr>
        <p:spPr/>
        <p:txBody>
          <a:bodyPr/>
          <a:lstStyle/>
          <a:p>
            <a:r>
              <a:rPr lang="en-US" dirty="0" smtClean="0"/>
              <a:t>Industry analysis</a:t>
            </a:r>
          </a:p>
          <a:p>
            <a:pPr lvl="1"/>
            <a:r>
              <a:rPr lang="en-US" dirty="0" smtClean="0"/>
              <a:t>An assessment of the profitability of an industry</a:t>
            </a:r>
          </a:p>
          <a:p>
            <a:pPr lvl="1"/>
            <a:r>
              <a:rPr lang="en-US" dirty="0" smtClean="0"/>
              <a:t>To characterize the driving forces of competition within an industry</a:t>
            </a:r>
          </a:p>
          <a:p>
            <a:pPr lvl="1" algn="just"/>
            <a:r>
              <a:rPr lang="en-US" dirty="0" smtClean="0"/>
              <a:t>Help management create and maintain a competitive advantage</a:t>
            </a:r>
          </a:p>
          <a:p>
            <a:r>
              <a:rPr lang="en-US" dirty="0" smtClean="0"/>
              <a:t>Environmental scanning</a:t>
            </a:r>
          </a:p>
          <a:p>
            <a:pPr lvl="1"/>
            <a:r>
              <a:rPr lang="en-US" dirty="0" smtClean="0"/>
              <a:t>To indentify the opportunities and threats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
        <p:nvSpPr>
          <p:cNvPr id="5" name="Footer Placeholder 4"/>
          <p:cNvSpPr>
            <a:spLocks noGrp="1"/>
          </p:cNvSpPr>
          <p:nvPr>
            <p:ph type="ftr" sz="quarter" idx="11"/>
          </p:nvPr>
        </p:nvSpPr>
        <p:spPr/>
        <p:txBody>
          <a:bodyPr/>
          <a:lstStyle/>
          <a:p>
            <a:r>
              <a:rPr lang="en-US" smtClean="0"/>
              <a:t>Business Policy and Strategy</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pPr algn="r"/>
            <a:r>
              <a:rPr lang="en-US" b="1" dirty="0" smtClean="0"/>
              <a:t>External Audit</a:t>
            </a:r>
            <a:endParaRPr lang="en-US" b="1" dirty="0"/>
          </a:p>
        </p:txBody>
      </p:sp>
      <p:sp>
        <p:nvSpPr>
          <p:cNvPr id="3" name="Content Placeholder 2"/>
          <p:cNvSpPr>
            <a:spLocks noGrp="1"/>
          </p:cNvSpPr>
          <p:nvPr>
            <p:ph idx="1"/>
          </p:nvPr>
        </p:nvSpPr>
        <p:spPr/>
        <p:txBody>
          <a:bodyPr/>
          <a:lstStyle/>
          <a:p>
            <a:pPr algn="just">
              <a:buNone/>
            </a:pPr>
            <a:r>
              <a:rPr lang="en-US" dirty="0" smtClean="0"/>
              <a:t>	Focuses on identifying &amp; evaluating events beyond the immediate control of the firm</a:t>
            </a:r>
          </a:p>
          <a:p>
            <a:pPr algn="just">
              <a:buNone/>
            </a:pPr>
            <a:endParaRPr lang="en-US" dirty="0" smtClean="0"/>
          </a:p>
          <a:p>
            <a:pPr lvl="1" algn="just"/>
            <a:r>
              <a:rPr lang="en-US" sz="3200" dirty="0" smtClean="0"/>
              <a:t>Increased foreign competition</a:t>
            </a:r>
          </a:p>
          <a:p>
            <a:pPr lvl="1" algn="just"/>
            <a:r>
              <a:rPr lang="en-US" sz="3200" dirty="0" smtClean="0"/>
              <a:t>Population shifts</a:t>
            </a:r>
          </a:p>
          <a:p>
            <a:pPr lvl="1" algn="just"/>
            <a:r>
              <a:rPr lang="en-US" sz="3200" dirty="0" smtClean="0"/>
              <a:t>Demographics (e.g., aging population)</a:t>
            </a:r>
          </a:p>
          <a:p>
            <a:pPr lvl="1" algn="just"/>
            <a:r>
              <a:rPr lang="en-US" sz="3200" dirty="0" smtClean="0"/>
              <a:t>Information technology</a:t>
            </a:r>
          </a:p>
          <a:p>
            <a:pPr algn="just">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
        <p:nvSpPr>
          <p:cNvPr id="5" name="Footer Placeholder 4"/>
          <p:cNvSpPr>
            <a:spLocks noGrp="1"/>
          </p:cNvSpPr>
          <p:nvPr>
            <p:ph type="ftr" sz="quarter" idx="11"/>
          </p:nvPr>
        </p:nvSpPr>
        <p:spPr/>
        <p:txBody>
          <a:bodyPr/>
          <a:lstStyle/>
          <a:p>
            <a:r>
              <a:rPr lang="en-US" smtClean="0"/>
              <a:t>Business Policy and Strategy</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External Audit (Cont.)</a:t>
            </a:r>
            <a:endParaRPr lang="en-US" dirty="0"/>
          </a:p>
        </p:txBody>
      </p:sp>
      <p:sp>
        <p:nvSpPr>
          <p:cNvPr id="3" name="Content Placeholder 2"/>
          <p:cNvSpPr>
            <a:spLocks noGrp="1"/>
          </p:cNvSpPr>
          <p:nvPr>
            <p:ph idx="1"/>
          </p:nvPr>
        </p:nvSpPr>
        <p:spPr/>
        <p:txBody>
          <a:bodyPr/>
          <a:lstStyle/>
          <a:p>
            <a:r>
              <a:rPr lang="en-US" b="1" dirty="0" smtClean="0"/>
              <a:t>External audit reveals</a:t>
            </a:r>
          </a:p>
          <a:p>
            <a:pPr lvl="1"/>
            <a:r>
              <a:rPr lang="en-US" dirty="0" smtClean="0"/>
              <a:t>Key opportunities</a:t>
            </a:r>
          </a:p>
          <a:p>
            <a:pPr lvl="1"/>
            <a:r>
              <a:rPr lang="en-US" dirty="0" smtClean="0"/>
              <a:t>Key threats</a:t>
            </a:r>
          </a:p>
          <a:p>
            <a:pPr lvl="1">
              <a:buNone/>
            </a:pPr>
            <a:endParaRPr lang="en-US" dirty="0" smtClean="0"/>
          </a:p>
          <a:p>
            <a:pPr marL="342900" lvl="1" indent="-342900">
              <a:buFont typeface="Arial" pitchFamily="34" charset="0"/>
              <a:buChar char="•"/>
            </a:pPr>
            <a:r>
              <a:rPr lang="en-US" sz="3200" b="1" dirty="0" smtClean="0"/>
              <a:t>Managers then formulate strategies</a:t>
            </a:r>
          </a:p>
          <a:p>
            <a:pPr lvl="1"/>
            <a:r>
              <a:rPr lang="en-US" dirty="0" smtClean="0"/>
              <a:t>Take advantage of opportunities</a:t>
            </a:r>
          </a:p>
          <a:p>
            <a:pPr lvl="1"/>
            <a:r>
              <a:rPr lang="en-US" dirty="0" smtClean="0"/>
              <a:t>Avoid/reduce impact of threats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
        <p:nvSpPr>
          <p:cNvPr id="5" name="Footer Placeholder 4"/>
          <p:cNvSpPr>
            <a:spLocks noGrp="1"/>
          </p:cNvSpPr>
          <p:nvPr>
            <p:ph type="ftr" sz="quarter" idx="11"/>
          </p:nvPr>
        </p:nvSpPr>
        <p:spPr/>
        <p:txBody>
          <a:bodyPr/>
          <a:lstStyle/>
          <a:p>
            <a:r>
              <a:rPr lang="en-US" smtClean="0"/>
              <a:t>Business Policy and Strategy</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r"/>
            <a:r>
              <a:rPr lang="en-US" b="1" dirty="0" smtClean="0"/>
              <a:t>Process of External Audit</a:t>
            </a:r>
            <a:endParaRPr lang="en-US" b="1" dirty="0"/>
          </a:p>
        </p:txBody>
      </p:sp>
      <p:sp>
        <p:nvSpPr>
          <p:cNvPr id="3" name="Content Placeholder 2"/>
          <p:cNvSpPr>
            <a:spLocks noGrp="1"/>
          </p:cNvSpPr>
          <p:nvPr>
            <p:ph idx="1"/>
          </p:nvPr>
        </p:nvSpPr>
        <p:spPr>
          <a:xfrm>
            <a:off x="457200" y="1371600"/>
            <a:ext cx="8382000" cy="5029200"/>
          </a:xfrm>
        </p:spPr>
        <p:txBody>
          <a:bodyPr>
            <a:normAutofit fontScale="77500" lnSpcReduction="20000"/>
          </a:bodyPr>
          <a:lstStyle/>
          <a:p>
            <a:pPr marL="514350" indent="-514350" algn="just">
              <a:buAutoNum type="arabicPeriod"/>
            </a:pPr>
            <a:r>
              <a:rPr lang="en-US" dirty="0" smtClean="0"/>
              <a:t>The process of performing an external audit must involve as many managers and employees as possible</a:t>
            </a:r>
          </a:p>
          <a:p>
            <a:pPr marL="514350" indent="-514350" algn="just">
              <a:buAutoNum type="arabicPeriod"/>
            </a:pPr>
            <a:endParaRPr lang="en-US" dirty="0" smtClean="0"/>
          </a:p>
          <a:p>
            <a:pPr lvl="2"/>
            <a:r>
              <a:rPr lang="en-US" dirty="0" smtClean="0"/>
              <a:t>Lead to understanding  &amp;</a:t>
            </a:r>
          </a:p>
          <a:p>
            <a:pPr lvl="2"/>
            <a:r>
              <a:rPr lang="en-US" dirty="0" smtClean="0"/>
              <a:t>Commitment from organizational members</a:t>
            </a:r>
          </a:p>
          <a:p>
            <a:pPr lvl="2"/>
            <a:endParaRPr lang="en-US" sz="2800" dirty="0" smtClean="0"/>
          </a:p>
          <a:p>
            <a:pPr algn="just"/>
            <a:r>
              <a:rPr lang="en-US" dirty="0" smtClean="0"/>
              <a:t>To perform an external audit, a company first must gather </a:t>
            </a:r>
            <a:r>
              <a:rPr lang="en-US" u="sng" dirty="0" smtClean="0"/>
              <a:t>competitive intelligence</a:t>
            </a:r>
            <a:r>
              <a:rPr lang="en-US" dirty="0" smtClean="0"/>
              <a:t> and information about:</a:t>
            </a:r>
          </a:p>
          <a:p>
            <a:pPr algn="just"/>
            <a:endParaRPr lang="en-US" dirty="0" smtClean="0"/>
          </a:p>
          <a:p>
            <a:pPr lvl="2" algn="just"/>
            <a:r>
              <a:rPr lang="en-US" dirty="0" smtClean="0"/>
              <a:t>Social</a:t>
            </a:r>
          </a:p>
          <a:p>
            <a:pPr lvl="2" algn="just"/>
            <a:r>
              <a:rPr lang="en-US" dirty="0" smtClean="0"/>
              <a:t>Cultural</a:t>
            </a:r>
          </a:p>
          <a:p>
            <a:pPr lvl="2" algn="just"/>
            <a:r>
              <a:rPr lang="en-US" dirty="0" smtClean="0"/>
              <a:t>Demographic</a:t>
            </a:r>
          </a:p>
          <a:p>
            <a:pPr lvl="2" algn="just"/>
            <a:r>
              <a:rPr lang="en-US" dirty="0" smtClean="0"/>
              <a:t>Environmental</a:t>
            </a:r>
          </a:p>
          <a:p>
            <a:pPr lvl="2" algn="just"/>
            <a:r>
              <a:rPr lang="en-US" dirty="0" smtClean="0"/>
              <a:t>Economic, political and legal  </a:t>
            </a:r>
          </a:p>
          <a:p>
            <a:pPr lvl="2" algn="just"/>
            <a:r>
              <a:rPr lang="en-US" dirty="0" smtClean="0"/>
              <a:t>governmental, and technological trends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
        <p:nvSpPr>
          <p:cNvPr id="5" name="Footer Placeholder 4"/>
          <p:cNvSpPr>
            <a:spLocks noGrp="1"/>
          </p:cNvSpPr>
          <p:nvPr>
            <p:ph type="ftr" sz="quarter" idx="11"/>
          </p:nvPr>
        </p:nvSpPr>
        <p:spPr/>
        <p:txBody>
          <a:bodyPr/>
          <a:lstStyle/>
          <a:p>
            <a:r>
              <a:rPr lang="en-US" smtClean="0"/>
              <a:t>Business Policy and Strategy</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Competitive Intelligence</a:t>
            </a:r>
            <a:endParaRPr lang="en-US" dirty="0"/>
          </a:p>
        </p:txBody>
      </p:sp>
      <p:sp>
        <p:nvSpPr>
          <p:cNvPr id="3" name="Content Placeholder 2"/>
          <p:cNvSpPr>
            <a:spLocks noGrp="1"/>
          </p:cNvSpPr>
          <p:nvPr>
            <p:ph idx="1"/>
          </p:nvPr>
        </p:nvSpPr>
        <p:spPr>
          <a:xfrm>
            <a:off x="304800" y="2057400"/>
            <a:ext cx="8534400" cy="4068763"/>
          </a:xfrm>
        </p:spPr>
        <p:txBody>
          <a:bodyPr/>
          <a:lstStyle/>
          <a:p>
            <a:pPr algn="just">
              <a:buNone/>
            </a:pPr>
            <a:r>
              <a:rPr lang="en-US" dirty="0" smtClean="0"/>
              <a:t>	A broad definition of </a:t>
            </a:r>
            <a:r>
              <a:rPr lang="en-US" b="1" dirty="0" smtClean="0"/>
              <a:t>competitive intelligence</a:t>
            </a:r>
            <a:r>
              <a:rPr lang="en-US" dirty="0" smtClean="0"/>
              <a:t> is the action of defining, gathering, analyzing, and distributing intelligence about products, customers, competitors and any aspect of the environment needed to support executives and managers in making strategic decisions for an organization.</a:t>
            </a:r>
            <a:endParaRPr lang="en-US" dirty="0"/>
          </a:p>
        </p:txBody>
      </p:sp>
      <p:sp>
        <p:nvSpPr>
          <p:cNvPr id="4" name="Footer Placeholder 3"/>
          <p:cNvSpPr>
            <a:spLocks noGrp="1"/>
          </p:cNvSpPr>
          <p:nvPr>
            <p:ph type="ftr" sz="quarter" idx="11"/>
          </p:nvPr>
        </p:nvSpPr>
        <p:spPr/>
        <p:txBody>
          <a:bodyPr/>
          <a:lstStyle/>
          <a:p>
            <a:r>
              <a:rPr lang="en-US" smtClean="0"/>
              <a:t>Business Policy and Strategy</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r"/>
            <a:r>
              <a:rPr lang="en-US" b="1" dirty="0" smtClean="0"/>
              <a:t>Process of External Audit</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pPr algn="just">
              <a:buNone/>
            </a:pPr>
            <a:r>
              <a:rPr lang="en-US" dirty="0" smtClean="0"/>
              <a:t>3.	 Once information is gathered, it should be assimilated,  evaluated, and prioritized.</a:t>
            </a:r>
          </a:p>
          <a:p>
            <a:pPr>
              <a:buNone/>
            </a:pPr>
            <a:r>
              <a:rPr lang="en-US" dirty="0" smtClean="0"/>
              <a:t> </a:t>
            </a:r>
          </a:p>
          <a:p>
            <a:pPr algn="just">
              <a:buNone/>
            </a:pPr>
            <a:r>
              <a:rPr lang="en-US" dirty="0" smtClean="0"/>
              <a:t>4. Key external factors should be important to achieve: </a:t>
            </a:r>
          </a:p>
          <a:p>
            <a:pPr lvl="1"/>
            <a:r>
              <a:rPr lang="en-US" dirty="0" smtClean="0"/>
              <a:t>long term and annual objectives</a:t>
            </a:r>
          </a:p>
          <a:p>
            <a:pPr lvl="1"/>
            <a:r>
              <a:rPr lang="en-US" dirty="0" smtClean="0"/>
              <a:t>Measurable goals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
        <p:nvSpPr>
          <p:cNvPr id="5" name="Footer Placeholder 4"/>
          <p:cNvSpPr>
            <a:spLocks noGrp="1"/>
          </p:cNvSpPr>
          <p:nvPr>
            <p:ph type="ftr" sz="quarter" idx="11"/>
          </p:nvPr>
        </p:nvSpPr>
        <p:spPr/>
        <p:txBody>
          <a:bodyPr/>
          <a:lstStyle/>
          <a:p>
            <a:r>
              <a:rPr lang="en-US" smtClean="0"/>
              <a:t>Business Policy and Strategy</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r"/>
            <a:r>
              <a:rPr lang="en-US" b="1" dirty="0" smtClean="0"/>
              <a:t>Facilitating Tools</a:t>
            </a:r>
            <a:endParaRPr lang="en-US" b="1" dirty="0"/>
          </a:p>
        </p:txBody>
      </p:sp>
      <p:sp>
        <p:nvSpPr>
          <p:cNvPr id="3" name="Content Placeholder 2"/>
          <p:cNvSpPr>
            <a:spLocks noGrp="1"/>
          </p:cNvSpPr>
          <p:nvPr>
            <p:ph idx="1"/>
          </p:nvPr>
        </p:nvSpPr>
        <p:spPr>
          <a:xfrm>
            <a:off x="457200" y="1828800"/>
            <a:ext cx="8229600" cy="4297363"/>
          </a:xfrm>
        </p:spPr>
        <p:txBody>
          <a:bodyPr/>
          <a:lstStyle/>
          <a:p>
            <a:pPr algn="just"/>
            <a:r>
              <a:rPr lang="en-US" dirty="0" smtClean="0"/>
              <a:t>Monitor sources of information (key magazines, articles, etc.)</a:t>
            </a:r>
          </a:p>
          <a:p>
            <a:r>
              <a:rPr lang="en-US" dirty="0" smtClean="0"/>
              <a:t>Utilization of Internet</a:t>
            </a:r>
          </a:p>
          <a:p>
            <a:r>
              <a:rPr lang="en-US" dirty="0" smtClean="0"/>
              <a:t>Suppliers, distributors, customers as sources of information</a:t>
            </a:r>
          </a:p>
          <a:p>
            <a:endParaRPr lang="en-US" dirty="0" smtClean="0"/>
          </a:p>
          <a:p>
            <a:pPr algn="just"/>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
        <p:nvSpPr>
          <p:cNvPr id="5" name="Footer Placeholder 4"/>
          <p:cNvSpPr>
            <a:spLocks noGrp="1"/>
          </p:cNvSpPr>
          <p:nvPr>
            <p:ph type="ftr" sz="quarter" idx="11"/>
          </p:nvPr>
        </p:nvSpPr>
        <p:spPr/>
        <p:txBody>
          <a:bodyPr/>
          <a:lstStyle/>
          <a:p>
            <a:r>
              <a:rPr lang="en-US" smtClean="0"/>
              <a:t>Business Policy and Strategy</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b="1" dirty="0" smtClean="0"/>
              <a:t>Examples of Key External Factors</a:t>
            </a:r>
            <a:endParaRPr lang="en-US" b="1" dirty="0"/>
          </a:p>
        </p:txBody>
      </p:sp>
      <p:sp>
        <p:nvSpPr>
          <p:cNvPr id="3" name="Content Placeholder 2"/>
          <p:cNvSpPr>
            <a:spLocks noGrp="1"/>
          </p:cNvSpPr>
          <p:nvPr>
            <p:ph idx="1"/>
          </p:nvPr>
        </p:nvSpPr>
        <p:spPr/>
        <p:txBody>
          <a:bodyPr/>
          <a:lstStyle/>
          <a:p>
            <a:endParaRPr lang="en-US" dirty="0" smtClean="0"/>
          </a:p>
          <a:p>
            <a:pPr lvl="1"/>
            <a:r>
              <a:rPr lang="en-US" dirty="0" smtClean="0"/>
              <a:t>Market share</a:t>
            </a:r>
          </a:p>
          <a:p>
            <a:pPr lvl="1"/>
            <a:r>
              <a:rPr lang="en-US" dirty="0" smtClean="0"/>
              <a:t>Breadth of competing products</a:t>
            </a:r>
          </a:p>
          <a:p>
            <a:pPr lvl="1"/>
            <a:r>
              <a:rPr lang="en-US" dirty="0" smtClean="0"/>
              <a:t>World economies</a:t>
            </a:r>
          </a:p>
          <a:p>
            <a:pPr lvl="1"/>
            <a:r>
              <a:rPr lang="en-US" dirty="0" smtClean="0"/>
              <a:t>Price competitiveness</a:t>
            </a:r>
          </a:p>
          <a:p>
            <a:pPr lvl="1"/>
            <a:r>
              <a:rPr lang="en-US" dirty="0" smtClean="0"/>
              <a:t>Technological advancements</a:t>
            </a:r>
          </a:p>
          <a:p>
            <a:pPr lvl="1"/>
            <a:r>
              <a:rPr lang="en-US" dirty="0" smtClean="0"/>
              <a:t>Interest rates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
        <p:nvSpPr>
          <p:cNvPr id="5" name="Footer Placeholder 4"/>
          <p:cNvSpPr>
            <a:spLocks noGrp="1"/>
          </p:cNvSpPr>
          <p:nvPr>
            <p:ph type="ftr" sz="quarter" idx="11"/>
          </p:nvPr>
        </p:nvSpPr>
        <p:spPr/>
        <p:txBody>
          <a:bodyPr/>
          <a:lstStyle/>
          <a:p>
            <a:r>
              <a:rPr lang="en-US" smtClean="0"/>
              <a:t>Business Policy and Strategy</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Key External Factors</a:t>
            </a:r>
            <a:endParaRPr lang="en-US" b="1" dirty="0"/>
          </a:p>
        </p:txBody>
      </p:sp>
      <p:pic>
        <p:nvPicPr>
          <p:cNvPr id="1026" name="Picture 2" descr="G:\untitled.bmp"/>
          <p:cNvPicPr>
            <a:picLocks noGrp="1" noChangeAspect="1" noChangeArrowheads="1"/>
          </p:cNvPicPr>
          <p:nvPr>
            <p:ph idx="1"/>
          </p:nvPr>
        </p:nvPicPr>
        <p:blipFill>
          <a:blip r:embed="rId2" cstate="print"/>
          <a:srcRect/>
          <a:stretch>
            <a:fillRect/>
          </a:stretch>
        </p:blipFill>
        <p:spPr bwMode="auto">
          <a:xfrm>
            <a:off x="381000" y="1371600"/>
            <a:ext cx="8381999" cy="4953000"/>
          </a:xfrm>
          <a:prstGeom prst="rect">
            <a:avLst/>
          </a:prstGeom>
          <a:noFill/>
        </p:spPr>
      </p:pic>
      <p:sp>
        <p:nvSpPr>
          <p:cNvPr id="5" name="Slide Number Placeholder 4"/>
          <p:cNvSpPr>
            <a:spLocks noGrp="1"/>
          </p:cNvSpPr>
          <p:nvPr>
            <p:ph type="sldNum" sz="quarter" idx="12"/>
          </p:nvPr>
        </p:nvSpPr>
        <p:spPr/>
        <p:txBody>
          <a:bodyPr/>
          <a:lstStyle/>
          <a:p>
            <a:fld id="{B6F15528-21DE-4FAA-801E-634DDDAF4B2B}" type="slidenum">
              <a:rPr lang="en-US" smtClean="0"/>
              <a:pPr/>
              <a:t>14</a:t>
            </a:fld>
            <a:endParaRPr lang="en-US"/>
          </a:p>
        </p:txBody>
      </p:sp>
      <p:sp>
        <p:nvSpPr>
          <p:cNvPr id="6" name="Footer Placeholder 5"/>
          <p:cNvSpPr>
            <a:spLocks noGrp="1"/>
          </p:cNvSpPr>
          <p:nvPr>
            <p:ph type="ftr" sz="quarter" idx="11"/>
          </p:nvPr>
        </p:nvSpPr>
        <p:spPr/>
        <p:txBody>
          <a:bodyPr/>
          <a:lstStyle/>
          <a:p>
            <a:r>
              <a:rPr lang="en-US" smtClean="0"/>
              <a:t>Business Policy and Strategy</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a:xfrm>
            <a:off x="457200" y="2362200"/>
            <a:ext cx="8229600" cy="3763963"/>
          </a:xfrm>
        </p:spPr>
        <p:txBody>
          <a:bodyPr/>
          <a:lstStyle/>
          <a:p>
            <a:pPr algn="just"/>
            <a:r>
              <a:rPr lang="en-US" dirty="0" smtClean="0"/>
              <a:t>Importance of External Assessment</a:t>
            </a:r>
          </a:p>
          <a:p>
            <a:pPr algn="just"/>
            <a:r>
              <a:rPr lang="en-US" dirty="0" smtClean="0"/>
              <a:t>How to conduct external audit</a:t>
            </a:r>
          </a:p>
          <a:p>
            <a:pPr algn="just"/>
            <a:r>
              <a:rPr lang="en-US" dirty="0" smtClean="0"/>
              <a:t>Key External Factors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
        <p:nvSpPr>
          <p:cNvPr id="5" name="Footer Placeholder 4"/>
          <p:cNvSpPr>
            <a:spLocks noGrp="1"/>
          </p:cNvSpPr>
          <p:nvPr>
            <p:ph type="ftr" sz="quarter" idx="11"/>
          </p:nvPr>
        </p:nvSpPr>
        <p:spPr/>
        <p:txBody>
          <a:bodyPr/>
          <a:lstStyle/>
          <a:p>
            <a:r>
              <a:rPr lang="en-US" smtClean="0"/>
              <a:t>Business Policy and Strategy</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pPr algn="r"/>
            <a:r>
              <a:rPr lang="en-US" b="1" dirty="0" smtClean="0"/>
              <a:t>Next Lecture</a:t>
            </a:r>
            <a:endParaRPr lang="en-US" b="1" dirty="0"/>
          </a:p>
        </p:txBody>
      </p:sp>
      <p:sp>
        <p:nvSpPr>
          <p:cNvPr id="3" name="Content Placeholder 2"/>
          <p:cNvSpPr>
            <a:spLocks noGrp="1"/>
          </p:cNvSpPr>
          <p:nvPr>
            <p:ph idx="1"/>
          </p:nvPr>
        </p:nvSpPr>
        <p:spPr>
          <a:xfrm>
            <a:off x="457200" y="1676400"/>
            <a:ext cx="8229600" cy="4449763"/>
          </a:xfrm>
        </p:spPr>
        <p:txBody>
          <a:bodyPr>
            <a:normAutofit/>
          </a:bodyPr>
          <a:lstStyle/>
          <a:p>
            <a:r>
              <a:rPr lang="en-US" sz="2800" dirty="0" smtClean="0"/>
              <a:t>THE INDUSTRIAL ORGANIZATION VIEW</a:t>
            </a:r>
          </a:p>
          <a:p>
            <a:r>
              <a:rPr lang="en-US" dirty="0" smtClean="0"/>
              <a:t>Economic Forces</a:t>
            </a:r>
          </a:p>
          <a:p>
            <a:pPr lvl="1"/>
            <a:r>
              <a:rPr lang="en-US" dirty="0" smtClean="0"/>
              <a:t>Availability of credit</a:t>
            </a:r>
          </a:p>
          <a:p>
            <a:pPr lvl="1"/>
            <a:r>
              <a:rPr lang="en-US" dirty="0" smtClean="0"/>
              <a:t>Interest rates</a:t>
            </a:r>
          </a:p>
          <a:p>
            <a:pPr algn="just"/>
            <a:r>
              <a:rPr lang="en-US" dirty="0" smtClean="0"/>
              <a:t>Social, cultural, demographic and environmental forces</a:t>
            </a:r>
          </a:p>
          <a:p>
            <a:pPr lvl="1" algn="just"/>
            <a:r>
              <a:rPr lang="en-US" dirty="0" smtClean="0"/>
              <a:t>Life expectancy rates</a:t>
            </a:r>
          </a:p>
          <a:p>
            <a:pPr lvl="1" algn="just"/>
            <a:r>
              <a:rPr lang="en-US" dirty="0" smtClean="0"/>
              <a:t>Per capita income</a:t>
            </a:r>
          </a:p>
          <a:p>
            <a:pPr lvl="1"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
        <p:nvSpPr>
          <p:cNvPr id="5" name="Footer Placeholder 4"/>
          <p:cNvSpPr>
            <a:spLocks noGrp="1"/>
          </p:cNvSpPr>
          <p:nvPr>
            <p:ph type="ftr" sz="quarter" idx="11"/>
          </p:nvPr>
        </p:nvSpPr>
        <p:spPr/>
        <p:txBody>
          <a:bodyPr/>
          <a:lstStyle/>
          <a:p>
            <a:r>
              <a:rPr lang="en-US" smtClean="0"/>
              <a:t>Business Policy and Strategy</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318</TotalTime>
  <Words>279</Words>
  <Application>Microsoft Office PowerPoint</Application>
  <PresentationFormat>On-screen Show (4:3)</PresentationFormat>
  <Paragraphs>134</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Business Strategy and Policy</vt:lpstr>
      <vt:lpstr>Recap</vt:lpstr>
      <vt:lpstr>Recap</vt:lpstr>
      <vt:lpstr>Today’s Lecture</vt:lpstr>
      <vt:lpstr>External Assessment</vt:lpstr>
      <vt:lpstr>External Audit</vt:lpstr>
      <vt:lpstr>External Audit</vt:lpstr>
      <vt:lpstr>External Audit (Cont.)</vt:lpstr>
      <vt:lpstr>Process of External Audit</vt:lpstr>
      <vt:lpstr>Competitive Intelligence</vt:lpstr>
      <vt:lpstr>Process of External Audit</vt:lpstr>
      <vt:lpstr>Facilitating Tools</vt:lpstr>
      <vt:lpstr>Examples of Key External Factors</vt:lpstr>
      <vt:lpstr>Key External Factors</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Strategy and Policy</dc:title>
  <dc:creator>U</dc:creator>
  <cp:lastModifiedBy>NTS</cp:lastModifiedBy>
  <cp:revision>127</cp:revision>
  <dcterms:created xsi:type="dcterms:W3CDTF">2006-08-16T00:00:00Z</dcterms:created>
  <dcterms:modified xsi:type="dcterms:W3CDTF">2013-10-03T06:07:24Z</dcterms:modified>
</cp:coreProperties>
</file>