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1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247B55-F83C-4CD1-B188-3BE96BD470CC}" type="datetimeFigureOut">
              <a:rPr lang="en-US" smtClean="0"/>
              <a:pPr/>
              <a:t>9/28/2013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5D0EC-5705-4ECA-9EA4-6530FD48936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5784E1-210C-402E-83BB-F3B43B5526CD}" type="datetime1">
              <a:rPr lang="en-US" smtClean="0"/>
              <a:pPr/>
              <a:t>9/28/2013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375D3E-2DC1-43FB-9A6E-4CD86816E63D}" type="datetime1">
              <a:rPr lang="en-US" smtClean="0"/>
              <a:pPr/>
              <a:t>9/28/2013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BF2B6D-50B3-48F3-A76B-E50CE6099FB5}" type="datetime1">
              <a:rPr lang="en-US" smtClean="0"/>
              <a:pPr/>
              <a:t>9/28/2013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6525DD-F8AE-4472-8C34-CFD0114FD10B}" type="datetime1">
              <a:rPr lang="en-US" smtClean="0"/>
              <a:pPr/>
              <a:t>9/28/2013</a:t>
            </a:fld>
            <a:endParaRPr lang="en-US"/>
          </a:p>
        </p:txBody>
      </p:sp>
      <p:sp>
        <p:nvSpPr>
          <p:cNvPr id="6" name="Footer Placeholder 5"/>
          <p:cNvSpPr>
            <a:spLocks noGrp="1"/>
          </p:cNvSpPr>
          <p:nvPr>
            <p:ph type="ftr" sz="quarter" idx="11"/>
          </p:nvPr>
        </p:nvSpPr>
        <p:spPr/>
        <p:txBody>
          <a:bodyPr/>
          <a:lstStyle/>
          <a:p>
            <a:r>
              <a:rPr lang="en-US" smtClean="0"/>
              <a:t>Business Policy and Management</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E9D056-0328-4D6E-9776-BB2DAA50CD58}" type="datetime1">
              <a:rPr lang="en-US" smtClean="0"/>
              <a:pPr/>
              <a:t>9/28/2013</a:t>
            </a:fld>
            <a:endParaRPr lang="en-US"/>
          </a:p>
        </p:txBody>
      </p:sp>
      <p:sp>
        <p:nvSpPr>
          <p:cNvPr id="8" name="Footer Placeholder 7"/>
          <p:cNvSpPr>
            <a:spLocks noGrp="1"/>
          </p:cNvSpPr>
          <p:nvPr>
            <p:ph type="ftr" sz="quarter" idx="11"/>
          </p:nvPr>
        </p:nvSpPr>
        <p:spPr/>
        <p:txBody>
          <a:bodyPr/>
          <a:lstStyle/>
          <a:p>
            <a:r>
              <a:rPr lang="en-US" smtClean="0"/>
              <a:t>Business Policy and Management</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68568B-B883-489F-B607-B729991B44EC}" type="datetime1">
              <a:rPr lang="en-US" smtClean="0"/>
              <a:pPr/>
              <a:t>9/28/2013</a:t>
            </a:fld>
            <a:endParaRPr lang="en-US"/>
          </a:p>
        </p:txBody>
      </p:sp>
      <p:sp>
        <p:nvSpPr>
          <p:cNvPr id="4" name="Footer Placeholder 3"/>
          <p:cNvSpPr>
            <a:spLocks noGrp="1"/>
          </p:cNvSpPr>
          <p:nvPr>
            <p:ph type="ftr" sz="quarter" idx="11"/>
          </p:nvPr>
        </p:nvSpPr>
        <p:spPr/>
        <p:txBody>
          <a:bodyPr/>
          <a:lstStyle/>
          <a:p>
            <a:r>
              <a:rPr lang="en-US" smtClean="0"/>
              <a:t>Business Policy and Management</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4046BA-D9E1-4E4F-9793-833D22E3DD5C}" type="datetime1">
              <a:rPr lang="en-US" smtClean="0"/>
              <a:pPr/>
              <a:t>9/28/2013</a:t>
            </a:fld>
            <a:endParaRPr lang="en-US"/>
          </a:p>
        </p:txBody>
      </p:sp>
      <p:sp>
        <p:nvSpPr>
          <p:cNvPr id="3" name="Footer Placeholder 2"/>
          <p:cNvSpPr>
            <a:spLocks noGrp="1"/>
          </p:cNvSpPr>
          <p:nvPr>
            <p:ph type="ftr" sz="quarter" idx="11"/>
          </p:nvPr>
        </p:nvSpPr>
        <p:spPr/>
        <p:txBody>
          <a:bodyPr/>
          <a:lstStyle/>
          <a:p>
            <a:r>
              <a:rPr lang="en-US" smtClean="0"/>
              <a:t>Business Policy and Management</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FB2A6-2800-4D5C-86AF-9E6F3D55969F}" type="datetime1">
              <a:rPr lang="en-US" smtClean="0"/>
              <a:pPr/>
              <a:t>9/28/2013</a:t>
            </a:fld>
            <a:endParaRPr lang="en-US"/>
          </a:p>
        </p:txBody>
      </p:sp>
      <p:sp>
        <p:nvSpPr>
          <p:cNvPr id="6" name="Footer Placeholder 5"/>
          <p:cNvSpPr>
            <a:spLocks noGrp="1"/>
          </p:cNvSpPr>
          <p:nvPr>
            <p:ph type="ftr" sz="quarter" idx="11"/>
          </p:nvPr>
        </p:nvSpPr>
        <p:spPr/>
        <p:txBody>
          <a:bodyPr/>
          <a:lstStyle/>
          <a:p>
            <a:r>
              <a:rPr lang="en-US" smtClean="0"/>
              <a:t>Business Policy and Management</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870012-FC88-423F-968E-C5B306D4E11D}" type="datetime1">
              <a:rPr lang="en-US" smtClean="0"/>
              <a:pPr/>
              <a:t>9/28/2013</a:t>
            </a:fld>
            <a:endParaRPr lang="en-US"/>
          </a:p>
        </p:txBody>
      </p:sp>
      <p:sp>
        <p:nvSpPr>
          <p:cNvPr id="6" name="Footer Placeholder 5"/>
          <p:cNvSpPr>
            <a:spLocks noGrp="1"/>
          </p:cNvSpPr>
          <p:nvPr>
            <p:ph type="ftr" sz="quarter" idx="11"/>
          </p:nvPr>
        </p:nvSpPr>
        <p:spPr/>
        <p:txBody>
          <a:bodyPr/>
          <a:lstStyle/>
          <a:p>
            <a:r>
              <a:rPr lang="en-US" smtClean="0"/>
              <a:t>Business Policy and Management</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795C7-42DE-4377-A70F-50FBCC99F62D}" type="datetime1">
              <a:rPr lang="en-US" smtClean="0"/>
              <a:pPr/>
              <a:t>9/28/2013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E32BB2-D552-4E79-83B6-B3FAA7EC6EC8}" type="datetime1">
              <a:rPr lang="en-US" smtClean="0"/>
              <a:pPr/>
              <a:t>9/28/2013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145B9-0A29-4B00-B584-7ACBCB87F4AE}" type="datetime1">
              <a:rPr lang="en-US" smtClean="0"/>
              <a:pPr/>
              <a:t>9/28/2013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Business Policy and Management</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 07</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Importance of Vision and Mission Statement</a:t>
            </a:r>
          </a:p>
          <a:p>
            <a:endParaRPr lang="en-US" dirty="0" smtClean="0"/>
          </a:p>
          <a:p>
            <a:r>
              <a:rPr lang="en-US" dirty="0" smtClean="0"/>
              <a:t>Reason for developing a written Mission Statement</a:t>
            </a:r>
          </a:p>
          <a:p>
            <a:endParaRPr lang="en-US" dirty="0" smtClean="0"/>
          </a:p>
          <a:p>
            <a:r>
              <a:rPr lang="en-US" dirty="0" smtClean="0"/>
              <a:t> Components of Mission Statement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Components of Mission Statement</a:t>
            </a:r>
            <a:endParaRPr lang="en-US" sz="3600" b="1" dirty="0"/>
          </a:p>
        </p:txBody>
      </p:sp>
      <p:sp>
        <p:nvSpPr>
          <p:cNvPr id="3" name="Content Placeholder 2"/>
          <p:cNvSpPr>
            <a:spLocks noGrp="1"/>
          </p:cNvSpPr>
          <p:nvPr>
            <p:ph idx="1"/>
          </p:nvPr>
        </p:nvSpPr>
        <p:spPr/>
        <p:txBody>
          <a:bodyPr>
            <a:normAutofit fontScale="92500" lnSpcReduction="20000"/>
          </a:bodyPr>
          <a:lstStyle/>
          <a:p>
            <a:pPr marL="514350" lvl="0" indent="-514350">
              <a:buFont typeface="+mj-lt"/>
              <a:buAutoNum type="arabicPeriod"/>
            </a:pPr>
            <a:r>
              <a:rPr lang="en-US" dirty="0" smtClean="0"/>
              <a:t>Customers</a:t>
            </a:r>
            <a:endParaRPr lang="en-US" sz="2400" dirty="0" smtClean="0"/>
          </a:p>
          <a:p>
            <a:pPr marL="514350" lvl="0" indent="-514350">
              <a:buFont typeface="+mj-lt"/>
              <a:buAutoNum type="arabicPeriod"/>
            </a:pPr>
            <a:r>
              <a:rPr lang="en-US" dirty="0" smtClean="0"/>
              <a:t>Products or services</a:t>
            </a:r>
            <a:endParaRPr lang="en-US" sz="2400" dirty="0" smtClean="0"/>
          </a:p>
          <a:p>
            <a:pPr marL="514350" lvl="0" indent="-514350">
              <a:buFont typeface="+mj-lt"/>
              <a:buAutoNum type="arabicPeriod"/>
            </a:pPr>
            <a:r>
              <a:rPr lang="en-US" dirty="0" smtClean="0"/>
              <a:t>Markets</a:t>
            </a:r>
            <a:endParaRPr lang="en-US" sz="2400" dirty="0" smtClean="0"/>
          </a:p>
          <a:p>
            <a:pPr marL="514350" lvl="0" indent="-514350">
              <a:buFont typeface="+mj-lt"/>
              <a:buAutoNum type="arabicPeriod"/>
            </a:pPr>
            <a:r>
              <a:rPr lang="en-US" dirty="0" smtClean="0"/>
              <a:t>Technology</a:t>
            </a:r>
            <a:endParaRPr lang="en-US" sz="2400" dirty="0" smtClean="0"/>
          </a:p>
          <a:p>
            <a:pPr marL="514350" lvl="0" indent="-514350">
              <a:buFont typeface="+mj-lt"/>
              <a:buAutoNum type="arabicPeriod"/>
            </a:pPr>
            <a:r>
              <a:rPr lang="en-US" dirty="0" smtClean="0"/>
              <a:t>Concern for survival, growth, and profitability</a:t>
            </a:r>
          </a:p>
          <a:p>
            <a:pPr marL="514350" lvl="0" indent="-514350">
              <a:buFont typeface="+mj-lt"/>
              <a:buAutoNum type="arabicPeriod"/>
            </a:pPr>
            <a:r>
              <a:rPr lang="en-US" dirty="0" smtClean="0"/>
              <a:t>Philosophy</a:t>
            </a:r>
          </a:p>
          <a:p>
            <a:pPr marL="514350" lvl="0" indent="-514350">
              <a:buFont typeface="+mj-lt"/>
              <a:buAutoNum type="arabicPeriod"/>
            </a:pPr>
            <a:r>
              <a:rPr lang="en-US" dirty="0" smtClean="0"/>
              <a:t>Self Concept</a:t>
            </a:r>
          </a:p>
          <a:p>
            <a:pPr marL="514350" lvl="0" indent="-514350">
              <a:buFont typeface="+mj-lt"/>
              <a:buAutoNum type="arabicPeriod"/>
            </a:pPr>
            <a:r>
              <a:rPr lang="en-US" dirty="0" smtClean="0"/>
              <a:t>Concern for public image</a:t>
            </a:r>
          </a:p>
          <a:p>
            <a:pPr marL="514350" lvl="0" indent="-514350">
              <a:buFont typeface="+mj-lt"/>
              <a:buAutoNum type="arabicPeriod"/>
            </a:pPr>
            <a:r>
              <a:rPr lang="en-US" dirty="0" smtClean="0"/>
              <a:t>Concern for employees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normAutofit/>
          </a:bodyPr>
          <a:lstStyle/>
          <a:p>
            <a:r>
              <a:rPr lang="en-US" dirty="0" smtClean="0"/>
              <a:t>Why Firms do not Plan strategically?</a:t>
            </a:r>
          </a:p>
          <a:p>
            <a:pPr lvl="1"/>
            <a:r>
              <a:rPr lang="en-US" b="1" dirty="0" smtClean="0"/>
              <a:t>Poor Reward Structures</a:t>
            </a:r>
          </a:p>
          <a:p>
            <a:pPr lvl="1"/>
            <a:r>
              <a:rPr lang="en-US" b="1" dirty="0" smtClean="0"/>
              <a:t>Fire-fighting</a:t>
            </a:r>
          </a:p>
          <a:p>
            <a:pPr lvl="1"/>
            <a:r>
              <a:rPr lang="en-US" b="1" dirty="0" smtClean="0"/>
              <a:t>Waste of Time</a:t>
            </a:r>
          </a:p>
          <a:p>
            <a:pPr lvl="1"/>
            <a:r>
              <a:rPr lang="en-US" b="1" dirty="0" smtClean="0"/>
              <a:t>Too Expensive</a:t>
            </a:r>
          </a:p>
          <a:p>
            <a:pPr lvl="1"/>
            <a:r>
              <a:rPr lang="en-US" b="1" dirty="0" smtClean="0"/>
              <a:t>Laziness</a:t>
            </a:r>
          </a:p>
          <a:p>
            <a:pPr lvl="1"/>
            <a:r>
              <a:rPr lang="en-US" b="1" dirty="0" smtClean="0"/>
              <a:t>Content with Success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dirty="0"/>
          </a:p>
        </p:txBody>
      </p:sp>
      <p:sp>
        <p:nvSpPr>
          <p:cNvPr id="3" name="Content Placeholder 2"/>
          <p:cNvSpPr>
            <a:spLocks noGrp="1"/>
          </p:cNvSpPr>
          <p:nvPr>
            <p:ph idx="1"/>
          </p:nvPr>
        </p:nvSpPr>
        <p:spPr>
          <a:xfrm>
            <a:off x="457200" y="1905000"/>
            <a:ext cx="8229600" cy="4221163"/>
          </a:xfrm>
        </p:spPr>
        <p:txBody>
          <a:bodyPr>
            <a:normAutofit lnSpcReduction="10000"/>
          </a:bodyPr>
          <a:lstStyle/>
          <a:p>
            <a:pPr lvl="1"/>
            <a:r>
              <a:rPr lang="en-US" b="1" dirty="0" smtClean="0"/>
              <a:t>Fear of Failure</a:t>
            </a:r>
          </a:p>
          <a:p>
            <a:pPr lvl="1"/>
            <a:r>
              <a:rPr lang="en-US" b="1" dirty="0" smtClean="0"/>
              <a:t>Overconfidence</a:t>
            </a:r>
          </a:p>
          <a:p>
            <a:pPr lvl="1"/>
            <a:r>
              <a:rPr lang="en-US" b="1" dirty="0" smtClean="0"/>
              <a:t>Prior Bad Experience</a:t>
            </a:r>
          </a:p>
          <a:p>
            <a:pPr lvl="1"/>
            <a:r>
              <a:rPr lang="en-US" b="1" dirty="0" smtClean="0"/>
              <a:t>Self-Interest</a:t>
            </a:r>
          </a:p>
          <a:p>
            <a:pPr lvl="1"/>
            <a:r>
              <a:rPr lang="en-US" b="1" dirty="0" smtClean="0"/>
              <a:t>Fear of the Unknown</a:t>
            </a:r>
          </a:p>
          <a:p>
            <a:pPr lvl="1"/>
            <a:r>
              <a:rPr lang="en-US" b="1" dirty="0" smtClean="0"/>
              <a:t>Honest Difference of Opinion</a:t>
            </a:r>
          </a:p>
          <a:p>
            <a:pPr lvl="1"/>
            <a:r>
              <a:rPr lang="en-US" b="1" dirty="0" smtClean="0"/>
              <a:t>Disbelief</a:t>
            </a:r>
          </a:p>
          <a:p>
            <a:r>
              <a:rPr lang="en-US" sz="3600" b="1" dirty="0" smtClean="0"/>
              <a:t>Benefits of planning Strategically</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pPr algn="r"/>
            <a:r>
              <a:rPr lang="en-US" sz="3600" b="1" dirty="0" smtClean="0"/>
              <a:t>Why Firms do not Plan strategically?</a:t>
            </a:r>
            <a:r>
              <a:rPr lang="en-US" dirty="0" smtClean="0"/>
              <a:t/>
            </a:r>
            <a:br>
              <a:rPr lang="en-US" dirty="0" smtClean="0"/>
            </a:br>
            <a:endParaRPr lang="en-US" dirty="0"/>
          </a:p>
        </p:txBody>
      </p:sp>
      <p:sp>
        <p:nvSpPr>
          <p:cNvPr id="3" name="Content Placeholder 2"/>
          <p:cNvSpPr>
            <a:spLocks noGrp="1"/>
          </p:cNvSpPr>
          <p:nvPr>
            <p:ph idx="1"/>
          </p:nvPr>
        </p:nvSpPr>
        <p:spPr>
          <a:xfrm>
            <a:off x="457200" y="1524000"/>
            <a:ext cx="8229600" cy="4602163"/>
          </a:xfrm>
        </p:spPr>
        <p:txBody>
          <a:bodyPr>
            <a:normAutofit/>
          </a:bodyPr>
          <a:lstStyle/>
          <a:p>
            <a:pPr algn="just"/>
            <a:r>
              <a:rPr lang="en-US" b="1" dirty="0" smtClean="0"/>
              <a:t>Poor Reward Structures—when an organization assumes success, it often fails to reward success.</a:t>
            </a:r>
          </a:p>
          <a:p>
            <a:pPr algn="just">
              <a:buNone/>
            </a:pPr>
            <a:r>
              <a:rPr lang="en-US" dirty="0" smtClean="0"/>
              <a:t>-	Where failure occurs, then the firm may punish. In this situation, it is better for an individual to do nothing (and not draw attention) than risk trying to achieve something, fail, and be punished.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Why Firms do not Plan strategically?</a:t>
            </a:r>
            <a:endParaRPr lang="en-US" sz="3600" dirty="0"/>
          </a:p>
        </p:txBody>
      </p:sp>
      <p:sp>
        <p:nvSpPr>
          <p:cNvPr id="3" name="Content Placeholder 2"/>
          <p:cNvSpPr>
            <a:spLocks noGrp="1"/>
          </p:cNvSpPr>
          <p:nvPr>
            <p:ph idx="1"/>
          </p:nvPr>
        </p:nvSpPr>
        <p:spPr/>
        <p:txBody>
          <a:bodyPr>
            <a:normAutofit/>
          </a:bodyPr>
          <a:lstStyle/>
          <a:p>
            <a:r>
              <a:rPr lang="en-US" b="1" dirty="0" smtClean="0"/>
              <a:t>Fire-fighting:</a:t>
            </a:r>
          </a:p>
          <a:p>
            <a:pPr lvl="1" algn="just"/>
            <a:r>
              <a:rPr lang="en-US" dirty="0" smtClean="0"/>
              <a:t>An organization can be so deeply involved in crisis management and fire-fighting that it does not have time to plan.</a:t>
            </a:r>
          </a:p>
          <a:p>
            <a:r>
              <a:rPr lang="en-US" b="1" dirty="0" smtClean="0"/>
              <a:t>Waste of Time:</a:t>
            </a:r>
          </a:p>
          <a:p>
            <a:pPr lvl="1" algn="just"/>
            <a:r>
              <a:rPr lang="en-US" dirty="0" smtClean="0"/>
              <a:t>Some firms see planning as a waste of time since no marketable product is produced. </a:t>
            </a:r>
            <a:r>
              <a:rPr lang="en-US" u="sng" dirty="0" smtClean="0"/>
              <a:t>Time spent on planning is an investment.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Why Firms do not Plan strategically?</a:t>
            </a:r>
            <a:endParaRPr lang="en-US" sz="3600"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b="1" dirty="0" smtClean="0"/>
              <a:t>Too Expensive:</a:t>
            </a:r>
          </a:p>
          <a:p>
            <a:pPr lvl="1" algn="just"/>
            <a:r>
              <a:rPr lang="en-US" dirty="0" smtClean="0"/>
              <a:t>Some organizations are culturally opposed to spending resources.</a:t>
            </a:r>
          </a:p>
          <a:p>
            <a:pPr marL="342900" lvl="1" indent="-342900">
              <a:buFont typeface="Arial" pitchFamily="34" charset="0"/>
              <a:buChar char="•"/>
            </a:pPr>
            <a:r>
              <a:rPr lang="en-US" sz="3200" b="1" dirty="0" smtClean="0"/>
              <a:t>Laziness:</a:t>
            </a:r>
          </a:p>
          <a:p>
            <a:pPr lvl="1" algn="just"/>
            <a:r>
              <a:rPr lang="en-US" dirty="0" smtClean="0"/>
              <a:t>People may not want to put forth the effort needed to formulate a plan</a:t>
            </a:r>
          </a:p>
          <a:p>
            <a:r>
              <a:rPr lang="en-US" b="1" dirty="0" smtClean="0"/>
              <a:t>Content with Success:</a:t>
            </a:r>
          </a:p>
          <a:p>
            <a:pPr algn="just">
              <a:buNone/>
            </a:pPr>
            <a:r>
              <a:rPr lang="en-US" b="1" dirty="0" smtClean="0"/>
              <a:t>	—</a:t>
            </a:r>
            <a:r>
              <a:rPr lang="en-US" sz="2800" dirty="0" smtClean="0"/>
              <a:t>Particularly if a firm is successful, individuals may feel there is no need to plan because things are fine as they stand. But today’s success does not guarantee success tomorrow.</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Why Firms do not Plan strategically?</a:t>
            </a:r>
            <a:endParaRPr lang="en-US" sz="3600"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b="1" dirty="0" smtClean="0"/>
              <a:t>Fear of Failure:</a:t>
            </a:r>
          </a:p>
          <a:p>
            <a:pPr algn="just">
              <a:buNone/>
            </a:pPr>
            <a:r>
              <a:rPr lang="en-US" b="1" dirty="0" smtClean="0"/>
              <a:t>	—	</a:t>
            </a:r>
            <a:r>
              <a:rPr lang="en-US" dirty="0" smtClean="0"/>
              <a:t>By not taking action, there is little risk of failure unless a problem is urgent and pressing. Whenever something worthwhile is attempted, there is some risk of failure.</a:t>
            </a:r>
          </a:p>
          <a:p>
            <a:r>
              <a:rPr lang="en-US" b="1" dirty="0" smtClean="0"/>
              <a:t>Overconfidence:</a:t>
            </a:r>
          </a:p>
          <a:p>
            <a:pPr algn="just">
              <a:buNone/>
            </a:pPr>
            <a:r>
              <a:rPr lang="en-US" b="1" dirty="0" smtClean="0"/>
              <a:t>	— </a:t>
            </a:r>
            <a:r>
              <a:rPr lang="en-US" dirty="0" smtClean="0"/>
              <a:t>As individuals build up experience, they may rely less on formalized planning. Rarely, however, is this appropriate. Being overconfident or overestimating experience can bring failure. Forethought is rarely wasted and is often the mark of professionalism.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Why Firms do not Plan strategically?</a:t>
            </a:r>
            <a:endParaRPr lang="en-US" sz="3600" dirty="0"/>
          </a:p>
        </p:txBody>
      </p:sp>
      <p:sp>
        <p:nvSpPr>
          <p:cNvPr id="3" name="Content Placeholder 2"/>
          <p:cNvSpPr>
            <a:spLocks noGrp="1"/>
          </p:cNvSpPr>
          <p:nvPr>
            <p:ph idx="1"/>
          </p:nvPr>
        </p:nvSpPr>
        <p:spPr/>
        <p:txBody>
          <a:bodyPr>
            <a:normAutofit fontScale="92500" lnSpcReduction="20000"/>
          </a:bodyPr>
          <a:lstStyle/>
          <a:p>
            <a:r>
              <a:rPr lang="en-US" b="1" dirty="0" smtClean="0"/>
              <a:t>Prior Bad Experience:</a:t>
            </a:r>
          </a:p>
          <a:p>
            <a:pPr algn="just">
              <a:buNone/>
            </a:pPr>
            <a:r>
              <a:rPr lang="en-US" b="1" dirty="0" smtClean="0"/>
              <a:t>	—	</a:t>
            </a:r>
            <a:r>
              <a:rPr lang="en-US" dirty="0" smtClean="0"/>
              <a:t>People may have had a previous bad experience with planning, where plans have been long, cumbersome, impractical, or inflexible. Planning, like anything, can be done badly.</a:t>
            </a:r>
          </a:p>
          <a:p>
            <a:pPr algn="just">
              <a:buNone/>
            </a:pPr>
            <a:endParaRPr lang="en-US" dirty="0" smtClean="0"/>
          </a:p>
          <a:p>
            <a:r>
              <a:rPr lang="en-US" b="1" dirty="0" smtClean="0"/>
              <a:t>Self-Interest:</a:t>
            </a:r>
          </a:p>
          <a:p>
            <a:pPr algn="just">
              <a:buNone/>
            </a:pPr>
            <a:r>
              <a:rPr lang="en-US" b="1" dirty="0" smtClean="0"/>
              <a:t>	—	</a:t>
            </a:r>
            <a:r>
              <a:rPr lang="en-US" dirty="0" smtClean="0"/>
              <a:t>When someone has achieved status, privilege, or self-esteem through effectively using an old system, they often see a new plan as a threat.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Why Firms do not Plan strategically?</a:t>
            </a:r>
            <a:endParaRPr lang="en-US" sz="3600" dirty="0"/>
          </a:p>
        </p:txBody>
      </p:sp>
      <p:sp>
        <p:nvSpPr>
          <p:cNvPr id="3" name="Content Placeholder 2"/>
          <p:cNvSpPr>
            <a:spLocks noGrp="1"/>
          </p:cNvSpPr>
          <p:nvPr>
            <p:ph idx="1"/>
          </p:nvPr>
        </p:nvSpPr>
        <p:spPr>
          <a:xfrm>
            <a:off x="457200" y="1371600"/>
            <a:ext cx="8229600" cy="4953000"/>
          </a:xfrm>
        </p:spPr>
        <p:txBody>
          <a:bodyPr>
            <a:normAutofit fontScale="85000" lnSpcReduction="20000"/>
          </a:bodyPr>
          <a:lstStyle/>
          <a:p>
            <a:r>
              <a:rPr lang="en-US" b="1" dirty="0" smtClean="0"/>
              <a:t>Fear of the Unknown</a:t>
            </a:r>
          </a:p>
          <a:p>
            <a:pPr algn="just">
              <a:buNone/>
            </a:pPr>
            <a:r>
              <a:rPr lang="en-US" sz="3100" b="1" dirty="0" smtClean="0"/>
              <a:t>	</a:t>
            </a:r>
            <a:r>
              <a:rPr lang="en-US" sz="3100" dirty="0" smtClean="0"/>
              <a:t>—	People may be uncertain of their abilities to learn new skills, their aptitude with new systems, or their ability to take on new roles.</a:t>
            </a:r>
          </a:p>
          <a:p>
            <a:r>
              <a:rPr lang="en-US" b="1" dirty="0" smtClean="0"/>
              <a:t>Honest Difference of Opinion:</a:t>
            </a:r>
          </a:p>
          <a:p>
            <a:pPr algn="just">
              <a:buNone/>
            </a:pPr>
            <a:r>
              <a:rPr lang="en-US" b="1" dirty="0" smtClean="0"/>
              <a:t>	—	</a:t>
            </a:r>
            <a:r>
              <a:rPr lang="en-US" sz="3100" dirty="0" smtClean="0"/>
              <a:t>People may sincerely believe the plan is wrong. They may view </a:t>
            </a:r>
            <a:r>
              <a:rPr lang="en-US" dirty="0" smtClean="0"/>
              <a:t>the situation from a different viewpoint, or may have aspirations for themselves or the organization that are different from the plan. Different people in different jobs have different perceptions of a situation.</a:t>
            </a:r>
          </a:p>
          <a:p>
            <a:r>
              <a:rPr lang="en-US" b="1" dirty="0" smtClean="0"/>
              <a:t>Suspicion:</a:t>
            </a:r>
          </a:p>
          <a:p>
            <a:pPr lvl="1">
              <a:buNone/>
            </a:pPr>
            <a:r>
              <a:rPr lang="en-US" b="1" dirty="0" smtClean="0"/>
              <a:t>—		</a:t>
            </a:r>
            <a:r>
              <a:rPr lang="en-US" sz="3200" dirty="0" smtClean="0"/>
              <a:t>Employees may not trust management.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
            </a:r>
            <a:br>
              <a:rPr lang="en-US" b="1" dirty="0" smtClean="0"/>
            </a:br>
            <a:r>
              <a:rPr lang="en-US" sz="4000" b="1" dirty="0" smtClean="0"/>
              <a:t>Benefits of planning Strategically</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pPr>
              <a:buNone/>
            </a:pPr>
            <a:r>
              <a:rPr lang="en-US" dirty="0" smtClean="0"/>
              <a:t>	Following are the major benefits of Strategic management:</a:t>
            </a:r>
          </a:p>
          <a:p>
            <a:pPr>
              <a:buNone/>
            </a:pPr>
            <a:endParaRPr lang="en-US" dirty="0" smtClean="0"/>
          </a:p>
          <a:p>
            <a:pPr lvl="1" algn="just">
              <a:buFont typeface="Wingdings" pitchFamily="2" charset="2"/>
              <a:buChar char="§"/>
            </a:pPr>
            <a:r>
              <a:rPr lang="en-US" sz="2400" dirty="0" smtClean="0"/>
              <a:t>Proactive in shaping firm’s future</a:t>
            </a:r>
          </a:p>
          <a:p>
            <a:pPr lvl="1" algn="just">
              <a:buFont typeface="Wingdings" pitchFamily="2" charset="2"/>
              <a:buChar char="§"/>
            </a:pPr>
            <a:r>
              <a:rPr lang="en-US" sz="2400" dirty="0" smtClean="0"/>
              <a:t>Initiate and influence actions</a:t>
            </a:r>
          </a:p>
          <a:p>
            <a:pPr lvl="1" algn="just">
              <a:buFont typeface="Wingdings" pitchFamily="2" charset="2"/>
              <a:buChar char="§"/>
            </a:pPr>
            <a:r>
              <a:rPr lang="en-US" sz="2400" dirty="0" smtClean="0"/>
              <a:t>Formulate better strategies (Systematic, logical, rational approach)</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Benefits of planning Strategically</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smtClean="0"/>
              <a:t>Financial benefits:</a:t>
            </a:r>
          </a:p>
          <a:p>
            <a:pPr lvl="1">
              <a:buFont typeface="Wingdings" pitchFamily="2" charset="2"/>
              <a:buChar char="§"/>
            </a:pPr>
            <a:r>
              <a:rPr lang="en-US" dirty="0" smtClean="0"/>
              <a:t>Improved productivity</a:t>
            </a:r>
          </a:p>
          <a:p>
            <a:pPr lvl="1">
              <a:buFont typeface="Wingdings" pitchFamily="2" charset="2"/>
              <a:buChar char="§"/>
            </a:pPr>
            <a:r>
              <a:rPr lang="en-US" dirty="0" smtClean="0"/>
              <a:t>Improved sales</a:t>
            </a:r>
          </a:p>
          <a:p>
            <a:pPr lvl="1">
              <a:buFont typeface="Wingdings" pitchFamily="2" charset="2"/>
              <a:buChar char="§"/>
            </a:pPr>
            <a:r>
              <a:rPr lang="en-US" dirty="0" smtClean="0"/>
              <a:t>Improved profitability</a:t>
            </a:r>
          </a:p>
          <a:p>
            <a:pPr lvl="1">
              <a:buFont typeface="Wingdings" pitchFamily="2" charset="2"/>
              <a:buChar char="§"/>
            </a:pPr>
            <a:endParaRPr lang="en-US" dirty="0" smtClean="0"/>
          </a:p>
          <a:p>
            <a:r>
              <a:rPr lang="en-US" dirty="0" smtClean="0"/>
              <a:t>Non-Financial benefits:</a:t>
            </a:r>
          </a:p>
          <a:p>
            <a:pPr lvl="1">
              <a:buFont typeface="Wingdings" pitchFamily="2" charset="2"/>
              <a:buChar char="§"/>
            </a:pPr>
            <a:r>
              <a:rPr lang="en-US" dirty="0" smtClean="0"/>
              <a:t>Increased employee productivity</a:t>
            </a:r>
          </a:p>
          <a:p>
            <a:pPr lvl="1">
              <a:buFont typeface="Wingdings" pitchFamily="2" charset="2"/>
              <a:buChar char="§"/>
            </a:pPr>
            <a:r>
              <a:rPr lang="en-US" dirty="0" smtClean="0"/>
              <a:t>Improved understanding of competitors’ strategies</a:t>
            </a:r>
          </a:p>
          <a:p>
            <a:pPr lvl="1">
              <a:buFont typeface="Wingdings" pitchFamily="2" charset="2"/>
              <a:buChar char="§"/>
            </a:pPr>
            <a:r>
              <a:rPr lang="en-US" dirty="0" smtClean="0"/>
              <a:t>Greater awareness of external threats</a:t>
            </a:r>
          </a:p>
          <a:p>
            <a:pPr lvl="1">
              <a:buFont typeface="Wingdings" pitchFamily="2" charset="2"/>
              <a:buChar char="§"/>
            </a:pPr>
            <a:r>
              <a:rPr lang="en-US" dirty="0" smtClean="0"/>
              <a:t>Understanding of performance reward relationships</a:t>
            </a:r>
          </a:p>
          <a:p>
            <a:pPr lvl="1">
              <a:buFont typeface="Wingdings" pitchFamily="2" charset="2"/>
              <a:buChar char="§"/>
            </a:pPr>
            <a:r>
              <a:rPr lang="en-US" dirty="0" smtClean="0"/>
              <a:t>Better problem-avoidance</a:t>
            </a:r>
          </a:p>
          <a:p>
            <a:pPr lvl="1">
              <a:buFont typeface="Wingdings" pitchFamily="2" charset="2"/>
              <a:buChar char="§"/>
            </a:pPr>
            <a:r>
              <a:rPr lang="en-US" dirty="0" smtClean="0"/>
              <a:t>Lesser resistance to change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Why Firms do not Plan strategically?</a:t>
            </a:r>
          </a:p>
          <a:p>
            <a:endParaRPr lang="en-US" dirty="0" smtClean="0"/>
          </a:p>
          <a:p>
            <a:r>
              <a:rPr lang="en-US" dirty="0" smtClean="0"/>
              <a:t>Benefits of planning Strategically</a:t>
            </a:r>
          </a:p>
          <a:p>
            <a:pPr lvl="1"/>
            <a:r>
              <a:rPr lang="en-US" dirty="0" smtClean="0"/>
              <a:t>Financial</a:t>
            </a:r>
          </a:p>
          <a:p>
            <a:pPr lvl="1"/>
            <a:r>
              <a:rPr lang="en-US" dirty="0" smtClean="0"/>
              <a:t>Non-Financial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a:xfrm>
            <a:off x="457200" y="2362200"/>
            <a:ext cx="8229600" cy="3763963"/>
          </a:xfrm>
        </p:spPr>
        <p:txBody>
          <a:bodyPr>
            <a:normAutofit/>
          </a:bodyPr>
          <a:lstStyle/>
          <a:p>
            <a:pPr algn="just"/>
            <a:r>
              <a:rPr lang="en-US" dirty="0" smtClean="0"/>
              <a:t>How to conduct external strategic-management audit.</a:t>
            </a:r>
          </a:p>
          <a:p>
            <a:pPr algn="just"/>
            <a:r>
              <a:rPr lang="en-US" dirty="0" smtClean="0"/>
              <a:t>Discuss 10 major external forces that affect organizations</a:t>
            </a:r>
          </a:p>
          <a:p>
            <a:pPr algn="just"/>
            <a:r>
              <a:rPr lang="en-US" dirty="0" smtClean="0"/>
              <a:t>Identify key sources of external information, including the Internet.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Business Policy and Management</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364</Words>
  <Application>Microsoft Office PowerPoint</Application>
  <PresentationFormat>On-screen Show (4:3)</PresentationFormat>
  <Paragraphs>127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Business Strategy and Policy</vt:lpstr>
      <vt:lpstr>Recap</vt:lpstr>
      <vt:lpstr>Components of Mission Statement</vt:lpstr>
      <vt:lpstr>Today’s Lecture</vt:lpstr>
      <vt:lpstr>Today’s Lecture</vt:lpstr>
      <vt:lpstr>Why Firms do not Plan strategically? </vt:lpstr>
      <vt:lpstr>Why Firms do not Plan strategically?</vt:lpstr>
      <vt:lpstr>Why Firms do not Plan strategically?</vt:lpstr>
      <vt:lpstr>Why Firms do not Plan strategically?</vt:lpstr>
      <vt:lpstr>Why Firms do not Plan strategically?</vt:lpstr>
      <vt:lpstr>Why Firms do not Plan strategically?</vt:lpstr>
      <vt:lpstr> Benefits of planning Strategically </vt:lpstr>
      <vt:lpstr>Benefits of planning Strategically</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Administrator</cp:lastModifiedBy>
  <cp:revision>71</cp:revision>
  <dcterms:created xsi:type="dcterms:W3CDTF">2006-08-16T00:00:00Z</dcterms:created>
  <dcterms:modified xsi:type="dcterms:W3CDTF">2013-09-28T10:25:08Z</dcterms:modified>
</cp:coreProperties>
</file>