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40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045563-2BC6-4004-88CA-2182684BC6A5}" type="datetimeFigureOut">
              <a:rPr lang="en-US" smtClean="0"/>
              <a:pPr/>
              <a:t>9/28/2013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A74417-0FDE-4A47-884A-4E40B9B149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E5318-4D1D-44BD-B6FE-597E0190835F}" type="datetime1">
              <a:rPr lang="en-US" smtClean="0"/>
              <a:pPr/>
              <a:t>9/28/2013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Strategy and Policy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9C59D-5D95-4479-997B-08AB39E44830}" type="datetime1">
              <a:rPr lang="en-US" smtClean="0"/>
              <a:pPr/>
              <a:t>9/28/2013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Strategy and Policy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1A409-92D8-48E9-B8F3-1B7455DF74F3}" type="datetime1">
              <a:rPr lang="en-US" smtClean="0"/>
              <a:pPr/>
              <a:t>9/28/2013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Strategy and Policy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58DE9-CA3B-4704-8389-FC9962C647D7}" type="datetime1">
              <a:rPr lang="en-US" smtClean="0"/>
              <a:pPr/>
              <a:t>9/28/2013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Strategy and Policy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29086-67D1-4C83-9C41-EF34852AACF2}" type="datetime1">
              <a:rPr lang="en-US" smtClean="0"/>
              <a:pPr/>
              <a:t>9/28/2013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Strategy and Policy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DA22A-AFAF-4D88-BED1-78CCFB18472E}" type="datetime1">
              <a:rPr lang="en-US" smtClean="0"/>
              <a:pPr/>
              <a:t>9/28/2013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Strategy and Policy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31404-4979-4ECF-AF5D-CF566E321431}" type="datetime1">
              <a:rPr lang="en-US" smtClean="0"/>
              <a:pPr/>
              <a:t>9/28/2013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Strategy and Policy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E033B-55B1-43F2-B64B-A946B41592B4}" type="datetime1">
              <a:rPr lang="en-US" smtClean="0"/>
              <a:pPr/>
              <a:t>9/28/2013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Strategy and Policy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06F7C-997E-45B4-9B9D-B6ED2814E687}" type="datetime1">
              <a:rPr lang="en-US" smtClean="0"/>
              <a:pPr/>
              <a:t>9/28/2013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Strategy and Policy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786CF-5876-406C-88CA-3EB16490423C}" type="datetime1">
              <a:rPr lang="en-US" smtClean="0"/>
              <a:pPr/>
              <a:t>9/28/2013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Strategy and Policy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DC4F9-C332-48F2-BA0B-C9837C0F814D}" type="datetime1">
              <a:rPr lang="en-US" smtClean="0"/>
              <a:pPr/>
              <a:t>9/28/2013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Strategy and Policy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E7D9F0-F48D-47A2-9B4E-D1B61902B9F8}" type="datetime1">
              <a:rPr lang="en-US" smtClean="0"/>
              <a:pPr/>
              <a:t>9/28/2013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Business Strategy and Policy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r"/>
            <a:r>
              <a:rPr lang="en-US" b="1" dirty="0" smtClean="0"/>
              <a:t>Business Policy and Strategy	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>
              <a:spcBef>
                <a:spcPct val="0"/>
              </a:spcBef>
            </a:pPr>
            <a:r>
              <a:rPr lang="en-US" sz="4400" b="1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Lecture 06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Strategy and Policy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/>
              <a:t>Recap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Vision and Mission Statement</a:t>
            </a:r>
          </a:p>
          <a:p>
            <a:pPr>
              <a:buNone/>
            </a:pPr>
            <a:endParaRPr lang="en-US" dirty="0" smtClean="0"/>
          </a:p>
          <a:p>
            <a:pPr lvl="1"/>
            <a:r>
              <a:rPr lang="en-US" dirty="0" smtClean="0"/>
              <a:t>“What is our business?”- Mission Statement</a:t>
            </a:r>
          </a:p>
          <a:p>
            <a:pPr lvl="1"/>
            <a:r>
              <a:rPr lang="en-US" dirty="0" smtClean="0"/>
              <a:t>“What do we want to become?” Vision Statement</a:t>
            </a:r>
          </a:p>
          <a:p>
            <a:pPr lvl="1"/>
            <a:endParaRPr lang="en-US" dirty="0" smtClean="0"/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3200" dirty="0" smtClean="0"/>
              <a:t>Examples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3200" dirty="0" smtClean="0"/>
              <a:t>Characteristic of Mission Statement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Strategy and Policy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/>
              <a:t>Today’s Lecture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068763"/>
          </a:xfrm>
        </p:spPr>
        <p:txBody>
          <a:bodyPr/>
          <a:lstStyle/>
          <a:p>
            <a:r>
              <a:rPr lang="en-US" dirty="0" smtClean="0"/>
              <a:t> Importance of Vision and Mission Statement</a:t>
            </a:r>
          </a:p>
          <a:p>
            <a:endParaRPr lang="en-US" dirty="0" smtClean="0"/>
          </a:p>
          <a:p>
            <a:r>
              <a:rPr lang="en-US" dirty="0" smtClean="0"/>
              <a:t>Reason for developing a written Mission Statement</a:t>
            </a:r>
          </a:p>
          <a:p>
            <a:endParaRPr lang="en-US" dirty="0" smtClean="0"/>
          </a:p>
          <a:p>
            <a:r>
              <a:rPr lang="en-US" dirty="0" smtClean="0"/>
              <a:t> Components of Mission Statement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Strategy and Policy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en-US" sz="3600" b="1" dirty="0" smtClean="0"/>
              <a:t>Importance of Vision and Mission Statement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382000" cy="4983163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en-US" dirty="0" smtClean="0"/>
              <a:t>Mission Statements must be well documented</a:t>
            </a:r>
          </a:p>
          <a:p>
            <a:pPr algn="just">
              <a:buNone/>
            </a:pPr>
            <a:endParaRPr lang="en-US" dirty="0" smtClean="0"/>
          </a:p>
          <a:p>
            <a:pPr lvl="1" algn="just"/>
            <a:r>
              <a:rPr lang="en-US" dirty="0" smtClean="0"/>
              <a:t>Firms with a formalized mission statement have twice the average return on shareholders equity than those firms without a formalized mission statement.</a:t>
            </a:r>
          </a:p>
          <a:p>
            <a:pPr lvl="1" algn="just"/>
            <a:endParaRPr lang="en-US" dirty="0" smtClean="0"/>
          </a:p>
          <a:p>
            <a:pPr lvl="1" algn="just"/>
            <a:r>
              <a:rPr lang="en-US" dirty="0" smtClean="0"/>
              <a:t>Research highlighted that there is positive relationship between mission statement and organizational performance.</a:t>
            </a:r>
          </a:p>
          <a:p>
            <a:pPr lvl="1" algn="just"/>
            <a:endParaRPr lang="en-US" dirty="0" smtClean="0"/>
          </a:p>
          <a:p>
            <a:pPr lvl="1" algn="just"/>
            <a:r>
              <a:rPr lang="en-US" dirty="0" smtClean="0"/>
              <a:t>Business Week reported that firms using mission statement have a 30 percent higher return on   financial measures than those without such statements.</a:t>
            </a:r>
          </a:p>
          <a:p>
            <a:pPr lvl="1" algn="just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Strategy and Policy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609600"/>
          </a:xfrm>
        </p:spPr>
        <p:txBody>
          <a:bodyPr>
            <a:normAutofit fontScale="90000"/>
          </a:bodyPr>
          <a:lstStyle/>
          <a:p>
            <a:pPr algn="r"/>
            <a:r>
              <a:rPr lang="en-US" sz="2700" b="1" dirty="0" smtClean="0">
                <a:latin typeface="Times New Roman" pitchFamily="18" charset="0"/>
                <a:cs typeface="Times New Roman" pitchFamily="18" charset="0"/>
              </a:rPr>
              <a:t>Reasons for Developing a Written Mission Statement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382000" cy="4525963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To ensure unity of purpose within the organization</a:t>
            </a:r>
          </a:p>
          <a:p>
            <a:pPr algn="just"/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To provide a basis, or standard, for allocating  organizational resources</a:t>
            </a:r>
          </a:p>
          <a:p>
            <a:pPr algn="just"/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To establish a general tone or organizational climate</a:t>
            </a:r>
          </a:p>
          <a:p>
            <a:pPr algn="just"/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To serve as a focal point for individuals to identify organization’s purpose and direction, and to discourage those who cannot from participating further in  the organization’s activities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Strategy and Policy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Reasons for Developing a Written Mission Statement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221163"/>
          </a:xfrm>
        </p:spPr>
        <p:txBody>
          <a:bodyPr/>
          <a:lstStyle/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To facilitate the translation of objectives into a work  breakdown structure 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To specify organizational purposes and the translation of these purposes into objectives. It helps in</a:t>
            </a:r>
          </a:p>
          <a:p>
            <a:pPr lvl="1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Assessment and controlling of cost time and performance parameters.  </a:t>
            </a:r>
            <a:r>
              <a:rPr lang="en-US" dirty="0" smtClean="0"/>
              <a:t>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Strategy and Policy</a:t>
            </a: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Why Written Mission Statement is important?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4724400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Developing a comprehensive mission statement is important because divergent views important among managers can be revealed and resolved through this process.</a:t>
            </a:r>
          </a:p>
          <a:p>
            <a:pPr algn="just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Considerable disagreement among an organization’s strategists over vision and mission can cause trouble if not resolved.</a:t>
            </a:r>
          </a:p>
          <a:p>
            <a:pPr algn="just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 organization that fails to develop a vision statement loses the opportunity to present itself favorably to existing  potential stakeholders.</a:t>
            </a:r>
          </a:p>
          <a:p>
            <a:pPr algn="just"/>
            <a:endParaRPr lang="en-US" dirty="0" smtClean="0"/>
          </a:p>
          <a:p>
            <a:pPr algn="just"/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Strategy and Policy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pPr algn="r"/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Components of Mission Statement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 fontScale="92500"/>
          </a:bodyPr>
          <a:lstStyle/>
          <a:p>
            <a:pPr lvl="0"/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Customers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:      Who are the firm’s customers?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Products or services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: What are the firm’s major products?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Markets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: Geographically, where does the firm compete?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Technology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: Is the firm technologically current?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Concern for survival, growth, and profitability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: Is the firm committed to growth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and financial soundness?</a:t>
            </a: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Strategy and Policy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US" i="1" dirty="0" smtClean="0"/>
              <a:t>Philosophy</a:t>
            </a:r>
            <a:r>
              <a:rPr lang="en-US" dirty="0" smtClean="0"/>
              <a:t>: </a:t>
            </a:r>
          </a:p>
          <a:p>
            <a:pPr lvl="1"/>
            <a:r>
              <a:rPr lang="en-US" dirty="0" smtClean="0"/>
              <a:t>What are the basic beliefs, values, aspirations, and ethical priorities of the firm?</a:t>
            </a:r>
            <a:endParaRPr lang="en-US" sz="1400" dirty="0" smtClean="0"/>
          </a:p>
          <a:p>
            <a:pPr lvl="0"/>
            <a:r>
              <a:rPr lang="en-US" i="1" dirty="0" smtClean="0"/>
              <a:t>Self Concept:</a:t>
            </a:r>
          </a:p>
          <a:p>
            <a:pPr lvl="1"/>
            <a:r>
              <a:rPr lang="en-US" dirty="0" smtClean="0"/>
              <a:t>What is the firm’s distinctive competence or major competitive advantage?</a:t>
            </a:r>
            <a:endParaRPr lang="en-US" sz="1800" dirty="0" smtClean="0"/>
          </a:p>
          <a:p>
            <a:pPr lvl="0"/>
            <a:r>
              <a:rPr lang="en-US" i="1" dirty="0" smtClean="0"/>
              <a:t>Concern for public image:</a:t>
            </a:r>
            <a:r>
              <a:rPr lang="en-US" dirty="0" smtClean="0"/>
              <a:t> </a:t>
            </a:r>
          </a:p>
          <a:p>
            <a:pPr lvl="1"/>
            <a:r>
              <a:rPr lang="en-US" dirty="0" smtClean="0"/>
              <a:t>Is the firm responsive to social, community, and</a:t>
            </a:r>
            <a:r>
              <a:rPr lang="en-US" sz="2000" dirty="0" smtClean="0"/>
              <a:t> </a:t>
            </a:r>
            <a:r>
              <a:rPr lang="en-US" dirty="0" smtClean="0"/>
              <a:t>environmental concerns?</a:t>
            </a:r>
            <a:endParaRPr lang="en-US" sz="1800" dirty="0" smtClean="0"/>
          </a:p>
          <a:p>
            <a:pPr lvl="0"/>
            <a:r>
              <a:rPr lang="en-US" i="1" dirty="0" smtClean="0"/>
              <a:t>Concern for employees:</a:t>
            </a:r>
            <a:r>
              <a:rPr lang="en-US" dirty="0" smtClean="0"/>
              <a:t> </a:t>
            </a:r>
          </a:p>
          <a:p>
            <a:pPr lvl="1"/>
            <a:r>
              <a:rPr lang="en-US" dirty="0" smtClean="0"/>
              <a:t>Are employees a valuable asset of the firm?</a:t>
            </a:r>
            <a:endParaRPr lang="en-US" sz="2000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Strategy and Policy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Summary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Importance of Vision and Mission Statement</a:t>
            </a:r>
          </a:p>
          <a:p>
            <a:pPr lvl="1" algn="just"/>
            <a:r>
              <a:rPr lang="en-US" dirty="0" smtClean="0"/>
              <a:t>Business Week reported that firms using mission statement have a 30 percent higher return on financial measures that those without such statements.  </a:t>
            </a:r>
          </a:p>
          <a:p>
            <a:pPr lvl="1" algn="just">
              <a:buNone/>
            </a:pPr>
            <a:endParaRPr lang="en-US" dirty="0" smtClean="0"/>
          </a:p>
          <a:p>
            <a:r>
              <a:rPr lang="en-US" dirty="0" smtClean="0"/>
              <a:t>Reason for developing a written Mission Statement</a:t>
            </a:r>
          </a:p>
          <a:p>
            <a:pPr lvl="1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Considerable disagreement among an organization’s strategists over vision and mission can cause trouble if not resolved.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Strategy and Policy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3200" b="1" dirty="0" smtClean="0"/>
              <a:t>Components of Mission Statement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dirty="0" smtClean="0"/>
              <a:t>Customers</a:t>
            </a:r>
            <a:endParaRPr lang="en-US" sz="2400" dirty="0" smtClean="0"/>
          </a:p>
          <a:p>
            <a:pPr marL="514350" lvl="0" indent="-514350">
              <a:buFont typeface="+mj-lt"/>
              <a:buAutoNum type="arabicPeriod"/>
            </a:pPr>
            <a:r>
              <a:rPr lang="en-US" dirty="0" smtClean="0"/>
              <a:t>Products or services</a:t>
            </a:r>
            <a:endParaRPr lang="en-US" sz="2400" dirty="0" smtClean="0"/>
          </a:p>
          <a:p>
            <a:pPr marL="514350" lvl="0" indent="-514350">
              <a:buFont typeface="+mj-lt"/>
              <a:buAutoNum type="arabicPeriod"/>
            </a:pPr>
            <a:r>
              <a:rPr lang="en-US" dirty="0" smtClean="0"/>
              <a:t>Markets</a:t>
            </a:r>
            <a:endParaRPr lang="en-US" sz="2400" dirty="0" smtClean="0"/>
          </a:p>
          <a:p>
            <a:pPr marL="514350" lvl="0" indent="-514350">
              <a:buFont typeface="+mj-lt"/>
              <a:buAutoNum type="arabicPeriod"/>
            </a:pPr>
            <a:r>
              <a:rPr lang="en-US" dirty="0" smtClean="0"/>
              <a:t>Technology</a:t>
            </a:r>
            <a:endParaRPr lang="en-US" sz="2400" dirty="0" smtClean="0"/>
          </a:p>
          <a:p>
            <a:pPr marL="514350" lvl="0" indent="-514350">
              <a:buFont typeface="+mj-lt"/>
              <a:buAutoNum type="arabicPeriod"/>
            </a:pPr>
            <a:r>
              <a:rPr lang="en-US" dirty="0" smtClean="0"/>
              <a:t>Concern for survival, growth, and profitability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 smtClean="0"/>
              <a:t>Philosophy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 smtClean="0"/>
              <a:t>Self Concept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 smtClean="0"/>
              <a:t>Concern for public image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 smtClean="0"/>
              <a:t>Concern for employees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Strategy and Policy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/>
              <a:t>Next Lecture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62200"/>
            <a:ext cx="8229600" cy="3763963"/>
          </a:xfrm>
        </p:spPr>
        <p:txBody>
          <a:bodyPr/>
          <a:lstStyle/>
          <a:p>
            <a:r>
              <a:rPr lang="en-US" sz="4000" b="1" dirty="0" smtClean="0"/>
              <a:t>Why Firms do not Plan strategically?</a:t>
            </a:r>
          </a:p>
          <a:p>
            <a:r>
              <a:rPr lang="en-US" sz="4000" b="1" dirty="0" smtClean="0"/>
              <a:t>Benefits of planning Strategically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Strategy and Policy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285</TotalTime>
  <Words>169</Words>
  <Application>Microsoft Office PowerPoint</Application>
  <PresentationFormat>On-screen Show (4:3)</PresentationFormat>
  <Paragraphs>102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Business Policy and Strategy </vt:lpstr>
      <vt:lpstr>Recap</vt:lpstr>
      <vt:lpstr>Today’s Lecture</vt:lpstr>
      <vt:lpstr>Importance of Vision and Mission Statement  </vt:lpstr>
      <vt:lpstr>Reasons for Developing a Written Mission Statement </vt:lpstr>
      <vt:lpstr>Reasons for Developing a Written Mission Statement</vt:lpstr>
      <vt:lpstr>Why Written Mission Statement is important?</vt:lpstr>
      <vt:lpstr>Components of Mission Statement</vt:lpstr>
      <vt:lpstr>Slide 9</vt:lpstr>
      <vt:lpstr>Summary </vt:lpstr>
      <vt:lpstr>Components of Mission Statement</vt:lpstr>
      <vt:lpstr>Next Lecture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Policy and Strategy </dc:title>
  <dc:creator>U</dc:creator>
  <cp:lastModifiedBy>Administrator</cp:lastModifiedBy>
  <cp:revision>83</cp:revision>
  <dcterms:created xsi:type="dcterms:W3CDTF">2006-08-16T00:00:00Z</dcterms:created>
  <dcterms:modified xsi:type="dcterms:W3CDTF">2013-09-28T08:48:41Z</dcterms:modified>
</cp:coreProperties>
</file>