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25858-55DA-4C80-AB5A-30FAC7BA52F2}" type="datetimeFigureOut">
              <a:rPr lang="en-US" smtClean="0"/>
              <a:pPr/>
              <a:t>9/26/2013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D3F5A-9A9C-4E59-8CBA-CCB386D106D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29423-E5FF-43E9-A1C1-B41C26B09AE2}" type="datetime1">
              <a:rPr lang="en-US" smtClean="0"/>
              <a:pPr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0EDB2-7FCE-4D0E-B86E-016AC75AD2A6}" type="datetime1">
              <a:rPr lang="en-US" smtClean="0"/>
              <a:pPr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E2D70-F5E7-48F6-918D-B195EB82B364}" type="datetime1">
              <a:rPr lang="en-US" smtClean="0"/>
              <a:pPr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272D-C9E8-46AB-BCA0-D242F6CF4F99}" type="datetime1">
              <a:rPr lang="en-US" smtClean="0"/>
              <a:pPr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41CB-1654-48B6-AFA1-808C233A5456}" type="datetime1">
              <a:rPr lang="en-US" smtClean="0"/>
              <a:pPr/>
              <a:t>9/26/2013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D3650-864A-46E9-96E5-C7B2AE14F315}" type="datetime1">
              <a:rPr lang="en-US" smtClean="0"/>
              <a:pPr/>
              <a:t>9/26/2013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5FC7-CF47-4B7B-8BA8-9BF9BF069DB0}" type="datetime1">
              <a:rPr lang="en-US" smtClean="0"/>
              <a:pPr/>
              <a:t>9/26/2013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422CF-7EAB-4C03-B663-23FC2C804545}" type="datetime1">
              <a:rPr lang="en-US" smtClean="0"/>
              <a:pPr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F788B-9BD7-4D0E-92D2-FB2F9D875807}" type="datetime1">
              <a:rPr lang="en-US" smtClean="0"/>
              <a:pPr/>
              <a:t>9/26/2013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A3E41-AD64-45C5-A9D9-EF94108EA597}" type="datetime1">
              <a:rPr lang="en-US" smtClean="0"/>
              <a:pPr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DB417-204F-4A40-840C-212AEA3A131A}" type="datetime1">
              <a:rPr lang="en-US" smtClean="0"/>
              <a:pPr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93FC5-5615-4845-9C63-E8825682FF75}" type="datetime1">
              <a:rPr lang="en-US" smtClean="0"/>
              <a:pPr/>
              <a:t>9/26/2013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Business Policy and Strategy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4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Lecture 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 smtClean="0"/>
              <a:t>Important Terminologies in Business strategy and policy</a:t>
            </a:r>
          </a:p>
          <a:p>
            <a:pPr lvl="1"/>
            <a:r>
              <a:rPr lang="en-US" dirty="0" smtClean="0"/>
              <a:t>Vision &amp; Mission</a:t>
            </a:r>
          </a:p>
          <a:p>
            <a:pPr lvl="2"/>
            <a:r>
              <a:rPr lang="en-US" dirty="0" smtClean="0"/>
              <a:t>Comparison of vision and mission</a:t>
            </a:r>
          </a:p>
          <a:p>
            <a:pPr lvl="1"/>
            <a:r>
              <a:rPr lang="en-US" dirty="0" smtClean="0"/>
              <a:t>Long Term Objectives</a:t>
            </a:r>
          </a:p>
          <a:p>
            <a:pPr lvl="1"/>
            <a:r>
              <a:rPr lang="en-US" dirty="0" smtClean="0"/>
              <a:t>Strategies</a:t>
            </a:r>
          </a:p>
          <a:p>
            <a:pPr lvl="1"/>
            <a:r>
              <a:rPr lang="en-US" dirty="0" smtClean="0"/>
              <a:t>Policies</a:t>
            </a:r>
          </a:p>
          <a:p>
            <a:pPr lvl="1"/>
            <a:r>
              <a:rPr lang="en-US" dirty="0" smtClean="0"/>
              <a:t>Strategists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r"/>
            <a:r>
              <a:rPr lang="en-US" b="1" dirty="0" smtClean="0"/>
              <a:t>Today’s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dirty="0" smtClean="0"/>
              <a:t>SWOT Analysis</a:t>
            </a:r>
          </a:p>
          <a:p>
            <a:pPr lvl="1"/>
            <a:r>
              <a:rPr lang="en-US" dirty="0" smtClean="0"/>
              <a:t>Example</a:t>
            </a:r>
          </a:p>
          <a:p>
            <a:r>
              <a:rPr lang="en-US" dirty="0" smtClean="0"/>
              <a:t>Intuition and analysis</a:t>
            </a:r>
          </a:p>
          <a:p>
            <a:pPr lvl="1"/>
            <a:r>
              <a:rPr lang="en-US" dirty="0" smtClean="0"/>
              <a:t>Pillars of intuition</a:t>
            </a:r>
          </a:p>
          <a:p>
            <a:pPr lvl="1"/>
            <a:r>
              <a:rPr lang="en-US" dirty="0" smtClean="0"/>
              <a:t>Benefits of intuition in decision making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SWOT 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en-US" dirty="0" smtClean="0"/>
              <a:t>Albert S Humphrey in the 1960s</a:t>
            </a:r>
          </a:p>
          <a:p>
            <a:pPr lvl="1" algn="just"/>
            <a:r>
              <a:rPr lang="en-US" dirty="0" smtClean="0"/>
              <a:t>Strengths and weaknesses are often internal to your organization</a:t>
            </a:r>
          </a:p>
          <a:p>
            <a:pPr lvl="1" algn="just"/>
            <a:r>
              <a:rPr lang="en-US" dirty="0" smtClean="0"/>
              <a:t>Opportunities and threats generally relate to external factors</a:t>
            </a:r>
          </a:p>
          <a:p>
            <a:pPr algn="just"/>
            <a:r>
              <a:rPr lang="en-US" dirty="0" smtClean="0"/>
              <a:t>Internal-External Analysis and the SWOT Matrix is sometimes called an </a:t>
            </a:r>
            <a:r>
              <a:rPr lang="en-US" u="sng" dirty="0" smtClean="0"/>
              <a:t>IE Matrix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Strengths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fontAlgn="base"/>
            <a:r>
              <a:rPr lang="en-US" dirty="0" smtClean="0"/>
              <a:t>What advantages does your organization have?</a:t>
            </a:r>
          </a:p>
          <a:p>
            <a:pPr algn="just" fontAlgn="base"/>
            <a:r>
              <a:rPr lang="en-US" dirty="0" smtClean="0"/>
              <a:t>What do you do better than anyone else?</a:t>
            </a:r>
          </a:p>
          <a:p>
            <a:pPr algn="just" fontAlgn="base"/>
            <a:r>
              <a:rPr lang="en-US" dirty="0" smtClean="0"/>
              <a:t>What unique or lowest-cost resources can you draw upon that others can't?</a:t>
            </a:r>
          </a:p>
          <a:p>
            <a:pPr algn="just" fontAlgn="base"/>
            <a:r>
              <a:rPr lang="en-US" dirty="0" smtClean="0"/>
              <a:t>What do people in your market see as your strengths?</a:t>
            </a:r>
          </a:p>
          <a:p>
            <a:pPr algn="just" fontAlgn="base"/>
            <a:r>
              <a:rPr lang="en-US" dirty="0" smtClean="0"/>
              <a:t>What factors mean that you "get the sale"?</a:t>
            </a:r>
          </a:p>
          <a:p>
            <a:pPr algn="just" fontAlgn="base"/>
            <a:r>
              <a:rPr lang="en-US" dirty="0" smtClean="0"/>
              <a:t>What is your organization's </a:t>
            </a:r>
            <a:r>
              <a:rPr lang="en-US" b="1" dirty="0" smtClean="0"/>
              <a:t>Unique Selling Proposition</a:t>
            </a:r>
            <a:r>
              <a:rPr lang="en-US" dirty="0" smtClean="0"/>
              <a:t> (USP)?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Unique Selling Proposition</a:t>
            </a:r>
            <a:r>
              <a:rPr lang="en-US" dirty="0" smtClean="0"/>
              <a:t> (USP)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USP is the unique thing that you can offer that your competitors can't. 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sz="2400" dirty="0" smtClean="0"/>
              <a:t>It's your "Competitive Edge." </a:t>
            </a:r>
          </a:p>
          <a:p>
            <a:pPr lvl="1"/>
            <a:r>
              <a:rPr lang="en-US" sz="2400" dirty="0" smtClean="0"/>
              <a:t>It's the reason that customers buy from you and you alone. </a:t>
            </a:r>
          </a:p>
          <a:p>
            <a:pPr lvl="1"/>
            <a:r>
              <a:rPr lang="en-US" sz="2400" dirty="0" smtClean="0"/>
              <a:t>USPs have helped many companies succeed</a:t>
            </a:r>
          </a:p>
          <a:p>
            <a:pPr lvl="1">
              <a:buNone/>
            </a:pPr>
            <a:r>
              <a:rPr lang="en-US" dirty="0" smtClean="0"/>
              <a:t>	</a:t>
            </a:r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US" dirty="0" smtClean="0"/>
              <a:t>However, USPs are often extremely difficult to find. And as soon as one company establishes a successful USP in a market, competitors rush to copy it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/>
          </a:bodyPr>
          <a:lstStyle/>
          <a:p>
            <a:pPr algn="r"/>
            <a:r>
              <a:rPr lang="en-US" b="1" dirty="0" smtClean="0"/>
              <a:t>Weaknesses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None/>
            </a:pPr>
            <a:r>
              <a:rPr lang="en-US" dirty="0" smtClean="0"/>
              <a:t>-	What could you improve?</a:t>
            </a:r>
          </a:p>
          <a:p>
            <a:pPr fontAlgn="base">
              <a:buNone/>
            </a:pPr>
            <a:r>
              <a:rPr lang="en-US" dirty="0" smtClean="0"/>
              <a:t>-	What should you avoid?</a:t>
            </a:r>
          </a:p>
          <a:p>
            <a:pPr fontAlgn="base">
              <a:buNone/>
            </a:pPr>
            <a:r>
              <a:rPr lang="en-US" dirty="0" smtClean="0"/>
              <a:t>-	What are people in your market likely to see as weaknesses?</a:t>
            </a:r>
          </a:p>
          <a:p>
            <a:pPr fontAlgn="base">
              <a:buFontTx/>
              <a:buChar char="-"/>
            </a:pPr>
            <a:r>
              <a:rPr lang="en-US" dirty="0" smtClean="0"/>
              <a:t>What factors lose you sales?</a:t>
            </a:r>
          </a:p>
          <a:p>
            <a:pPr algn="just" fontAlgn="base">
              <a:buFontTx/>
              <a:buChar char="-"/>
            </a:pPr>
            <a:r>
              <a:rPr lang="en-US" dirty="0" smtClean="0"/>
              <a:t>It's best to be realistic now, and face any unpleasant truths as soon as possible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r"/>
            <a:r>
              <a:rPr lang="en-US" b="1" dirty="0" smtClean="0"/>
              <a:t>Opportunities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10000"/>
          </a:bodyPr>
          <a:lstStyle/>
          <a:p>
            <a:pPr fontAlgn="base">
              <a:buNone/>
            </a:pPr>
            <a:r>
              <a:rPr lang="en-US" dirty="0" smtClean="0"/>
              <a:t>-	What good opportunities can you spot?</a:t>
            </a:r>
          </a:p>
          <a:p>
            <a:pPr fontAlgn="base">
              <a:buNone/>
            </a:pPr>
            <a:r>
              <a:rPr lang="en-US" dirty="0" smtClean="0"/>
              <a:t>-	What interesting trends are you aware of?</a:t>
            </a:r>
          </a:p>
          <a:p>
            <a:pPr fontAlgn="base">
              <a:buNone/>
            </a:pPr>
            <a:r>
              <a:rPr lang="en-US" dirty="0" smtClean="0"/>
              <a:t>-	Useful opportunities can come from such things as:</a:t>
            </a:r>
          </a:p>
          <a:p>
            <a:pPr lvl="1" algn="just" fontAlgn="base"/>
            <a:r>
              <a:rPr lang="en-US" dirty="0" smtClean="0"/>
              <a:t>Changes in technology and markets on both a broad and narrow scale.</a:t>
            </a:r>
          </a:p>
          <a:p>
            <a:pPr lvl="1" algn="just" fontAlgn="base"/>
            <a:r>
              <a:rPr lang="en-US" dirty="0" smtClean="0"/>
              <a:t>Changes in government policy related to your field.</a:t>
            </a:r>
          </a:p>
          <a:p>
            <a:pPr lvl="1" algn="just" fontAlgn="base"/>
            <a:r>
              <a:rPr lang="en-US" dirty="0" smtClean="0"/>
              <a:t>Changes in social patterns, population profiles, lifestyle changes, and so on.</a:t>
            </a:r>
          </a:p>
          <a:p>
            <a:pPr lvl="1" algn="just" fontAlgn="base"/>
            <a:r>
              <a:rPr lang="en-US" dirty="0" smtClean="0"/>
              <a:t>Local events.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r"/>
            <a:r>
              <a:rPr lang="en-US" b="1" dirty="0" smtClean="0"/>
              <a:t>Threats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 smtClean="0"/>
              <a:t>-	What obstacles do you face?</a:t>
            </a:r>
          </a:p>
          <a:p>
            <a:pPr algn="just">
              <a:buNone/>
            </a:pPr>
            <a:r>
              <a:rPr lang="en-US" dirty="0" smtClean="0"/>
              <a:t>-	What are your competitors doing?</a:t>
            </a:r>
          </a:p>
          <a:p>
            <a:pPr algn="just">
              <a:buNone/>
            </a:pPr>
            <a:r>
              <a:rPr lang="en-US" dirty="0" smtClean="0"/>
              <a:t>-	Are quality standards or specifications for your job, products or services changing?</a:t>
            </a:r>
          </a:p>
          <a:p>
            <a:pPr algn="just">
              <a:buNone/>
            </a:pPr>
            <a:r>
              <a:rPr lang="en-US" dirty="0" smtClean="0"/>
              <a:t>-	Is changing technology threatening your position?</a:t>
            </a:r>
          </a:p>
          <a:p>
            <a:pPr algn="just">
              <a:buNone/>
            </a:pPr>
            <a:r>
              <a:rPr lang="en-US" dirty="0" smtClean="0"/>
              <a:t>-	Do you have bad debt or cash-flow problems?</a:t>
            </a:r>
          </a:p>
          <a:p>
            <a:pPr algn="just">
              <a:buNone/>
            </a:pPr>
            <a:r>
              <a:rPr lang="en-US" dirty="0" smtClean="0"/>
              <a:t>-	Could any of your weaknesses seriously threaten your business?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 smtClean="0"/>
              <a:t>SWOT Matrix</a:t>
            </a:r>
            <a:endParaRPr lang="en-US" sz="36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8" name="Group 24"/>
          <p:cNvGraphicFramePr>
            <a:graphicFrameLocks/>
          </p:cNvGraphicFramePr>
          <p:nvPr/>
        </p:nvGraphicFramePr>
        <p:xfrm>
          <a:off x="838200" y="1600201"/>
          <a:ext cx="7543800" cy="4267199"/>
        </p:xfrm>
        <a:graphic>
          <a:graphicData uri="http://schemas.openxmlformats.org/drawingml/2006/table">
            <a:tbl>
              <a:tblPr/>
              <a:tblGrid>
                <a:gridCol w="1701642"/>
                <a:gridCol w="3327558"/>
                <a:gridCol w="2514600"/>
              </a:tblGrid>
              <a:tr h="8721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Strengths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List 4-5 internal strengths here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Weaknesses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List 4-5 internal weaknesses here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15818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Opportunities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List 4-5 external opportunities here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S-O strategies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W-O strategies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32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Threats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List 4-5 external threats here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S-T strategies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W-T strategies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r"/>
            <a:r>
              <a:rPr lang="en-US" b="1" dirty="0" smtClean="0"/>
              <a:t>Intuition 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Business Strategy tries to bring together qualitative and qualitative information</a:t>
            </a:r>
          </a:p>
          <a:p>
            <a:pPr algn="just"/>
            <a:endParaRPr lang="en-US" dirty="0" smtClean="0"/>
          </a:p>
          <a:p>
            <a:r>
              <a:rPr lang="en-US" dirty="0" smtClean="0"/>
              <a:t>Intuition rests on:</a:t>
            </a:r>
          </a:p>
          <a:p>
            <a:pPr lvl="1"/>
            <a:r>
              <a:rPr lang="en-US" dirty="0" smtClean="0"/>
              <a:t>Past experiences</a:t>
            </a:r>
          </a:p>
          <a:p>
            <a:pPr lvl="1"/>
            <a:r>
              <a:rPr lang="en-US" dirty="0" smtClean="0"/>
              <a:t>Judgment</a:t>
            </a:r>
          </a:p>
          <a:p>
            <a:pPr lvl="1"/>
            <a:r>
              <a:rPr lang="en-US" dirty="0" smtClean="0"/>
              <a:t>Feelings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Intuition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Intuitions help in decision making where:</a:t>
            </a:r>
          </a:p>
          <a:p>
            <a:pPr lvl="1" algn="just"/>
            <a:r>
              <a:rPr lang="en-US" dirty="0" smtClean="0"/>
              <a:t>Uncertainty prevails</a:t>
            </a:r>
          </a:p>
          <a:p>
            <a:pPr lvl="1" algn="just"/>
            <a:r>
              <a:rPr lang="en-US" dirty="0" smtClean="0"/>
              <a:t>Little or no precedence exists</a:t>
            </a:r>
          </a:p>
          <a:p>
            <a:pPr lvl="1" algn="just"/>
            <a:r>
              <a:rPr lang="en-US" dirty="0" smtClean="0"/>
              <a:t>Highly interrelated variables exist</a:t>
            </a:r>
          </a:p>
          <a:p>
            <a:pPr lvl="1" algn="just"/>
            <a:r>
              <a:rPr lang="en-US" dirty="0" smtClean="0"/>
              <a:t>A choice from various possible alternatives is needed</a:t>
            </a:r>
          </a:p>
          <a:p>
            <a:pPr lvl="1" algn="just"/>
            <a:r>
              <a:rPr lang="en-US" dirty="0" smtClean="0"/>
              <a:t>Intuition and analytical judgment requires inputs from all managerial levels</a:t>
            </a:r>
          </a:p>
          <a:p>
            <a:pPr lvl="1" algn="just"/>
            <a:r>
              <a:rPr lang="en-US" dirty="0" smtClean="0"/>
              <a:t>Analytical thinking and intuitive thinking complement one another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599"/>
            <a:ext cx="8229600" cy="4038601"/>
          </a:xfrm>
        </p:spPr>
        <p:txBody>
          <a:bodyPr/>
          <a:lstStyle/>
          <a:p>
            <a:r>
              <a:rPr lang="en-US" dirty="0" smtClean="0"/>
              <a:t>SWOT Analysis</a:t>
            </a:r>
          </a:p>
          <a:p>
            <a:pPr lvl="1"/>
            <a:r>
              <a:rPr lang="en-US" dirty="0" smtClean="0"/>
              <a:t>Strengths</a:t>
            </a:r>
          </a:p>
          <a:p>
            <a:pPr lvl="1"/>
            <a:r>
              <a:rPr lang="en-US" dirty="0" smtClean="0"/>
              <a:t>Weaknesses</a:t>
            </a:r>
          </a:p>
          <a:p>
            <a:pPr lvl="1"/>
            <a:r>
              <a:rPr lang="en-US" dirty="0" smtClean="0"/>
              <a:t>Opportunities</a:t>
            </a:r>
          </a:p>
          <a:p>
            <a:pPr lvl="1"/>
            <a:r>
              <a:rPr lang="en-US" dirty="0" smtClean="0"/>
              <a:t>Threats</a:t>
            </a:r>
          </a:p>
          <a:p>
            <a:r>
              <a:rPr lang="en-US" dirty="0" smtClean="0"/>
              <a:t>Intuition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Vision and Mission Statement</a:t>
            </a:r>
          </a:p>
          <a:p>
            <a:pPr lvl="1"/>
            <a:r>
              <a:rPr lang="en-US" dirty="0" smtClean="0"/>
              <a:t>Where we are and where we would like to be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What is our business?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“What do we want to become?”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sz="3200" dirty="0" smtClean="0"/>
          </a:p>
          <a:p>
            <a:pPr lvl="1"/>
            <a:r>
              <a:rPr lang="en-US" dirty="0" smtClean="0"/>
              <a:t>Examples of Vision and Mission Statement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399</Words>
  <Application>Microsoft Office PowerPoint</Application>
  <PresentationFormat>On-screen Show (4:3)</PresentationFormat>
  <Paragraphs>127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Business Policy and Strategy</vt:lpstr>
      <vt:lpstr>Recap</vt:lpstr>
      <vt:lpstr>Today’s Lecture</vt:lpstr>
      <vt:lpstr>SWOT Analysis</vt:lpstr>
      <vt:lpstr>Strengths</vt:lpstr>
      <vt:lpstr>Unique Selling Proposition (USP)</vt:lpstr>
      <vt:lpstr>Weaknesses</vt:lpstr>
      <vt:lpstr>Opportunities</vt:lpstr>
      <vt:lpstr>Threats</vt:lpstr>
      <vt:lpstr>SWOT Matrix</vt:lpstr>
      <vt:lpstr>Intuition Analysis</vt:lpstr>
      <vt:lpstr>Intuition Analysis</vt:lpstr>
      <vt:lpstr>Summary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</dc:creator>
  <cp:lastModifiedBy>NTS</cp:lastModifiedBy>
  <cp:revision>76</cp:revision>
  <dcterms:created xsi:type="dcterms:W3CDTF">2006-08-16T00:00:00Z</dcterms:created>
  <dcterms:modified xsi:type="dcterms:W3CDTF">2013-09-26T07:01:51Z</dcterms:modified>
</cp:coreProperties>
</file>