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58" r:id="rId3"/>
    <p:sldId id="259" r:id="rId4"/>
    <p:sldId id="261" r:id="rId5"/>
    <p:sldId id="260" r:id="rId6"/>
    <p:sldId id="263" r:id="rId7"/>
    <p:sldId id="264" r:id="rId8"/>
    <p:sldId id="265" r:id="rId9"/>
    <p:sldId id="262" r:id="rId10"/>
    <p:sldId id="266" r:id="rId11"/>
    <p:sldId id="269" r:id="rId12"/>
    <p:sldId id="268" r:id="rId13"/>
    <p:sldId id="271" r:id="rId14"/>
    <p:sldId id="273" r:id="rId15"/>
    <p:sldId id="274" r:id="rId16"/>
    <p:sldId id="270" r:id="rId17"/>
    <p:sldId id="275" r:id="rId18"/>
    <p:sldId id="276" r:id="rId19"/>
    <p:sldId id="277" r:id="rId20"/>
    <p:sldId id="278" r:id="rId21"/>
    <p:sldId id="279" r:id="rId22"/>
    <p:sldId id="280" r:id="rId23"/>
    <p:sldId id="281"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224"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8448F7-1BC8-4BB9-9202-7EFE05CB2862}" type="datetimeFigureOut">
              <a:rPr lang="en-US" smtClean="0"/>
              <a:pPr/>
              <a:t>06-Nov-13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410A77-DD0F-4AB3-9640-FF7C7B170C6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71B26F-EC41-402A-ABCB-4C311DD39695}" type="slidenum">
              <a:rPr lang="en-US"/>
              <a:pPr/>
              <a:t>4</a:t>
            </a:fld>
            <a:endParaRPr lang="en-US"/>
          </a:p>
        </p:txBody>
      </p:sp>
      <p:sp>
        <p:nvSpPr>
          <p:cNvPr id="60418" name="Rectangle 2"/>
          <p:cNvSpPr>
            <a:spLocks noGrp="1" noRot="1" noChangeAspect="1" noChangeArrowheads="1" noTextEdit="1"/>
          </p:cNvSpPr>
          <p:nvPr>
            <p:ph type="sldImg"/>
          </p:nvPr>
        </p:nvSpPr>
        <p:spPr>
          <a:xfrm>
            <a:off x="1144588" y="687388"/>
            <a:ext cx="4568825" cy="3425825"/>
          </a:xfrm>
          <a:ln w="12700" cap="flat"/>
        </p:spPr>
      </p:sp>
      <p:sp>
        <p:nvSpPr>
          <p:cNvPr id="60419"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7660EE-655F-4B4B-9D16-081375B10DDF}" type="slidenum">
              <a:rPr lang="en-US"/>
              <a:pPr/>
              <a:t>6</a:t>
            </a:fld>
            <a:endParaRPr lang="en-US"/>
          </a:p>
        </p:txBody>
      </p:sp>
      <p:sp>
        <p:nvSpPr>
          <p:cNvPr id="66562" name="Rectangle 2"/>
          <p:cNvSpPr>
            <a:spLocks noGrp="1" noRot="1" noChangeAspect="1" noChangeArrowheads="1" noTextEdit="1"/>
          </p:cNvSpPr>
          <p:nvPr>
            <p:ph type="sldImg"/>
          </p:nvPr>
        </p:nvSpPr>
        <p:spPr>
          <a:xfrm>
            <a:off x="1144588" y="687388"/>
            <a:ext cx="4568825" cy="3425825"/>
          </a:xfrm>
          <a:ln w="12700" cap="flat"/>
        </p:spPr>
      </p:sp>
      <p:sp>
        <p:nvSpPr>
          <p:cNvPr id="66563"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9A6562-567C-4349-BA24-D1FB7C8FE832}" type="slidenum">
              <a:rPr lang="en-US"/>
              <a:pPr/>
              <a:t>7</a:t>
            </a:fld>
            <a:endParaRPr lang="en-US"/>
          </a:p>
        </p:txBody>
      </p:sp>
      <p:sp>
        <p:nvSpPr>
          <p:cNvPr id="68610" name="Rectangle 2"/>
          <p:cNvSpPr>
            <a:spLocks noGrp="1" noRot="1" noChangeAspect="1" noChangeArrowheads="1" noTextEdit="1"/>
          </p:cNvSpPr>
          <p:nvPr>
            <p:ph type="sldImg"/>
          </p:nvPr>
        </p:nvSpPr>
        <p:spPr>
          <a:xfrm>
            <a:off x="1144588" y="687388"/>
            <a:ext cx="4568825" cy="3425825"/>
          </a:xfrm>
          <a:ln w="12700" cap="flat"/>
        </p:spPr>
      </p:sp>
      <p:sp>
        <p:nvSpPr>
          <p:cNvPr id="68611"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9C05FF-4DB0-4A0A-9C3E-159A8D74C6C7}" type="slidenum">
              <a:rPr lang="en-US"/>
              <a:pPr/>
              <a:t>10</a:t>
            </a:fld>
            <a:endParaRPr lang="en-US"/>
          </a:p>
        </p:txBody>
      </p:sp>
      <p:sp>
        <p:nvSpPr>
          <p:cNvPr id="51202" name="Rectangle 2"/>
          <p:cNvSpPr>
            <a:spLocks noGrp="1" noRot="1" noChangeAspect="1" noChangeArrowheads="1" noTextEdit="1"/>
          </p:cNvSpPr>
          <p:nvPr>
            <p:ph type="sldImg"/>
          </p:nvPr>
        </p:nvSpPr>
        <p:spPr>
          <a:xfrm>
            <a:off x="1144588" y="687388"/>
            <a:ext cx="4568825" cy="3425825"/>
          </a:xfrm>
          <a:ln w="12700" cap="flat"/>
        </p:spPr>
      </p:sp>
      <p:sp>
        <p:nvSpPr>
          <p:cNvPr id="51203"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D932846-F042-4AFF-BF08-5311E88DB697}" type="slidenum">
              <a:rPr lang="en-US"/>
              <a:pPr/>
              <a:t>11</a:t>
            </a:fld>
            <a:endParaRPr lang="en-US"/>
          </a:p>
        </p:txBody>
      </p:sp>
      <p:sp>
        <p:nvSpPr>
          <p:cNvPr id="28674" name="Rectangle 2"/>
          <p:cNvSpPr>
            <a:spLocks noGrp="1" noRot="1" noChangeAspect="1" noChangeArrowheads="1" noTextEdit="1"/>
          </p:cNvSpPr>
          <p:nvPr>
            <p:ph type="sldImg"/>
          </p:nvPr>
        </p:nvSpPr>
        <p:spPr>
          <a:xfrm>
            <a:off x="1152525" y="692150"/>
            <a:ext cx="4554538" cy="3416300"/>
          </a:xfrm>
          <a:ln w="12700" cap="flat">
            <a:solidFill>
              <a:schemeClr val="tx1"/>
            </a:solidFill>
          </a:ln>
        </p:spPr>
      </p:sp>
      <p:sp>
        <p:nvSpPr>
          <p:cNvPr id="28675"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2C43FA-B029-4873-BC9B-F0EEBFD926E3}" type="slidenum">
              <a:rPr lang="en-US"/>
              <a:pPr/>
              <a:t>18</a:t>
            </a:fld>
            <a:endParaRPr lang="en-US"/>
          </a:p>
        </p:txBody>
      </p:sp>
      <p:sp>
        <p:nvSpPr>
          <p:cNvPr id="863234" name="Rectangle 2"/>
          <p:cNvSpPr>
            <a:spLocks noGrp="1" noRot="1" noChangeAspect="1" noChangeArrowheads="1" noTextEdit="1"/>
          </p:cNvSpPr>
          <p:nvPr>
            <p:ph type="sldImg"/>
          </p:nvPr>
        </p:nvSpPr>
        <p:spPr>
          <a:xfrm>
            <a:off x="1144588" y="687388"/>
            <a:ext cx="4568825" cy="3425825"/>
          </a:xfrm>
          <a:ln w="12700" cap="flat"/>
        </p:spPr>
      </p:sp>
      <p:sp>
        <p:nvSpPr>
          <p:cNvPr id="863235"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B4E44B-8C72-4032-9B22-2BDC751C5D1C}" type="slidenum">
              <a:rPr lang="en-US"/>
              <a:pPr/>
              <a:t>19</a:t>
            </a:fld>
            <a:endParaRPr lang="en-US"/>
          </a:p>
        </p:txBody>
      </p:sp>
      <p:sp>
        <p:nvSpPr>
          <p:cNvPr id="900098" name="Rectangle 2"/>
          <p:cNvSpPr>
            <a:spLocks noGrp="1" noRot="1" noChangeAspect="1" noChangeArrowheads="1" noTextEdit="1"/>
          </p:cNvSpPr>
          <p:nvPr>
            <p:ph type="sldImg"/>
          </p:nvPr>
        </p:nvSpPr>
        <p:spPr>
          <a:xfrm>
            <a:off x="1144588" y="687388"/>
            <a:ext cx="4568825" cy="3425825"/>
          </a:xfrm>
          <a:ln w="12700" cap="flat"/>
        </p:spPr>
      </p:sp>
      <p:sp>
        <p:nvSpPr>
          <p:cNvPr id="900099" name="Rectangle 3"/>
          <p:cNvSpPr>
            <a:spLocks noGrp="1" noChangeArrowheads="1"/>
          </p:cNvSpPr>
          <p:nvPr>
            <p:ph type="body" idx="1"/>
          </p:nvPr>
        </p:nvSpPr>
        <p:spPr>
          <a:xfrm>
            <a:off x="914400" y="4343400"/>
            <a:ext cx="5029200" cy="4114800"/>
          </a:xfrm>
          <a:ln/>
        </p:spPr>
        <p:txBody>
          <a:bodyPr lIns="92075" tIns="46038" rIns="92075" bIns="46038"/>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7360AD-7BD1-4F5B-9086-E086DD713407}" type="slidenum">
              <a:rPr lang="en-US"/>
              <a:pPr/>
              <a:t>21</a:t>
            </a:fld>
            <a:endParaRPr lang="en-US"/>
          </a:p>
        </p:txBody>
      </p:sp>
      <p:sp>
        <p:nvSpPr>
          <p:cNvPr id="974850" name="Rectangle 2"/>
          <p:cNvSpPr>
            <a:spLocks noGrp="1" noRot="1" noChangeAspect="1" noChangeArrowheads="1" noTextEdit="1"/>
          </p:cNvSpPr>
          <p:nvPr>
            <p:ph type="sldImg"/>
          </p:nvPr>
        </p:nvSpPr>
        <p:spPr>
          <a:xfrm>
            <a:off x="1144588" y="687388"/>
            <a:ext cx="4568825" cy="3425825"/>
          </a:xfrm>
          <a:ln/>
        </p:spPr>
      </p:sp>
      <p:sp>
        <p:nvSpPr>
          <p:cNvPr id="97485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246CC94-6E53-4253-AA87-83901486C7D5}" type="datetime1">
              <a:rPr lang="en-US" smtClean="0"/>
              <a:pPr/>
              <a:t>06-Nov-13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ACBDAE-88BA-4DCD-A244-869A44DC1E70}" type="datetime1">
              <a:rPr lang="en-US" smtClean="0"/>
              <a:pPr/>
              <a:t>06-Nov-13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65F007-6CA8-429C-9E09-A3EA48037470}" type="datetime1">
              <a:rPr lang="en-US" smtClean="0"/>
              <a:pPr/>
              <a:t>06-Nov-13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9DC4CBA-9722-443C-BC06-9E89B524EB12}" type="datetime1">
              <a:rPr lang="en-US" smtClean="0"/>
              <a:pPr/>
              <a:t>06-Nov-13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605696-0B9B-4F91-9FF9-FF7F9DE31CF0}" type="datetime1">
              <a:rPr lang="en-US" smtClean="0"/>
              <a:pPr/>
              <a:t>06-Nov-13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7517B83-E368-436A-BF69-4C109AA299A5}" type="datetime1">
              <a:rPr lang="en-US" smtClean="0"/>
              <a:pPr/>
              <a:t>06-Nov-13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B195E0-9435-4C3C-B1B9-4FB90B4C3253}" type="datetime1">
              <a:rPr lang="en-US" smtClean="0"/>
              <a:pPr/>
              <a:t>06-Nov-13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D423BE-1CD2-4CA8-8820-E5CE6D6F4943}" type="datetime1">
              <a:rPr lang="en-US" smtClean="0"/>
              <a:pPr/>
              <a:t>06-Nov-13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E3FF7C-1CA7-4484-9980-167EE6F38EF5}" type="datetime1">
              <a:rPr lang="en-US" smtClean="0"/>
              <a:pPr/>
              <a:t>06-Nov-13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AC10BD-A024-4420-96B1-46902E8324D1}" type="datetime1">
              <a:rPr lang="en-US" smtClean="0"/>
              <a:pPr/>
              <a:t>06-Nov-13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2B4520-671B-4376-9058-ACBA4FA8075B}" type="datetime1">
              <a:rPr lang="en-US" smtClean="0"/>
              <a:pPr/>
              <a:t>06-Nov-13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5613" y="1598613"/>
            <a:ext cx="4037012" cy="4533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5025" y="1598613"/>
            <a:ext cx="4037013" cy="2190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5025" y="3941763"/>
            <a:ext cx="4037013" cy="2190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0"/>
          </p:nvPr>
        </p:nvSpPr>
        <p:spPr>
          <a:xfrm>
            <a:off x="2590800" y="6172200"/>
            <a:ext cx="4267200" cy="476250"/>
          </a:xfrm>
        </p:spPr>
        <p:txBody>
          <a:bodyPr/>
          <a:lstStyle>
            <a:lvl1pPr>
              <a:defRPr/>
            </a:lvl1pPr>
          </a:lstStyle>
          <a:p>
            <a:endParaRPr lang="en-US"/>
          </a:p>
        </p:txBody>
      </p:sp>
      <p:sp>
        <p:nvSpPr>
          <p:cNvPr id="7" name="Slide Number Placeholder 6"/>
          <p:cNvSpPr>
            <a:spLocks noGrp="1"/>
          </p:cNvSpPr>
          <p:nvPr>
            <p:ph type="sldNum" sz="quarter" idx="11"/>
          </p:nvPr>
        </p:nvSpPr>
        <p:spPr>
          <a:xfrm>
            <a:off x="6781800" y="6172200"/>
            <a:ext cx="1828800" cy="476250"/>
          </a:xfrm>
        </p:spPr>
        <p:txBody>
          <a:bodyPr/>
          <a:lstStyle>
            <a:lvl1pPr>
              <a:defRPr/>
            </a:lvl1pPr>
          </a:lstStyle>
          <a:p>
            <a:r>
              <a:rPr lang="en-US"/>
              <a:t>Ch 5 -</a:t>
            </a:r>
            <a:fld id="{E07DB085-ED76-44B4-832F-596EB5E676B7}" type="slidenum">
              <a:rPr lang="en-US"/>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AFD36A-4417-4FA1-BE8D-AC2F96A35263}" type="datetime1">
              <a:rPr lang="en-US" smtClean="0"/>
              <a:pPr/>
              <a:t>06-Nov-13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b="1" dirty="0" smtClean="0"/>
              <a:t>Business Policy and Strategy</a:t>
            </a:r>
            <a:endParaRPr lang="en-US" b="1" dirty="0"/>
          </a:p>
        </p:txBody>
      </p:sp>
      <p:sp>
        <p:nvSpPr>
          <p:cNvPr id="3" name="Subtitle 2"/>
          <p:cNvSpPr>
            <a:spLocks noGrp="1"/>
          </p:cNvSpPr>
          <p:nvPr>
            <p:ph type="subTitle" idx="1"/>
          </p:nvPr>
        </p:nvSpPr>
        <p:spPr/>
        <p:txBody>
          <a:bodyPr/>
          <a:lstStyle/>
          <a:p>
            <a:pPr algn="r"/>
            <a:r>
              <a:rPr lang="en-US" b="1" dirty="0" smtClean="0">
                <a:solidFill>
                  <a:schemeClr val="tx1"/>
                </a:solidFill>
              </a:rPr>
              <a:t>Lecture 32</a:t>
            </a:r>
            <a:endParaRPr lang="en-US" b="1" dirty="0">
              <a:solidFill>
                <a:schemeClr val="tx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normAutofit/>
          </a:bodyPr>
          <a:lstStyle/>
          <a:p>
            <a:r>
              <a:rPr lang="en-US" sz="4000" dirty="0" smtClean="0"/>
              <a:t>Revision of First 16 lectures</a:t>
            </a:r>
            <a:endParaRPr lang="en-US" sz="4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normAutofit/>
          </a:bodyPr>
          <a:lstStyle/>
          <a:p>
            <a:r>
              <a:rPr lang="en-US" sz="4000" dirty="0" smtClean="0"/>
              <a:t>Revision of lecture 17-30</a:t>
            </a:r>
          </a:p>
          <a:p>
            <a:endParaRPr lang="en-US" sz="4400"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ext Box 2"/>
          <p:cNvSpPr txBox="1">
            <a:spLocks noChangeArrowheads="1"/>
          </p:cNvSpPr>
          <p:nvPr/>
        </p:nvSpPr>
        <p:spPr bwMode="auto">
          <a:xfrm>
            <a:off x="533400" y="457200"/>
            <a:ext cx="7467600" cy="579438"/>
          </a:xfrm>
          <a:prstGeom prst="rect">
            <a:avLst/>
          </a:prstGeom>
          <a:noFill/>
          <a:ln w="9525">
            <a:noFill/>
            <a:miter lim="800000"/>
            <a:headEnd/>
            <a:tailEnd/>
          </a:ln>
          <a:effectLst/>
        </p:spPr>
        <p:txBody>
          <a:bodyPr wrap="square">
            <a:spAutoFit/>
          </a:bodyPr>
          <a:lstStyle/>
          <a:p>
            <a:pPr algn="r">
              <a:spcBef>
                <a:spcPct val="50000"/>
              </a:spcBef>
            </a:pPr>
            <a:r>
              <a:rPr lang="en-US" sz="3200" b="1" dirty="0"/>
              <a:t>Marketing</a:t>
            </a:r>
          </a:p>
        </p:txBody>
      </p:sp>
      <p:sp>
        <p:nvSpPr>
          <p:cNvPr id="59395" name="Text Box 3"/>
          <p:cNvSpPr txBox="1">
            <a:spLocks noChangeArrowheads="1"/>
          </p:cNvSpPr>
          <p:nvPr/>
        </p:nvSpPr>
        <p:spPr bwMode="auto">
          <a:xfrm>
            <a:off x="609600" y="1219200"/>
            <a:ext cx="6172200" cy="519113"/>
          </a:xfrm>
          <a:prstGeom prst="rect">
            <a:avLst/>
          </a:prstGeom>
          <a:noFill/>
          <a:ln w="9525">
            <a:noFill/>
            <a:miter lim="800000"/>
            <a:headEnd/>
            <a:tailEnd/>
          </a:ln>
          <a:effectLst/>
        </p:spPr>
        <p:txBody>
          <a:bodyPr>
            <a:spAutoFit/>
          </a:bodyPr>
          <a:lstStyle/>
          <a:p>
            <a:pPr>
              <a:spcBef>
                <a:spcPct val="50000"/>
              </a:spcBef>
            </a:pPr>
            <a:r>
              <a:rPr lang="en-US" sz="2800"/>
              <a:t>Marketing Functions</a:t>
            </a:r>
          </a:p>
        </p:txBody>
      </p:sp>
      <p:sp>
        <p:nvSpPr>
          <p:cNvPr id="59396" name="Text Box 4"/>
          <p:cNvSpPr txBox="1">
            <a:spLocks noChangeArrowheads="1"/>
          </p:cNvSpPr>
          <p:nvPr/>
        </p:nvSpPr>
        <p:spPr bwMode="auto">
          <a:xfrm>
            <a:off x="685800" y="1981200"/>
            <a:ext cx="6781800" cy="3743325"/>
          </a:xfrm>
          <a:prstGeom prst="rect">
            <a:avLst/>
          </a:prstGeom>
          <a:solidFill>
            <a:srgbClr val="FFFFCC"/>
          </a:solidFill>
          <a:ln w="9525">
            <a:noFill/>
            <a:miter lim="800000"/>
            <a:headEnd/>
            <a:tailEnd/>
          </a:ln>
          <a:effectLst/>
        </p:spPr>
        <p:txBody>
          <a:bodyPr>
            <a:spAutoFit/>
          </a:bodyPr>
          <a:lstStyle/>
          <a:p>
            <a:pPr marL="457200" indent="-457200">
              <a:spcBef>
                <a:spcPct val="50000"/>
              </a:spcBef>
              <a:buClr>
                <a:schemeClr val="tx1"/>
              </a:buClr>
              <a:buSzPct val="105000"/>
              <a:buFont typeface="Wingdings" pitchFamily="2" charset="2"/>
              <a:buAutoNum type="arabicPeriod"/>
            </a:pPr>
            <a:r>
              <a:rPr lang="en-US" sz="2400" b="1" dirty="0">
                <a:solidFill>
                  <a:srgbClr val="800000"/>
                </a:solidFill>
              </a:rPr>
              <a:t>Customer analysis</a:t>
            </a:r>
          </a:p>
          <a:p>
            <a:pPr marL="457200" indent="-457200">
              <a:spcBef>
                <a:spcPct val="50000"/>
              </a:spcBef>
              <a:buClr>
                <a:schemeClr val="tx1"/>
              </a:buClr>
              <a:buSzPct val="105000"/>
              <a:buFont typeface="Wingdings" pitchFamily="2" charset="2"/>
              <a:buAutoNum type="arabicPeriod"/>
            </a:pPr>
            <a:r>
              <a:rPr lang="en-US" sz="2400" b="1" dirty="0">
                <a:solidFill>
                  <a:srgbClr val="800000"/>
                </a:solidFill>
              </a:rPr>
              <a:t>Selling products/services</a:t>
            </a:r>
          </a:p>
          <a:p>
            <a:pPr marL="457200" indent="-457200">
              <a:spcBef>
                <a:spcPct val="50000"/>
              </a:spcBef>
              <a:buClr>
                <a:schemeClr val="tx1"/>
              </a:buClr>
              <a:buSzPct val="105000"/>
              <a:buFont typeface="Wingdings" pitchFamily="2" charset="2"/>
              <a:buAutoNum type="arabicPeriod"/>
            </a:pPr>
            <a:r>
              <a:rPr lang="en-US" sz="2400" b="1" dirty="0">
                <a:solidFill>
                  <a:srgbClr val="800000"/>
                </a:solidFill>
              </a:rPr>
              <a:t>Product &amp; service planning</a:t>
            </a:r>
          </a:p>
          <a:p>
            <a:pPr marL="457200" indent="-457200">
              <a:spcBef>
                <a:spcPct val="50000"/>
              </a:spcBef>
              <a:buClr>
                <a:schemeClr val="tx1"/>
              </a:buClr>
              <a:buSzPct val="105000"/>
              <a:buFont typeface="Wingdings" pitchFamily="2" charset="2"/>
              <a:buAutoNum type="arabicPeriod"/>
            </a:pPr>
            <a:r>
              <a:rPr lang="en-US" sz="2400" b="1" dirty="0">
                <a:solidFill>
                  <a:srgbClr val="800000"/>
                </a:solidFill>
              </a:rPr>
              <a:t>Pricing</a:t>
            </a:r>
          </a:p>
          <a:p>
            <a:pPr marL="457200" indent="-457200">
              <a:spcBef>
                <a:spcPct val="50000"/>
              </a:spcBef>
              <a:buClr>
                <a:schemeClr val="tx1"/>
              </a:buClr>
              <a:buSzPct val="105000"/>
              <a:buFont typeface="Wingdings" pitchFamily="2" charset="2"/>
              <a:buAutoNum type="arabicPeriod"/>
            </a:pPr>
            <a:r>
              <a:rPr lang="en-US" sz="2400" b="1" dirty="0">
                <a:solidFill>
                  <a:srgbClr val="800000"/>
                </a:solidFill>
              </a:rPr>
              <a:t>Distribution</a:t>
            </a:r>
          </a:p>
          <a:p>
            <a:pPr marL="457200" indent="-457200">
              <a:spcBef>
                <a:spcPct val="50000"/>
              </a:spcBef>
              <a:buClr>
                <a:schemeClr val="tx1"/>
              </a:buClr>
              <a:buSzPct val="105000"/>
              <a:buFont typeface="Wingdings" pitchFamily="2" charset="2"/>
              <a:buAutoNum type="arabicPeriod"/>
            </a:pPr>
            <a:r>
              <a:rPr lang="en-US" sz="2400" b="1" dirty="0">
                <a:solidFill>
                  <a:srgbClr val="800000"/>
                </a:solidFill>
              </a:rPr>
              <a:t>Marketing research</a:t>
            </a:r>
          </a:p>
          <a:p>
            <a:pPr marL="457200" indent="-457200">
              <a:spcBef>
                <a:spcPct val="50000"/>
              </a:spcBef>
              <a:buClr>
                <a:schemeClr val="tx1"/>
              </a:buClr>
              <a:buSzPct val="105000"/>
              <a:buFont typeface="Wingdings" pitchFamily="2" charset="2"/>
              <a:buAutoNum type="arabicPeriod"/>
            </a:pPr>
            <a:r>
              <a:rPr lang="en-US" sz="2400" b="1" dirty="0">
                <a:solidFill>
                  <a:srgbClr val="800000"/>
                </a:solidFill>
              </a:rPr>
              <a:t>Opportunity analysis</a:t>
            </a:r>
          </a:p>
        </p:txBody>
      </p:sp>
      <p:sp>
        <p:nvSpPr>
          <p:cNvPr id="6" name="Slide Number Placeholder 5"/>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9396">
                                            <p:txEl>
                                              <p:pRg st="0" end="0"/>
                                            </p:txEl>
                                          </p:spTgt>
                                        </p:tgtEl>
                                        <p:attrNameLst>
                                          <p:attrName>style.visibility</p:attrName>
                                        </p:attrNameLst>
                                      </p:cBhvr>
                                      <p:to>
                                        <p:strVal val="visible"/>
                                      </p:to>
                                    </p:set>
                                    <p:anim calcmode="lin" valueType="num">
                                      <p:cBhvr additive="base">
                                        <p:cTn id="7" dur="500" fill="hold"/>
                                        <p:tgtEl>
                                          <p:spTgt spid="5939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9396">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59396">
                                            <p:txEl>
                                              <p:pRg st="1" end="1"/>
                                            </p:txEl>
                                          </p:spTgt>
                                        </p:tgtEl>
                                        <p:attrNameLst>
                                          <p:attrName>style.visibility</p:attrName>
                                        </p:attrNameLst>
                                      </p:cBhvr>
                                      <p:to>
                                        <p:strVal val="visible"/>
                                      </p:to>
                                    </p:set>
                                    <p:anim calcmode="lin" valueType="num">
                                      <p:cBhvr additive="base">
                                        <p:cTn id="12" dur="500" fill="hold"/>
                                        <p:tgtEl>
                                          <p:spTgt spid="59396">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59396">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9396">
                                            <p:txEl>
                                              <p:pRg st="2" end="2"/>
                                            </p:txEl>
                                          </p:spTgt>
                                        </p:tgtEl>
                                        <p:attrNameLst>
                                          <p:attrName>style.visibility</p:attrName>
                                        </p:attrNameLst>
                                      </p:cBhvr>
                                      <p:to>
                                        <p:strVal val="visible"/>
                                      </p:to>
                                    </p:set>
                                    <p:anim calcmode="lin" valueType="num">
                                      <p:cBhvr additive="base">
                                        <p:cTn id="17" dur="500" fill="hold"/>
                                        <p:tgtEl>
                                          <p:spTgt spid="59396">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9396">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9396">
                                            <p:txEl>
                                              <p:pRg st="3" end="3"/>
                                            </p:txEl>
                                          </p:spTgt>
                                        </p:tgtEl>
                                        <p:attrNameLst>
                                          <p:attrName>style.visibility</p:attrName>
                                        </p:attrNameLst>
                                      </p:cBhvr>
                                      <p:to>
                                        <p:strVal val="visible"/>
                                      </p:to>
                                    </p:set>
                                    <p:anim calcmode="lin" valueType="num">
                                      <p:cBhvr additive="base">
                                        <p:cTn id="22" dur="500" fill="hold"/>
                                        <p:tgtEl>
                                          <p:spTgt spid="59396">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9396">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59396">
                                            <p:txEl>
                                              <p:pRg st="4" end="4"/>
                                            </p:txEl>
                                          </p:spTgt>
                                        </p:tgtEl>
                                        <p:attrNameLst>
                                          <p:attrName>style.visibility</p:attrName>
                                        </p:attrNameLst>
                                      </p:cBhvr>
                                      <p:to>
                                        <p:strVal val="visible"/>
                                      </p:to>
                                    </p:set>
                                    <p:anim calcmode="lin" valueType="num">
                                      <p:cBhvr additive="base">
                                        <p:cTn id="27" dur="500" fill="hold"/>
                                        <p:tgtEl>
                                          <p:spTgt spid="59396">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9396">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59396">
                                            <p:txEl>
                                              <p:pRg st="5" end="5"/>
                                            </p:txEl>
                                          </p:spTgt>
                                        </p:tgtEl>
                                        <p:attrNameLst>
                                          <p:attrName>style.visibility</p:attrName>
                                        </p:attrNameLst>
                                      </p:cBhvr>
                                      <p:to>
                                        <p:strVal val="visible"/>
                                      </p:to>
                                    </p:set>
                                    <p:anim calcmode="lin" valueType="num">
                                      <p:cBhvr additive="base">
                                        <p:cTn id="32" dur="500" fill="hold"/>
                                        <p:tgtEl>
                                          <p:spTgt spid="59396">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9396">
                                            <p:txEl>
                                              <p:pRg st="5" end="5"/>
                                            </p:txEl>
                                          </p:spTgt>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59396">
                                            <p:txEl>
                                              <p:pRg st="6" end="6"/>
                                            </p:txEl>
                                          </p:spTgt>
                                        </p:tgtEl>
                                        <p:attrNameLst>
                                          <p:attrName>style.visibility</p:attrName>
                                        </p:attrNameLst>
                                      </p:cBhvr>
                                      <p:to>
                                        <p:strVal val="visible"/>
                                      </p:to>
                                    </p:set>
                                    <p:anim calcmode="lin" valueType="num">
                                      <p:cBhvr additive="base">
                                        <p:cTn id="37" dur="500" fill="hold"/>
                                        <p:tgtEl>
                                          <p:spTgt spid="59396">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9396">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200" b="1" dirty="0" smtClean="0">
                <a:latin typeface="Arial" charset="0"/>
              </a:rPr>
              <a:t>Marketing Audit Checklist of Questions</a:t>
            </a:r>
            <a:endParaRPr lang="en-US" sz="3200" dirty="0"/>
          </a:p>
        </p:txBody>
      </p:sp>
      <p:sp>
        <p:nvSpPr>
          <p:cNvPr id="3" name="Content Placeholder 2"/>
          <p:cNvSpPr>
            <a:spLocks noGrp="1"/>
          </p:cNvSpPr>
          <p:nvPr>
            <p:ph idx="1"/>
          </p:nvPr>
        </p:nvSpPr>
        <p:spPr/>
        <p:txBody>
          <a:bodyPr>
            <a:normAutofit fontScale="70000" lnSpcReduction="20000"/>
          </a:bodyPr>
          <a:lstStyle/>
          <a:p>
            <a:pPr marL="571500" indent="-571500" algn="just">
              <a:lnSpc>
                <a:spcPct val="90000"/>
              </a:lnSpc>
            </a:pPr>
            <a:r>
              <a:rPr lang="en-US" altLang="ko-KR" dirty="0" smtClean="0">
                <a:ea typeface="Gulim" pitchFamily="34" charset="-127"/>
              </a:rPr>
              <a:t>Are markets segmented effectively?</a:t>
            </a:r>
          </a:p>
          <a:p>
            <a:pPr marL="571500" indent="-571500" algn="just">
              <a:lnSpc>
                <a:spcPct val="90000"/>
              </a:lnSpc>
            </a:pPr>
            <a:r>
              <a:rPr lang="en-US" altLang="ko-KR" dirty="0" smtClean="0">
                <a:ea typeface="Gulim" pitchFamily="34" charset="-127"/>
              </a:rPr>
              <a:t>Is the organization positioned well among competitors?</a:t>
            </a:r>
          </a:p>
          <a:p>
            <a:pPr marL="571500" indent="-571500" algn="just">
              <a:lnSpc>
                <a:spcPct val="90000"/>
              </a:lnSpc>
            </a:pPr>
            <a:r>
              <a:rPr lang="en-US" altLang="ko-KR" dirty="0" smtClean="0">
                <a:ea typeface="Gulim" pitchFamily="34" charset="-127"/>
              </a:rPr>
              <a:t>Has the firm’s market share been increasing?</a:t>
            </a:r>
          </a:p>
          <a:p>
            <a:pPr marL="571500" indent="-571500" algn="just">
              <a:lnSpc>
                <a:spcPct val="90000"/>
              </a:lnSpc>
            </a:pPr>
            <a:r>
              <a:rPr lang="en-US" altLang="ko-KR" dirty="0" smtClean="0">
                <a:ea typeface="Gulim" pitchFamily="34" charset="-127"/>
              </a:rPr>
              <a:t>Are present channels of distribution reliable and cost-effective?</a:t>
            </a:r>
          </a:p>
          <a:p>
            <a:pPr marL="571500" indent="-571500" algn="just">
              <a:lnSpc>
                <a:spcPct val="90000"/>
              </a:lnSpc>
            </a:pPr>
            <a:r>
              <a:rPr lang="en-US" altLang="ko-KR" dirty="0" smtClean="0">
                <a:ea typeface="Gulim" pitchFamily="34" charset="-127"/>
              </a:rPr>
              <a:t>Does the firm have an effective sales organization?</a:t>
            </a:r>
          </a:p>
          <a:p>
            <a:pPr marL="571500" indent="-571500" algn="just">
              <a:lnSpc>
                <a:spcPct val="90000"/>
              </a:lnSpc>
            </a:pPr>
            <a:r>
              <a:rPr lang="en-US" altLang="ko-KR" dirty="0" smtClean="0">
                <a:ea typeface="Gulim" pitchFamily="34" charset="-127"/>
              </a:rPr>
              <a:t>Does the firm conduct market research?</a:t>
            </a:r>
          </a:p>
          <a:p>
            <a:pPr marL="571500" indent="-571500" algn="just">
              <a:lnSpc>
                <a:spcPct val="90000"/>
              </a:lnSpc>
            </a:pPr>
            <a:r>
              <a:rPr lang="en-US" altLang="ko-KR" dirty="0" smtClean="0">
                <a:ea typeface="Gulim" pitchFamily="34" charset="-127"/>
              </a:rPr>
              <a:t>Are product quality and customer service good?</a:t>
            </a:r>
          </a:p>
          <a:p>
            <a:pPr marL="571500" indent="-571500" algn="just">
              <a:lnSpc>
                <a:spcPct val="90000"/>
              </a:lnSpc>
            </a:pPr>
            <a:r>
              <a:rPr lang="en-US" altLang="ko-KR" dirty="0" smtClean="0">
                <a:ea typeface="Gulim" pitchFamily="34" charset="-127"/>
              </a:rPr>
              <a:t>Are the firm’s products and services priced appropriately?</a:t>
            </a:r>
          </a:p>
          <a:p>
            <a:pPr marL="571500" indent="-571500" algn="just">
              <a:lnSpc>
                <a:spcPct val="90000"/>
              </a:lnSpc>
            </a:pPr>
            <a:r>
              <a:rPr lang="en-US" altLang="ko-KR" dirty="0" smtClean="0">
                <a:ea typeface="Gulim" pitchFamily="34" charset="-127"/>
              </a:rPr>
              <a:t>Does the firm have an effective promotion, advertising, and publicity strategy?</a:t>
            </a:r>
          </a:p>
          <a:p>
            <a:pPr marL="571500" indent="-571500" algn="just">
              <a:lnSpc>
                <a:spcPct val="90000"/>
              </a:lnSpc>
            </a:pPr>
            <a:r>
              <a:rPr lang="en-US" altLang="ko-KR" dirty="0" smtClean="0">
                <a:ea typeface="Gulim" pitchFamily="34" charset="-127"/>
              </a:rPr>
              <a:t>Are marketing planning and budgeting effective?</a:t>
            </a:r>
          </a:p>
          <a:p>
            <a:pPr marL="571500" indent="-571500" algn="just">
              <a:lnSpc>
                <a:spcPct val="90000"/>
              </a:lnSpc>
            </a:pPr>
            <a:r>
              <a:rPr lang="en-US" altLang="ko-KR" dirty="0" smtClean="0">
                <a:ea typeface="Gulim" pitchFamily="34" charset="-127"/>
              </a:rPr>
              <a:t>Do the firm’s marketing managers have adequate experience and training?</a:t>
            </a:r>
            <a:endParaRPr lang="en-US" dirty="0" smtClean="0"/>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ext Box 2"/>
          <p:cNvSpPr txBox="1">
            <a:spLocks noChangeArrowheads="1"/>
          </p:cNvSpPr>
          <p:nvPr/>
        </p:nvSpPr>
        <p:spPr bwMode="auto">
          <a:xfrm>
            <a:off x="533400" y="457200"/>
            <a:ext cx="6096000" cy="579438"/>
          </a:xfrm>
          <a:prstGeom prst="rect">
            <a:avLst/>
          </a:prstGeom>
          <a:noFill/>
          <a:ln w="9525">
            <a:noFill/>
            <a:miter lim="800000"/>
            <a:headEnd/>
            <a:tailEnd/>
          </a:ln>
          <a:effectLst/>
        </p:spPr>
        <p:txBody>
          <a:bodyPr>
            <a:spAutoFit/>
          </a:bodyPr>
          <a:lstStyle/>
          <a:p>
            <a:pPr>
              <a:spcBef>
                <a:spcPct val="50000"/>
              </a:spcBef>
            </a:pPr>
            <a:r>
              <a:rPr lang="en-US" sz="3200" b="1" dirty="0">
                <a:solidFill>
                  <a:schemeClr val="tx2"/>
                </a:solidFill>
              </a:rPr>
              <a:t>Research &amp; Development</a:t>
            </a:r>
          </a:p>
        </p:txBody>
      </p:sp>
      <p:sp>
        <p:nvSpPr>
          <p:cNvPr id="65539" name="Text Box 3"/>
          <p:cNvSpPr txBox="1">
            <a:spLocks noChangeArrowheads="1"/>
          </p:cNvSpPr>
          <p:nvPr/>
        </p:nvSpPr>
        <p:spPr bwMode="auto">
          <a:xfrm>
            <a:off x="533400" y="1447800"/>
            <a:ext cx="6172200" cy="519113"/>
          </a:xfrm>
          <a:prstGeom prst="rect">
            <a:avLst/>
          </a:prstGeom>
          <a:noFill/>
          <a:ln w="9525">
            <a:noFill/>
            <a:miter lim="800000"/>
            <a:headEnd/>
            <a:tailEnd/>
          </a:ln>
          <a:effectLst/>
        </p:spPr>
        <p:txBody>
          <a:bodyPr>
            <a:spAutoFit/>
          </a:bodyPr>
          <a:lstStyle/>
          <a:p>
            <a:pPr>
              <a:spcBef>
                <a:spcPct val="50000"/>
              </a:spcBef>
            </a:pPr>
            <a:r>
              <a:rPr lang="en-US" sz="2800"/>
              <a:t>Research &amp; Development Functions</a:t>
            </a:r>
          </a:p>
        </p:txBody>
      </p:sp>
      <p:sp>
        <p:nvSpPr>
          <p:cNvPr id="65540" name="Text Box 4"/>
          <p:cNvSpPr txBox="1">
            <a:spLocks noChangeArrowheads="1"/>
          </p:cNvSpPr>
          <p:nvPr/>
        </p:nvSpPr>
        <p:spPr bwMode="auto">
          <a:xfrm>
            <a:off x="685800" y="2438400"/>
            <a:ext cx="6781800" cy="2282825"/>
          </a:xfrm>
          <a:prstGeom prst="rect">
            <a:avLst/>
          </a:prstGeom>
          <a:solidFill>
            <a:srgbClr val="FFFFCC"/>
          </a:solidFill>
          <a:ln w="9525">
            <a:noFill/>
            <a:miter lim="800000"/>
            <a:headEnd/>
            <a:tailEnd/>
          </a:ln>
          <a:effectLst/>
        </p:spPr>
        <p:txBody>
          <a:bodyPr>
            <a:spAutoFit/>
          </a:bodyPr>
          <a:lstStyle/>
          <a:p>
            <a:pPr marL="457200" indent="-457200">
              <a:spcBef>
                <a:spcPct val="50000"/>
              </a:spcBef>
              <a:buClr>
                <a:schemeClr val="tx1"/>
              </a:buClr>
              <a:buSzPct val="105000"/>
              <a:buFont typeface="Wingdings" pitchFamily="2" charset="2"/>
              <a:buChar char="§"/>
            </a:pPr>
            <a:r>
              <a:rPr lang="en-US" sz="2400" b="1">
                <a:solidFill>
                  <a:srgbClr val="800000"/>
                </a:solidFill>
              </a:rPr>
              <a:t>Development of new products </a:t>
            </a:r>
            <a:r>
              <a:rPr lang="en-US" sz="2400" b="1" u="sng">
                <a:solidFill>
                  <a:srgbClr val="800000"/>
                </a:solidFill>
              </a:rPr>
              <a:t>before</a:t>
            </a:r>
            <a:r>
              <a:rPr lang="en-US" sz="2400" b="1">
                <a:solidFill>
                  <a:srgbClr val="800000"/>
                </a:solidFill>
              </a:rPr>
              <a:t> competitors</a:t>
            </a:r>
          </a:p>
          <a:p>
            <a:pPr marL="457200" indent="-457200">
              <a:spcBef>
                <a:spcPct val="50000"/>
              </a:spcBef>
              <a:buClr>
                <a:schemeClr val="tx1"/>
              </a:buClr>
              <a:buSzPct val="105000"/>
              <a:buFont typeface="Wingdings" pitchFamily="2" charset="2"/>
              <a:buChar char="§"/>
            </a:pPr>
            <a:r>
              <a:rPr lang="en-US" sz="2400" b="1">
                <a:solidFill>
                  <a:srgbClr val="800000"/>
                </a:solidFill>
              </a:rPr>
              <a:t>Improving product quality</a:t>
            </a:r>
          </a:p>
          <a:p>
            <a:pPr marL="457200" indent="-457200">
              <a:spcBef>
                <a:spcPct val="50000"/>
              </a:spcBef>
              <a:buClr>
                <a:schemeClr val="tx1"/>
              </a:buClr>
              <a:buSzPct val="105000"/>
              <a:buFont typeface="Wingdings" pitchFamily="2" charset="2"/>
              <a:buChar char="§"/>
            </a:pPr>
            <a:r>
              <a:rPr lang="en-US" sz="2400" b="1">
                <a:solidFill>
                  <a:srgbClr val="800000"/>
                </a:solidFill>
              </a:rPr>
              <a:t>Improving manufacturing processes to reduce costs</a:t>
            </a:r>
          </a:p>
        </p:txBody>
      </p:sp>
      <p:pic>
        <p:nvPicPr>
          <p:cNvPr id="65541" name="Picture 5" descr="jmxfqqrw[1]"/>
          <p:cNvPicPr>
            <a:picLocks noChangeAspect="1" noChangeArrowheads="1"/>
          </p:cNvPicPr>
          <p:nvPr/>
        </p:nvPicPr>
        <p:blipFill>
          <a:blip r:embed="rId3" cstate="print"/>
          <a:srcRect/>
          <a:stretch>
            <a:fillRect/>
          </a:stretch>
        </p:blipFill>
        <p:spPr bwMode="auto">
          <a:xfrm>
            <a:off x="6888163" y="1906588"/>
            <a:ext cx="1477962" cy="1754187"/>
          </a:xfrm>
          <a:prstGeom prst="rect">
            <a:avLst/>
          </a:prstGeom>
          <a:noFill/>
        </p:spPr>
      </p:pic>
      <p:sp>
        <p:nvSpPr>
          <p:cNvPr id="7" name="Slide Number Placeholder 6"/>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5540">
                                            <p:txEl>
                                              <p:pRg st="0" end="0"/>
                                            </p:txEl>
                                          </p:spTgt>
                                        </p:tgtEl>
                                        <p:attrNameLst>
                                          <p:attrName>style.visibility</p:attrName>
                                        </p:attrNameLst>
                                      </p:cBhvr>
                                      <p:to>
                                        <p:strVal val="visible"/>
                                      </p:to>
                                    </p:set>
                                    <p:anim calcmode="lin" valueType="num">
                                      <p:cBhvr additive="base">
                                        <p:cTn id="7" dur="500" fill="hold"/>
                                        <p:tgtEl>
                                          <p:spTgt spid="6554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5540">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65540">
                                            <p:txEl>
                                              <p:pRg st="1" end="1"/>
                                            </p:txEl>
                                          </p:spTgt>
                                        </p:tgtEl>
                                        <p:attrNameLst>
                                          <p:attrName>style.visibility</p:attrName>
                                        </p:attrNameLst>
                                      </p:cBhvr>
                                      <p:to>
                                        <p:strVal val="visible"/>
                                      </p:to>
                                    </p:set>
                                    <p:anim calcmode="lin" valueType="num">
                                      <p:cBhvr additive="base">
                                        <p:cTn id="12" dur="500" fill="hold"/>
                                        <p:tgtEl>
                                          <p:spTgt spid="65540">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65540">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65540">
                                            <p:txEl>
                                              <p:pRg st="2" end="2"/>
                                            </p:txEl>
                                          </p:spTgt>
                                        </p:tgtEl>
                                        <p:attrNameLst>
                                          <p:attrName>style.visibility</p:attrName>
                                        </p:attrNameLst>
                                      </p:cBhvr>
                                      <p:to>
                                        <p:strVal val="visible"/>
                                      </p:to>
                                    </p:set>
                                    <p:anim calcmode="lin" valueType="num">
                                      <p:cBhvr additive="base">
                                        <p:cTn id="17" dur="500" fill="hold"/>
                                        <p:tgtEl>
                                          <p:spTgt spid="65540">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5540">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2"/>
          <p:cNvSpPr txBox="1">
            <a:spLocks noChangeArrowheads="1"/>
          </p:cNvSpPr>
          <p:nvPr/>
        </p:nvSpPr>
        <p:spPr bwMode="auto">
          <a:xfrm>
            <a:off x="533400" y="457200"/>
            <a:ext cx="8077200" cy="584775"/>
          </a:xfrm>
          <a:prstGeom prst="rect">
            <a:avLst/>
          </a:prstGeom>
          <a:noFill/>
          <a:ln w="9525">
            <a:noFill/>
            <a:miter lim="800000"/>
            <a:headEnd/>
            <a:tailEnd/>
          </a:ln>
          <a:effectLst/>
        </p:spPr>
        <p:txBody>
          <a:bodyPr wrap="square">
            <a:spAutoFit/>
          </a:bodyPr>
          <a:lstStyle/>
          <a:p>
            <a:pPr algn="r">
              <a:spcBef>
                <a:spcPct val="50000"/>
              </a:spcBef>
            </a:pPr>
            <a:r>
              <a:rPr lang="en-US" sz="3200" b="1" dirty="0"/>
              <a:t>Management Information Systems</a:t>
            </a:r>
          </a:p>
        </p:txBody>
      </p:sp>
      <p:sp>
        <p:nvSpPr>
          <p:cNvPr id="67587" name="Rectangle 3"/>
          <p:cNvSpPr>
            <a:spLocks noGrp="1" noChangeArrowheads="1"/>
          </p:cNvSpPr>
          <p:nvPr>
            <p:ph type="body" idx="1"/>
          </p:nvPr>
        </p:nvSpPr>
        <p:spPr>
          <a:xfrm>
            <a:off x="457200" y="1905000"/>
            <a:ext cx="8229600" cy="3505200"/>
          </a:xfrm>
          <a:noFill/>
          <a:ln w="38100">
            <a:solidFill>
              <a:schemeClr val="accent1"/>
            </a:solidFill>
          </a:ln>
        </p:spPr>
        <p:txBody>
          <a:bodyPr/>
          <a:lstStyle/>
          <a:p>
            <a:pPr>
              <a:buClr>
                <a:schemeClr val="tx1"/>
              </a:buClr>
            </a:pPr>
            <a:r>
              <a:rPr lang="en-US" dirty="0"/>
              <a:t>Information Systems</a:t>
            </a:r>
          </a:p>
          <a:p>
            <a:pPr>
              <a:buClr>
                <a:schemeClr val="tx1"/>
              </a:buClr>
            </a:pPr>
            <a:r>
              <a:rPr lang="en-US" dirty="0" smtClean="0"/>
              <a:t>Security</a:t>
            </a:r>
            <a:endParaRPr lang="en-US" dirty="0"/>
          </a:p>
          <a:p>
            <a:pPr>
              <a:buClr>
                <a:schemeClr val="tx1"/>
              </a:buClr>
            </a:pPr>
            <a:r>
              <a:rPr lang="en-US" dirty="0"/>
              <a:t>User-friendly</a:t>
            </a:r>
          </a:p>
          <a:p>
            <a:pPr>
              <a:buClr>
                <a:schemeClr val="tx1"/>
              </a:buClr>
            </a:pPr>
            <a:r>
              <a:rPr lang="en-US" dirty="0"/>
              <a:t>E-commerce</a:t>
            </a:r>
            <a:r>
              <a:rPr lang="en-US" dirty="0">
                <a:solidFill>
                  <a:srgbClr val="800000"/>
                </a:solidFill>
              </a:rPr>
              <a:t/>
            </a:r>
            <a:br>
              <a:rPr lang="en-US" dirty="0">
                <a:solidFill>
                  <a:srgbClr val="800000"/>
                </a:solidFill>
              </a:rPr>
            </a:br>
            <a:endParaRPr lang="en-US" sz="3100" b="1" dirty="0">
              <a:solidFill>
                <a:srgbClr val="800000"/>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VALUE CHAIN ANALYSIS</a:t>
            </a:r>
            <a:endParaRPr lang="en-US" dirty="0"/>
          </a:p>
        </p:txBody>
      </p:sp>
      <p:pic>
        <p:nvPicPr>
          <p:cNvPr id="7" name="Content Placeholder 6" descr="value_chain_analysis1.gif"/>
          <p:cNvPicPr>
            <a:picLocks noGrp="1" noChangeAspect="1"/>
          </p:cNvPicPr>
          <p:nvPr>
            <p:ph idx="1"/>
          </p:nvPr>
        </p:nvPicPr>
        <p:blipFill>
          <a:blip r:embed="rId2" cstate="print"/>
          <a:stretch>
            <a:fillRect/>
          </a:stretch>
        </p:blipFill>
        <p:spPr>
          <a:xfrm>
            <a:off x="914400" y="1447800"/>
            <a:ext cx="7391400" cy="4953000"/>
          </a:xfrm>
        </p:spPr>
      </p:pic>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4"/>
          <p:cNvPicPr>
            <a:picLocks noChangeAspect="1" noChangeArrowheads="1"/>
          </p:cNvPicPr>
          <p:nvPr/>
        </p:nvPicPr>
        <p:blipFill>
          <a:blip r:embed="rId2" cstate="print"/>
          <a:srcRect/>
          <a:stretch>
            <a:fillRect/>
          </a:stretch>
        </p:blipFill>
        <p:spPr>
          <a:xfrm>
            <a:off x="465138" y="277813"/>
            <a:ext cx="8210550" cy="5854700"/>
          </a:xfrm>
          <a:prstGeom prst="rect">
            <a:avLst/>
          </a:prstGeom>
          <a:noFill/>
          <a:ln>
            <a:noFill/>
          </a:ln>
        </p:spPr>
      </p:pic>
      <p:sp>
        <p:nvSpPr>
          <p:cNvPr id="5" name="Slide Number Placeholder 4"/>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Text Box 2"/>
          <p:cNvSpPr txBox="1">
            <a:spLocks noChangeArrowheads="1"/>
          </p:cNvSpPr>
          <p:nvPr/>
        </p:nvSpPr>
        <p:spPr bwMode="auto">
          <a:xfrm>
            <a:off x="533400" y="457200"/>
            <a:ext cx="8153400" cy="641350"/>
          </a:xfrm>
          <a:prstGeom prst="rect">
            <a:avLst/>
          </a:prstGeom>
          <a:noFill/>
          <a:ln w="9525">
            <a:noFill/>
            <a:miter lim="800000"/>
            <a:headEnd/>
            <a:tailEnd/>
          </a:ln>
          <a:effectLst/>
        </p:spPr>
        <p:txBody>
          <a:bodyPr wrap="square">
            <a:spAutoFit/>
          </a:bodyPr>
          <a:lstStyle/>
          <a:p>
            <a:pPr algn="r">
              <a:spcBef>
                <a:spcPct val="50000"/>
              </a:spcBef>
            </a:pPr>
            <a:r>
              <a:rPr lang="en-US" sz="3600" b="1" dirty="0"/>
              <a:t>Not Managing by Objectives</a:t>
            </a:r>
          </a:p>
        </p:txBody>
      </p:sp>
      <p:sp>
        <p:nvSpPr>
          <p:cNvPr id="50180" name="Text Box 4"/>
          <p:cNvSpPr txBox="1">
            <a:spLocks noChangeArrowheads="1"/>
          </p:cNvSpPr>
          <p:nvPr/>
        </p:nvSpPr>
        <p:spPr bwMode="auto">
          <a:xfrm>
            <a:off x="609600" y="1371600"/>
            <a:ext cx="8077200" cy="4591050"/>
          </a:xfrm>
          <a:prstGeom prst="rect">
            <a:avLst/>
          </a:prstGeom>
          <a:noFill/>
          <a:ln w="12700">
            <a:solidFill>
              <a:schemeClr val="bg2"/>
            </a:solidFill>
            <a:miter lim="800000"/>
            <a:headEnd/>
            <a:tailEnd/>
          </a:ln>
          <a:effectLst/>
        </p:spPr>
        <p:txBody>
          <a:bodyPr wrap="square">
            <a:spAutoFit/>
          </a:bodyPr>
          <a:lstStyle/>
          <a:p>
            <a:pPr algn="just">
              <a:spcBef>
                <a:spcPct val="50000"/>
              </a:spcBef>
              <a:buClr>
                <a:schemeClr val="tx2"/>
              </a:buClr>
              <a:buSzPct val="65000"/>
              <a:buFont typeface="Wingdings" pitchFamily="2" charset="2"/>
              <a:buChar char="n"/>
            </a:pPr>
            <a:r>
              <a:rPr lang="en-US" sz="2800" dirty="0" smtClean="0"/>
              <a:t>   Managing </a:t>
            </a:r>
            <a:r>
              <a:rPr lang="en-US" sz="2800" dirty="0"/>
              <a:t>by Extrapolation – “If it </a:t>
            </a:r>
            <a:r>
              <a:rPr lang="en-US" sz="2800" dirty="0" err="1"/>
              <a:t>ain’t</a:t>
            </a:r>
            <a:r>
              <a:rPr lang="en-US" sz="2800" dirty="0"/>
              <a:t> broke, don’t fix it”</a:t>
            </a:r>
          </a:p>
          <a:p>
            <a:pPr algn="just">
              <a:spcBef>
                <a:spcPct val="50000"/>
              </a:spcBef>
              <a:buClr>
                <a:schemeClr val="tx2"/>
              </a:buClr>
              <a:buSzPct val="65000"/>
              <a:buFont typeface="Wingdings" pitchFamily="2" charset="2"/>
              <a:buChar char="n"/>
            </a:pPr>
            <a:r>
              <a:rPr lang="en-US" sz="2800" dirty="0" smtClean="0"/>
              <a:t>   Managing </a:t>
            </a:r>
            <a:r>
              <a:rPr lang="en-US" sz="2800" dirty="0"/>
              <a:t>by Crisis – The true measure of a good strategist is the ability to fix problems</a:t>
            </a:r>
          </a:p>
          <a:p>
            <a:pPr algn="just">
              <a:spcBef>
                <a:spcPct val="50000"/>
              </a:spcBef>
              <a:buClr>
                <a:schemeClr val="tx2"/>
              </a:buClr>
              <a:buSzPct val="65000"/>
              <a:buFont typeface="Wingdings" pitchFamily="2" charset="2"/>
              <a:buChar char="n"/>
            </a:pPr>
            <a:r>
              <a:rPr lang="en-US" sz="2800" dirty="0" smtClean="0"/>
              <a:t>    Managing </a:t>
            </a:r>
            <a:r>
              <a:rPr lang="en-US" sz="2800" dirty="0"/>
              <a:t>by </a:t>
            </a:r>
            <a:r>
              <a:rPr lang="en-US" sz="2800" dirty="0" err="1" smtClean="0"/>
              <a:t>Subjectives</a:t>
            </a:r>
            <a:r>
              <a:rPr lang="en-US" sz="2800" dirty="0" smtClean="0"/>
              <a:t> </a:t>
            </a:r>
            <a:r>
              <a:rPr lang="en-US" sz="2800" dirty="0"/>
              <a:t>– “Do your own thing, the best way you know how” </a:t>
            </a:r>
          </a:p>
          <a:p>
            <a:pPr algn="just">
              <a:spcBef>
                <a:spcPct val="50000"/>
              </a:spcBef>
              <a:buClr>
                <a:schemeClr val="tx2"/>
              </a:buClr>
              <a:buSzPct val="65000"/>
              <a:buFont typeface="Wingdings" pitchFamily="2" charset="2"/>
              <a:buChar char="n"/>
            </a:pPr>
            <a:r>
              <a:rPr lang="en-US" sz="2800" dirty="0" smtClean="0"/>
              <a:t>   Managing </a:t>
            </a:r>
            <a:r>
              <a:rPr lang="en-US" sz="2800" dirty="0"/>
              <a:t>by Hope – The future is full of uncertainty and if at first you don’t succeed, then you </a:t>
            </a:r>
            <a:r>
              <a:rPr lang="en-US" sz="2800" b="1" dirty="0"/>
              <a:t>may</a:t>
            </a:r>
            <a:r>
              <a:rPr lang="en-US" sz="2800" dirty="0"/>
              <a:t> on the second or third try </a:t>
            </a:r>
          </a:p>
        </p:txBody>
      </p:sp>
      <p:sp>
        <p:nvSpPr>
          <p:cNvPr id="50181" name="Text Box 5"/>
          <p:cNvSpPr txBox="1">
            <a:spLocks noChangeArrowheads="1"/>
          </p:cNvSpPr>
          <p:nvPr/>
        </p:nvSpPr>
        <p:spPr bwMode="auto">
          <a:xfrm>
            <a:off x="4495800" y="2057400"/>
            <a:ext cx="2393950" cy="366713"/>
          </a:xfrm>
          <a:prstGeom prst="rect">
            <a:avLst/>
          </a:prstGeom>
          <a:noFill/>
          <a:ln w="9525">
            <a:noFill/>
            <a:miter lim="800000"/>
            <a:headEnd/>
            <a:tailEnd/>
          </a:ln>
          <a:effectLst/>
        </p:spPr>
        <p:txBody>
          <a:bodyPr>
            <a:spAutoFit/>
          </a:bodyPr>
          <a:lstStyle/>
          <a:p>
            <a:pPr algn="just"/>
            <a:endParaRPr lang="en-US"/>
          </a:p>
        </p:txBody>
      </p:sp>
      <p:sp>
        <p:nvSpPr>
          <p:cNvPr id="5" name="Slide Number Placeholder 4"/>
          <p:cNvSpPr>
            <a:spLocks noGrp="1"/>
          </p:cNvSpPr>
          <p:nvPr>
            <p:ph type="sldNum" sz="quarter" idx="11"/>
          </p:nvPr>
        </p:nvSpPr>
        <p:spPr/>
        <p:txBody>
          <a:bodyPr/>
          <a:lstStyle/>
          <a:p>
            <a:r>
              <a:rPr lang="en-US" smtClean="0"/>
              <a:t>Ch 5 -</a:t>
            </a:r>
            <a:fld id="{E07DB085-ED76-44B4-832F-596EB5E676B7}" type="slidenum">
              <a:rPr lang="en-US" smtClean="0"/>
              <a:pPr/>
              <a:t>10</a:t>
            </a:fld>
            <a:endParaRPr lang="en-US"/>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a:xfrm>
            <a:off x="685800" y="133350"/>
            <a:ext cx="7772400" cy="1143000"/>
          </a:xfrm>
          <a:noFill/>
          <a:ln/>
        </p:spPr>
        <p:txBody>
          <a:bodyPr lIns="92075" tIns="46038" rIns="92075" bIns="46038"/>
          <a:lstStyle/>
          <a:p>
            <a:r>
              <a:rPr lang="en-US" sz="3200">
                <a:solidFill>
                  <a:schemeClr val="tx1"/>
                </a:solidFill>
              </a:rPr>
              <a:t>A Simple Organization Chart</a:t>
            </a:r>
            <a:br>
              <a:rPr lang="en-US" sz="3200">
                <a:solidFill>
                  <a:schemeClr val="tx1"/>
                </a:solidFill>
              </a:rPr>
            </a:br>
            <a:r>
              <a:rPr lang="en-US" sz="3200">
                <a:solidFill>
                  <a:schemeClr val="tx1"/>
                </a:solidFill>
              </a:rPr>
              <a:t>(Dominant or Related Product Business)</a:t>
            </a:r>
          </a:p>
        </p:txBody>
      </p:sp>
      <p:sp>
        <p:nvSpPr>
          <p:cNvPr id="27651" name="Rectangle 3"/>
          <p:cNvSpPr>
            <a:spLocks noChangeArrowheads="1"/>
          </p:cNvSpPr>
          <p:nvPr/>
        </p:nvSpPr>
        <p:spPr bwMode="auto">
          <a:xfrm>
            <a:off x="3657600" y="1447800"/>
            <a:ext cx="1828800" cy="838200"/>
          </a:xfrm>
          <a:prstGeom prst="rect">
            <a:avLst/>
          </a:prstGeom>
          <a:solidFill>
            <a:srgbClr val="FFF3D8"/>
          </a:solidFill>
          <a:ln w="9525">
            <a:noFill/>
            <a:miter lim="800000"/>
            <a:headEnd/>
            <a:tailEnd/>
          </a:ln>
          <a:effectLst>
            <a:outerShdw dist="53882" dir="2700000" algn="ctr" rotWithShape="0">
              <a:schemeClr val="bg2"/>
            </a:outerShdw>
          </a:effectLst>
        </p:spPr>
        <p:txBody>
          <a:bodyPr wrap="none" anchor="ctr"/>
          <a:lstStyle/>
          <a:p>
            <a:endParaRPr lang="en-US"/>
          </a:p>
        </p:txBody>
      </p:sp>
      <p:sp>
        <p:nvSpPr>
          <p:cNvPr id="27652" name="Rectangle 4"/>
          <p:cNvSpPr>
            <a:spLocks noChangeArrowheads="1"/>
          </p:cNvSpPr>
          <p:nvPr/>
        </p:nvSpPr>
        <p:spPr bwMode="auto">
          <a:xfrm>
            <a:off x="3633788" y="1554163"/>
            <a:ext cx="1876425" cy="701675"/>
          </a:xfrm>
          <a:prstGeom prst="rect">
            <a:avLst/>
          </a:prstGeom>
          <a:noFill/>
          <a:ln w="9525">
            <a:noFill/>
            <a:miter lim="800000"/>
            <a:headEnd/>
            <a:tailEnd/>
          </a:ln>
          <a:effectLst/>
        </p:spPr>
        <p:txBody>
          <a:bodyPr wrap="none" lIns="92075" tIns="46038" rIns="92075" bIns="46038">
            <a:spAutoFit/>
          </a:bodyPr>
          <a:lstStyle/>
          <a:p>
            <a:pPr algn="ctr"/>
            <a:r>
              <a:rPr lang="en-US" sz="2000" b="1">
                <a:solidFill>
                  <a:schemeClr val="bg1"/>
                </a:solidFill>
                <a:latin typeface="Arial" charset="0"/>
              </a:rPr>
              <a:t>Multibusiness</a:t>
            </a:r>
          </a:p>
          <a:p>
            <a:pPr algn="ctr"/>
            <a:r>
              <a:rPr lang="en-US" sz="2000" b="1">
                <a:solidFill>
                  <a:schemeClr val="bg1"/>
                </a:solidFill>
                <a:latin typeface="Arial" charset="0"/>
              </a:rPr>
              <a:t>Corporation</a:t>
            </a:r>
          </a:p>
        </p:txBody>
      </p:sp>
      <p:sp>
        <p:nvSpPr>
          <p:cNvPr id="27653" name="Rectangle 5"/>
          <p:cNvSpPr>
            <a:spLocks noChangeArrowheads="1"/>
          </p:cNvSpPr>
          <p:nvPr/>
        </p:nvSpPr>
        <p:spPr bwMode="auto">
          <a:xfrm>
            <a:off x="365125" y="1477963"/>
            <a:ext cx="1468438" cy="701675"/>
          </a:xfrm>
          <a:prstGeom prst="rect">
            <a:avLst/>
          </a:prstGeom>
          <a:noFill/>
          <a:ln w="9525">
            <a:noFill/>
            <a:miter lim="800000"/>
            <a:headEnd/>
            <a:tailEnd/>
          </a:ln>
          <a:effectLst/>
        </p:spPr>
        <p:txBody>
          <a:bodyPr wrap="none" lIns="92075" tIns="46038" rIns="92075" bIns="46038">
            <a:spAutoFit/>
          </a:bodyPr>
          <a:lstStyle/>
          <a:p>
            <a:r>
              <a:rPr lang="en-US" sz="2000" b="1">
                <a:latin typeface="Arial" charset="0"/>
              </a:rPr>
              <a:t>Corporate </a:t>
            </a:r>
          </a:p>
          <a:p>
            <a:r>
              <a:rPr lang="en-US" sz="2000" b="1">
                <a:latin typeface="Arial" charset="0"/>
              </a:rPr>
              <a:t>Level</a:t>
            </a:r>
          </a:p>
        </p:txBody>
      </p:sp>
      <p:grpSp>
        <p:nvGrpSpPr>
          <p:cNvPr id="2" name="Group 6"/>
          <p:cNvGrpSpPr>
            <a:grpSpLocks/>
          </p:cNvGrpSpPr>
          <p:nvPr/>
        </p:nvGrpSpPr>
        <p:grpSpPr bwMode="auto">
          <a:xfrm>
            <a:off x="365125" y="2362200"/>
            <a:ext cx="7559675" cy="1700213"/>
            <a:chOff x="230" y="1488"/>
            <a:chExt cx="4762" cy="1071"/>
          </a:xfrm>
        </p:grpSpPr>
        <p:sp>
          <p:nvSpPr>
            <p:cNvPr id="27655" name="Line 7"/>
            <p:cNvSpPr>
              <a:spLocks noChangeShapeType="1"/>
            </p:cNvSpPr>
            <p:nvPr/>
          </p:nvSpPr>
          <p:spPr bwMode="auto">
            <a:xfrm>
              <a:off x="2880" y="1488"/>
              <a:ext cx="0" cy="336"/>
            </a:xfrm>
            <a:prstGeom prst="line">
              <a:avLst/>
            </a:prstGeom>
            <a:noFill/>
            <a:ln w="50800">
              <a:solidFill>
                <a:schemeClr val="tx2"/>
              </a:solidFill>
              <a:round/>
              <a:headEnd type="none" w="sm" len="sm"/>
              <a:tailEnd type="none" w="sm" len="sm"/>
            </a:ln>
            <a:effectLst/>
          </p:spPr>
          <p:txBody>
            <a:bodyPr wrap="none" anchor="ctr"/>
            <a:lstStyle/>
            <a:p>
              <a:endParaRPr lang="en-US"/>
            </a:p>
          </p:txBody>
        </p:sp>
        <p:grpSp>
          <p:nvGrpSpPr>
            <p:cNvPr id="3" name="Group 8"/>
            <p:cNvGrpSpPr>
              <a:grpSpLocks/>
            </p:cNvGrpSpPr>
            <p:nvPr/>
          </p:nvGrpSpPr>
          <p:grpSpPr bwMode="auto">
            <a:xfrm>
              <a:off x="230" y="1762"/>
              <a:ext cx="4762" cy="797"/>
              <a:chOff x="230" y="1762"/>
              <a:chExt cx="4762" cy="797"/>
            </a:xfrm>
          </p:grpSpPr>
          <p:sp>
            <p:nvSpPr>
              <p:cNvPr id="27657" name="Rectangle 9"/>
              <p:cNvSpPr>
                <a:spLocks noChangeArrowheads="1"/>
              </p:cNvSpPr>
              <p:nvPr/>
            </p:nvSpPr>
            <p:spPr bwMode="auto">
              <a:xfrm>
                <a:off x="912" y="2031"/>
                <a:ext cx="1248" cy="528"/>
              </a:xfrm>
              <a:prstGeom prst="rect">
                <a:avLst/>
              </a:prstGeom>
              <a:solidFill>
                <a:srgbClr val="D2ECFE"/>
              </a:solidFill>
              <a:ln w="9525">
                <a:noFill/>
                <a:miter lim="800000"/>
                <a:headEnd/>
                <a:tailEnd/>
              </a:ln>
              <a:effectLst>
                <a:outerShdw dist="53882" dir="2700000" algn="ctr" rotWithShape="0">
                  <a:schemeClr val="bg2"/>
                </a:outerShdw>
              </a:effectLst>
            </p:spPr>
            <p:txBody>
              <a:bodyPr wrap="none" anchor="ctr"/>
              <a:lstStyle/>
              <a:p>
                <a:endParaRPr lang="en-US"/>
              </a:p>
            </p:txBody>
          </p:sp>
          <p:sp>
            <p:nvSpPr>
              <p:cNvPr id="27658" name="Rectangle 10"/>
              <p:cNvSpPr>
                <a:spLocks noChangeArrowheads="1"/>
              </p:cNvSpPr>
              <p:nvPr/>
            </p:nvSpPr>
            <p:spPr bwMode="auto">
              <a:xfrm>
                <a:off x="1056" y="2098"/>
                <a:ext cx="961" cy="442"/>
              </a:xfrm>
              <a:prstGeom prst="rect">
                <a:avLst/>
              </a:prstGeom>
              <a:noFill/>
              <a:ln w="9525">
                <a:noFill/>
                <a:miter lim="800000"/>
                <a:headEnd/>
                <a:tailEnd/>
              </a:ln>
              <a:effectLst/>
            </p:spPr>
            <p:txBody>
              <a:bodyPr wrap="none" lIns="92075" tIns="46038" rIns="92075" bIns="46038">
                <a:spAutoFit/>
              </a:bodyPr>
              <a:lstStyle/>
              <a:p>
                <a:pPr algn="ctr"/>
                <a:r>
                  <a:rPr lang="en-US" sz="2000" b="1">
                    <a:solidFill>
                      <a:schemeClr val="bg1"/>
                    </a:solidFill>
                    <a:latin typeface="Arial" charset="0"/>
                  </a:rPr>
                  <a:t>Business 1</a:t>
                </a:r>
              </a:p>
              <a:p>
                <a:pPr algn="ctr"/>
                <a:r>
                  <a:rPr lang="en-US" sz="2000" b="1">
                    <a:solidFill>
                      <a:schemeClr val="bg1"/>
                    </a:solidFill>
                    <a:latin typeface="Arial" charset="0"/>
                  </a:rPr>
                  <a:t>(Related)</a:t>
                </a:r>
              </a:p>
            </p:txBody>
          </p:sp>
          <p:sp>
            <p:nvSpPr>
              <p:cNvPr id="27659" name="Rectangle 11"/>
              <p:cNvSpPr>
                <a:spLocks noChangeArrowheads="1"/>
              </p:cNvSpPr>
              <p:nvPr/>
            </p:nvSpPr>
            <p:spPr bwMode="auto">
              <a:xfrm>
                <a:off x="2304" y="2031"/>
                <a:ext cx="1248" cy="528"/>
              </a:xfrm>
              <a:prstGeom prst="rect">
                <a:avLst/>
              </a:prstGeom>
              <a:solidFill>
                <a:srgbClr val="D2ECFE"/>
              </a:solidFill>
              <a:ln w="9525">
                <a:noFill/>
                <a:miter lim="800000"/>
                <a:headEnd/>
                <a:tailEnd/>
              </a:ln>
              <a:effectLst>
                <a:outerShdw dist="53882" dir="2700000" algn="ctr" rotWithShape="0">
                  <a:schemeClr val="bg2"/>
                </a:outerShdw>
              </a:effectLst>
            </p:spPr>
            <p:txBody>
              <a:bodyPr wrap="none" anchor="ctr"/>
              <a:lstStyle/>
              <a:p>
                <a:endParaRPr lang="en-US"/>
              </a:p>
            </p:txBody>
          </p:sp>
          <p:sp>
            <p:nvSpPr>
              <p:cNvPr id="27660" name="Rectangle 12"/>
              <p:cNvSpPr>
                <a:spLocks noChangeArrowheads="1"/>
              </p:cNvSpPr>
              <p:nvPr/>
            </p:nvSpPr>
            <p:spPr bwMode="auto">
              <a:xfrm>
                <a:off x="2451" y="2098"/>
                <a:ext cx="961" cy="442"/>
              </a:xfrm>
              <a:prstGeom prst="rect">
                <a:avLst/>
              </a:prstGeom>
              <a:noFill/>
              <a:ln w="9525">
                <a:noFill/>
                <a:miter lim="800000"/>
                <a:headEnd/>
                <a:tailEnd/>
              </a:ln>
              <a:effectLst/>
            </p:spPr>
            <p:txBody>
              <a:bodyPr wrap="none" lIns="92075" tIns="46038" rIns="92075" bIns="46038">
                <a:spAutoFit/>
              </a:bodyPr>
              <a:lstStyle/>
              <a:p>
                <a:pPr algn="ctr"/>
                <a:r>
                  <a:rPr lang="en-US" sz="2000" b="1">
                    <a:solidFill>
                      <a:schemeClr val="bg1"/>
                    </a:solidFill>
                    <a:latin typeface="Arial" charset="0"/>
                  </a:rPr>
                  <a:t>Business 2</a:t>
                </a:r>
              </a:p>
              <a:p>
                <a:pPr algn="ctr"/>
                <a:r>
                  <a:rPr lang="en-US" sz="2000" b="1">
                    <a:solidFill>
                      <a:schemeClr val="bg1"/>
                    </a:solidFill>
                    <a:latin typeface="Arial" charset="0"/>
                  </a:rPr>
                  <a:t>(Related)</a:t>
                </a:r>
              </a:p>
            </p:txBody>
          </p:sp>
          <p:sp>
            <p:nvSpPr>
              <p:cNvPr id="27661" name="Rectangle 13"/>
              <p:cNvSpPr>
                <a:spLocks noChangeArrowheads="1"/>
              </p:cNvSpPr>
              <p:nvPr/>
            </p:nvSpPr>
            <p:spPr bwMode="auto">
              <a:xfrm>
                <a:off x="3744" y="2031"/>
                <a:ext cx="1248" cy="528"/>
              </a:xfrm>
              <a:prstGeom prst="rect">
                <a:avLst/>
              </a:prstGeom>
              <a:solidFill>
                <a:srgbClr val="D2ECFE"/>
              </a:solidFill>
              <a:ln w="9525">
                <a:noFill/>
                <a:miter lim="800000"/>
                <a:headEnd/>
                <a:tailEnd/>
              </a:ln>
              <a:effectLst>
                <a:outerShdw dist="53882" dir="2700000" algn="ctr" rotWithShape="0">
                  <a:schemeClr val="bg2"/>
                </a:outerShdw>
              </a:effectLst>
            </p:spPr>
            <p:txBody>
              <a:bodyPr wrap="none" anchor="ctr"/>
              <a:lstStyle/>
              <a:p>
                <a:endParaRPr lang="en-US"/>
              </a:p>
            </p:txBody>
          </p:sp>
          <p:sp>
            <p:nvSpPr>
              <p:cNvPr id="27662" name="Rectangle 14"/>
              <p:cNvSpPr>
                <a:spLocks noChangeArrowheads="1"/>
              </p:cNvSpPr>
              <p:nvPr/>
            </p:nvSpPr>
            <p:spPr bwMode="auto">
              <a:xfrm>
                <a:off x="3893" y="2098"/>
                <a:ext cx="961" cy="442"/>
              </a:xfrm>
              <a:prstGeom prst="rect">
                <a:avLst/>
              </a:prstGeom>
              <a:noFill/>
              <a:ln w="9525">
                <a:noFill/>
                <a:miter lim="800000"/>
                <a:headEnd/>
                <a:tailEnd/>
              </a:ln>
              <a:effectLst/>
            </p:spPr>
            <p:txBody>
              <a:bodyPr wrap="none" lIns="92075" tIns="46038" rIns="92075" bIns="46038">
                <a:spAutoFit/>
              </a:bodyPr>
              <a:lstStyle/>
              <a:p>
                <a:pPr algn="ctr"/>
                <a:r>
                  <a:rPr lang="en-US" sz="2000" b="1">
                    <a:solidFill>
                      <a:schemeClr val="bg1"/>
                    </a:solidFill>
                    <a:latin typeface="Arial" charset="0"/>
                  </a:rPr>
                  <a:t>Business 3</a:t>
                </a:r>
              </a:p>
              <a:p>
                <a:pPr algn="ctr"/>
                <a:r>
                  <a:rPr lang="en-US" sz="2000" b="1">
                    <a:solidFill>
                      <a:schemeClr val="bg1"/>
                    </a:solidFill>
                    <a:latin typeface="Arial" charset="0"/>
                  </a:rPr>
                  <a:t>(Related)</a:t>
                </a:r>
              </a:p>
            </p:txBody>
          </p:sp>
          <p:sp>
            <p:nvSpPr>
              <p:cNvPr id="27663" name="Line 15"/>
              <p:cNvSpPr>
                <a:spLocks noChangeShapeType="1"/>
              </p:cNvSpPr>
              <p:nvPr/>
            </p:nvSpPr>
            <p:spPr bwMode="auto">
              <a:xfrm flipV="1">
                <a:off x="1488" y="1839"/>
                <a:ext cx="0" cy="192"/>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7664" name="Line 16"/>
              <p:cNvSpPr>
                <a:spLocks noChangeShapeType="1"/>
              </p:cNvSpPr>
              <p:nvPr/>
            </p:nvSpPr>
            <p:spPr bwMode="auto">
              <a:xfrm flipV="1">
                <a:off x="2928" y="1839"/>
                <a:ext cx="0" cy="192"/>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7665" name="Line 17"/>
              <p:cNvSpPr>
                <a:spLocks noChangeShapeType="1"/>
              </p:cNvSpPr>
              <p:nvPr/>
            </p:nvSpPr>
            <p:spPr bwMode="auto">
              <a:xfrm flipV="1">
                <a:off x="4368" y="1839"/>
                <a:ext cx="0" cy="192"/>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7666" name="Line 18"/>
              <p:cNvSpPr>
                <a:spLocks noChangeShapeType="1"/>
              </p:cNvSpPr>
              <p:nvPr/>
            </p:nvSpPr>
            <p:spPr bwMode="auto">
              <a:xfrm>
                <a:off x="1488" y="1839"/>
                <a:ext cx="2880" cy="0"/>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7667" name="Rectangle 19"/>
              <p:cNvSpPr>
                <a:spLocks noChangeArrowheads="1"/>
              </p:cNvSpPr>
              <p:nvPr/>
            </p:nvSpPr>
            <p:spPr bwMode="auto">
              <a:xfrm>
                <a:off x="230" y="1762"/>
                <a:ext cx="828" cy="442"/>
              </a:xfrm>
              <a:prstGeom prst="rect">
                <a:avLst/>
              </a:prstGeom>
              <a:noFill/>
              <a:ln w="9525">
                <a:noFill/>
                <a:miter lim="800000"/>
                <a:headEnd/>
                <a:tailEnd/>
              </a:ln>
              <a:effectLst/>
            </p:spPr>
            <p:txBody>
              <a:bodyPr wrap="none" lIns="92075" tIns="46038" rIns="92075" bIns="46038">
                <a:spAutoFit/>
              </a:bodyPr>
              <a:lstStyle/>
              <a:p>
                <a:r>
                  <a:rPr lang="en-US" sz="2000" b="1">
                    <a:latin typeface="Arial" charset="0"/>
                  </a:rPr>
                  <a:t>Business</a:t>
                </a:r>
              </a:p>
              <a:p>
                <a:r>
                  <a:rPr lang="en-US" sz="2000" b="1">
                    <a:latin typeface="Arial" charset="0"/>
                  </a:rPr>
                  <a:t>Level</a:t>
                </a:r>
              </a:p>
            </p:txBody>
          </p:sp>
        </p:grpSp>
      </p:grpSp>
      <p:grpSp>
        <p:nvGrpSpPr>
          <p:cNvPr id="4" name="Group 20"/>
          <p:cNvGrpSpPr>
            <a:grpSpLocks/>
          </p:cNvGrpSpPr>
          <p:nvPr/>
        </p:nvGrpSpPr>
        <p:grpSpPr bwMode="auto">
          <a:xfrm>
            <a:off x="142875" y="4114800"/>
            <a:ext cx="8848725" cy="1676400"/>
            <a:chOff x="90" y="2592"/>
            <a:chExt cx="5574" cy="1056"/>
          </a:xfrm>
        </p:grpSpPr>
        <p:sp>
          <p:nvSpPr>
            <p:cNvPr id="27669" name="Rectangle 21"/>
            <p:cNvSpPr>
              <a:spLocks noChangeArrowheads="1"/>
            </p:cNvSpPr>
            <p:nvPr/>
          </p:nvSpPr>
          <p:spPr bwMode="auto">
            <a:xfrm>
              <a:off x="96" y="3120"/>
              <a:ext cx="1104" cy="528"/>
            </a:xfrm>
            <a:prstGeom prst="rect">
              <a:avLst/>
            </a:prstGeom>
            <a:solidFill>
              <a:srgbClr val="FCD1BF"/>
            </a:solidFill>
            <a:ln w="9525">
              <a:noFill/>
              <a:miter lim="800000"/>
              <a:headEnd/>
              <a:tailEnd/>
            </a:ln>
            <a:effectLst>
              <a:outerShdw dist="53882" dir="2700000" algn="ctr" rotWithShape="0">
                <a:schemeClr val="bg2"/>
              </a:outerShdw>
            </a:effectLst>
          </p:spPr>
          <p:txBody>
            <a:bodyPr wrap="none" anchor="ctr"/>
            <a:lstStyle/>
            <a:p>
              <a:endParaRPr lang="en-US"/>
            </a:p>
          </p:txBody>
        </p:sp>
        <p:sp>
          <p:nvSpPr>
            <p:cNvPr id="27670" name="Rectangle 22"/>
            <p:cNvSpPr>
              <a:spLocks noChangeArrowheads="1"/>
            </p:cNvSpPr>
            <p:nvPr/>
          </p:nvSpPr>
          <p:spPr bwMode="auto">
            <a:xfrm>
              <a:off x="90" y="3187"/>
              <a:ext cx="1166" cy="442"/>
            </a:xfrm>
            <a:prstGeom prst="rect">
              <a:avLst/>
            </a:prstGeom>
            <a:noFill/>
            <a:ln w="9525">
              <a:noFill/>
              <a:miter lim="800000"/>
              <a:headEnd/>
              <a:tailEnd/>
            </a:ln>
            <a:effectLst/>
          </p:spPr>
          <p:txBody>
            <a:bodyPr wrap="none" lIns="92075" tIns="46038" rIns="92075" bIns="46038">
              <a:spAutoFit/>
            </a:bodyPr>
            <a:lstStyle/>
            <a:p>
              <a:pPr algn="ctr"/>
              <a:r>
                <a:rPr lang="en-US" sz="2000" b="1">
                  <a:solidFill>
                    <a:schemeClr val="bg1"/>
                  </a:solidFill>
                  <a:latin typeface="Arial" charset="0"/>
                </a:rPr>
                <a:t>Research and</a:t>
              </a:r>
            </a:p>
            <a:p>
              <a:pPr algn="ctr"/>
              <a:r>
                <a:rPr lang="en-US" sz="2000" b="1">
                  <a:solidFill>
                    <a:schemeClr val="bg1"/>
                  </a:solidFill>
                  <a:latin typeface="Arial" charset="0"/>
                </a:rPr>
                <a:t>Development</a:t>
              </a:r>
            </a:p>
          </p:txBody>
        </p:sp>
        <p:sp>
          <p:nvSpPr>
            <p:cNvPr id="27671" name="Rectangle 23"/>
            <p:cNvSpPr>
              <a:spLocks noChangeArrowheads="1"/>
            </p:cNvSpPr>
            <p:nvPr/>
          </p:nvSpPr>
          <p:spPr bwMode="auto">
            <a:xfrm>
              <a:off x="1248" y="3120"/>
              <a:ext cx="1104" cy="528"/>
            </a:xfrm>
            <a:prstGeom prst="rect">
              <a:avLst/>
            </a:prstGeom>
            <a:solidFill>
              <a:srgbClr val="FCD1BF"/>
            </a:solidFill>
            <a:ln w="9525">
              <a:noFill/>
              <a:miter lim="800000"/>
              <a:headEnd/>
              <a:tailEnd/>
            </a:ln>
            <a:effectLst>
              <a:outerShdw dist="53882" dir="2700000" algn="ctr" rotWithShape="0">
                <a:schemeClr val="bg2"/>
              </a:outerShdw>
            </a:effectLst>
          </p:spPr>
          <p:txBody>
            <a:bodyPr wrap="none" anchor="ctr"/>
            <a:lstStyle/>
            <a:p>
              <a:endParaRPr lang="en-US"/>
            </a:p>
          </p:txBody>
        </p:sp>
        <p:sp>
          <p:nvSpPr>
            <p:cNvPr id="27672" name="Rectangle 24"/>
            <p:cNvSpPr>
              <a:spLocks noChangeArrowheads="1"/>
            </p:cNvSpPr>
            <p:nvPr/>
          </p:nvSpPr>
          <p:spPr bwMode="auto">
            <a:xfrm>
              <a:off x="1216" y="3283"/>
              <a:ext cx="1218" cy="250"/>
            </a:xfrm>
            <a:prstGeom prst="rect">
              <a:avLst/>
            </a:prstGeom>
            <a:noFill/>
            <a:ln w="9525">
              <a:noFill/>
              <a:miter lim="800000"/>
              <a:headEnd/>
              <a:tailEnd/>
            </a:ln>
            <a:effectLst/>
          </p:spPr>
          <p:txBody>
            <a:bodyPr wrap="none" lIns="92075" tIns="46038" rIns="92075" bIns="46038">
              <a:spAutoFit/>
            </a:bodyPr>
            <a:lstStyle/>
            <a:p>
              <a:pPr algn="ctr"/>
              <a:r>
                <a:rPr lang="en-US" sz="2000" b="1">
                  <a:solidFill>
                    <a:schemeClr val="bg1"/>
                  </a:solidFill>
                  <a:latin typeface="Arial" charset="0"/>
                </a:rPr>
                <a:t>Manufacturing</a:t>
              </a:r>
            </a:p>
          </p:txBody>
        </p:sp>
        <p:sp>
          <p:nvSpPr>
            <p:cNvPr id="27673" name="Rectangle 25"/>
            <p:cNvSpPr>
              <a:spLocks noChangeArrowheads="1"/>
            </p:cNvSpPr>
            <p:nvPr/>
          </p:nvSpPr>
          <p:spPr bwMode="auto">
            <a:xfrm>
              <a:off x="2400" y="3120"/>
              <a:ext cx="1056" cy="528"/>
            </a:xfrm>
            <a:prstGeom prst="rect">
              <a:avLst/>
            </a:prstGeom>
            <a:solidFill>
              <a:srgbClr val="FCD1BF"/>
            </a:solidFill>
            <a:ln w="9525">
              <a:noFill/>
              <a:miter lim="800000"/>
              <a:headEnd/>
              <a:tailEnd/>
            </a:ln>
            <a:effectLst>
              <a:outerShdw dist="53882" dir="2700000" algn="ctr" rotWithShape="0">
                <a:schemeClr val="bg2"/>
              </a:outerShdw>
            </a:effectLst>
          </p:spPr>
          <p:txBody>
            <a:bodyPr wrap="none" anchor="ctr"/>
            <a:lstStyle/>
            <a:p>
              <a:endParaRPr lang="en-US"/>
            </a:p>
          </p:txBody>
        </p:sp>
        <p:sp>
          <p:nvSpPr>
            <p:cNvPr id="27674" name="Rectangle 26"/>
            <p:cNvSpPr>
              <a:spLocks noChangeArrowheads="1"/>
            </p:cNvSpPr>
            <p:nvPr/>
          </p:nvSpPr>
          <p:spPr bwMode="auto">
            <a:xfrm>
              <a:off x="2492" y="3283"/>
              <a:ext cx="871" cy="250"/>
            </a:xfrm>
            <a:prstGeom prst="rect">
              <a:avLst/>
            </a:prstGeom>
            <a:noFill/>
            <a:ln w="9525">
              <a:noFill/>
              <a:miter lim="800000"/>
              <a:headEnd/>
              <a:tailEnd/>
            </a:ln>
            <a:effectLst/>
          </p:spPr>
          <p:txBody>
            <a:bodyPr wrap="none" lIns="92075" tIns="46038" rIns="92075" bIns="46038">
              <a:spAutoFit/>
            </a:bodyPr>
            <a:lstStyle/>
            <a:p>
              <a:pPr algn="ctr"/>
              <a:r>
                <a:rPr lang="en-US" sz="2000" b="1">
                  <a:solidFill>
                    <a:schemeClr val="bg1"/>
                  </a:solidFill>
                  <a:latin typeface="Arial" charset="0"/>
                </a:rPr>
                <a:t>Marketing</a:t>
              </a:r>
            </a:p>
          </p:txBody>
        </p:sp>
        <p:sp>
          <p:nvSpPr>
            <p:cNvPr id="27675" name="Rectangle 27"/>
            <p:cNvSpPr>
              <a:spLocks noChangeArrowheads="1"/>
            </p:cNvSpPr>
            <p:nvPr/>
          </p:nvSpPr>
          <p:spPr bwMode="auto">
            <a:xfrm>
              <a:off x="3504" y="3120"/>
              <a:ext cx="1056" cy="528"/>
            </a:xfrm>
            <a:prstGeom prst="rect">
              <a:avLst/>
            </a:prstGeom>
            <a:solidFill>
              <a:srgbClr val="FCD1BF"/>
            </a:solidFill>
            <a:ln w="9525">
              <a:noFill/>
              <a:miter lim="800000"/>
              <a:headEnd/>
              <a:tailEnd/>
            </a:ln>
            <a:effectLst>
              <a:outerShdw dist="53882" dir="2700000" algn="ctr" rotWithShape="0">
                <a:schemeClr val="bg2"/>
              </a:outerShdw>
            </a:effectLst>
          </p:spPr>
          <p:txBody>
            <a:bodyPr wrap="none" anchor="ctr"/>
            <a:lstStyle/>
            <a:p>
              <a:endParaRPr lang="en-US"/>
            </a:p>
          </p:txBody>
        </p:sp>
        <p:sp>
          <p:nvSpPr>
            <p:cNvPr id="27676" name="Rectangle 28"/>
            <p:cNvSpPr>
              <a:spLocks noChangeArrowheads="1"/>
            </p:cNvSpPr>
            <p:nvPr/>
          </p:nvSpPr>
          <p:spPr bwMode="auto">
            <a:xfrm>
              <a:off x="3565" y="3187"/>
              <a:ext cx="935" cy="442"/>
            </a:xfrm>
            <a:prstGeom prst="rect">
              <a:avLst/>
            </a:prstGeom>
            <a:noFill/>
            <a:ln w="9525">
              <a:noFill/>
              <a:miter lim="800000"/>
              <a:headEnd/>
              <a:tailEnd/>
            </a:ln>
            <a:effectLst/>
          </p:spPr>
          <p:txBody>
            <a:bodyPr wrap="none" lIns="92075" tIns="46038" rIns="92075" bIns="46038">
              <a:spAutoFit/>
            </a:bodyPr>
            <a:lstStyle/>
            <a:p>
              <a:pPr algn="ctr"/>
              <a:r>
                <a:rPr lang="en-US" sz="2000" b="1">
                  <a:solidFill>
                    <a:schemeClr val="bg1"/>
                  </a:solidFill>
                  <a:latin typeface="Arial" charset="0"/>
                </a:rPr>
                <a:t>Human</a:t>
              </a:r>
            </a:p>
            <a:p>
              <a:pPr algn="ctr"/>
              <a:r>
                <a:rPr lang="en-US" sz="2000" b="1">
                  <a:solidFill>
                    <a:schemeClr val="bg1"/>
                  </a:solidFill>
                  <a:latin typeface="Arial" charset="0"/>
                </a:rPr>
                <a:t>Resources</a:t>
              </a:r>
            </a:p>
          </p:txBody>
        </p:sp>
        <p:sp>
          <p:nvSpPr>
            <p:cNvPr id="27677" name="Rectangle 29"/>
            <p:cNvSpPr>
              <a:spLocks noChangeArrowheads="1"/>
            </p:cNvSpPr>
            <p:nvPr/>
          </p:nvSpPr>
          <p:spPr bwMode="auto">
            <a:xfrm>
              <a:off x="4608" y="3120"/>
              <a:ext cx="1056" cy="528"/>
            </a:xfrm>
            <a:prstGeom prst="rect">
              <a:avLst/>
            </a:prstGeom>
            <a:solidFill>
              <a:srgbClr val="FCD1BF"/>
            </a:solidFill>
            <a:ln w="9525">
              <a:noFill/>
              <a:miter lim="800000"/>
              <a:headEnd/>
              <a:tailEnd/>
            </a:ln>
            <a:effectLst>
              <a:outerShdw dist="53882" dir="2700000" algn="ctr" rotWithShape="0">
                <a:schemeClr val="bg2"/>
              </a:outerShdw>
            </a:effectLst>
          </p:spPr>
          <p:txBody>
            <a:bodyPr wrap="none" anchor="ctr"/>
            <a:lstStyle/>
            <a:p>
              <a:endParaRPr lang="en-US"/>
            </a:p>
          </p:txBody>
        </p:sp>
        <p:sp>
          <p:nvSpPr>
            <p:cNvPr id="27678" name="Rectangle 30"/>
            <p:cNvSpPr>
              <a:spLocks noChangeArrowheads="1"/>
            </p:cNvSpPr>
            <p:nvPr/>
          </p:nvSpPr>
          <p:spPr bwMode="auto">
            <a:xfrm>
              <a:off x="4776" y="3283"/>
              <a:ext cx="721" cy="250"/>
            </a:xfrm>
            <a:prstGeom prst="rect">
              <a:avLst/>
            </a:prstGeom>
            <a:noFill/>
            <a:ln w="9525">
              <a:noFill/>
              <a:miter lim="800000"/>
              <a:headEnd/>
              <a:tailEnd/>
            </a:ln>
            <a:effectLst/>
          </p:spPr>
          <p:txBody>
            <a:bodyPr wrap="none" lIns="92075" tIns="46038" rIns="92075" bIns="46038">
              <a:spAutoFit/>
            </a:bodyPr>
            <a:lstStyle/>
            <a:p>
              <a:pPr algn="ctr"/>
              <a:r>
                <a:rPr lang="en-US" sz="2000" b="1">
                  <a:solidFill>
                    <a:schemeClr val="bg1"/>
                  </a:solidFill>
                  <a:latin typeface="Arial" charset="0"/>
                </a:rPr>
                <a:t>Finance</a:t>
              </a:r>
            </a:p>
          </p:txBody>
        </p:sp>
        <p:sp>
          <p:nvSpPr>
            <p:cNvPr id="27679" name="Line 31"/>
            <p:cNvSpPr>
              <a:spLocks noChangeShapeType="1"/>
            </p:cNvSpPr>
            <p:nvPr/>
          </p:nvSpPr>
          <p:spPr bwMode="auto">
            <a:xfrm flipV="1">
              <a:off x="2928" y="2928"/>
              <a:ext cx="0" cy="192"/>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7680" name="Line 32"/>
            <p:cNvSpPr>
              <a:spLocks noChangeShapeType="1"/>
            </p:cNvSpPr>
            <p:nvPr/>
          </p:nvSpPr>
          <p:spPr bwMode="auto">
            <a:xfrm flipV="1">
              <a:off x="4032" y="2928"/>
              <a:ext cx="0" cy="192"/>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7681" name="Line 33"/>
            <p:cNvSpPr>
              <a:spLocks noChangeShapeType="1"/>
            </p:cNvSpPr>
            <p:nvPr/>
          </p:nvSpPr>
          <p:spPr bwMode="auto">
            <a:xfrm flipV="1">
              <a:off x="5184" y="2928"/>
              <a:ext cx="0" cy="192"/>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7682" name="Line 34"/>
            <p:cNvSpPr>
              <a:spLocks noChangeShapeType="1"/>
            </p:cNvSpPr>
            <p:nvPr/>
          </p:nvSpPr>
          <p:spPr bwMode="auto">
            <a:xfrm flipV="1">
              <a:off x="720" y="2928"/>
              <a:ext cx="0" cy="192"/>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7683" name="Line 35"/>
            <p:cNvSpPr>
              <a:spLocks noChangeShapeType="1"/>
            </p:cNvSpPr>
            <p:nvPr/>
          </p:nvSpPr>
          <p:spPr bwMode="auto">
            <a:xfrm flipV="1">
              <a:off x="1824" y="2928"/>
              <a:ext cx="0" cy="192"/>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7684" name="Line 36"/>
            <p:cNvSpPr>
              <a:spLocks noChangeShapeType="1"/>
            </p:cNvSpPr>
            <p:nvPr/>
          </p:nvSpPr>
          <p:spPr bwMode="auto">
            <a:xfrm>
              <a:off x="720" y="2928"/>
              <a:ext cx="4464" cy="0"/>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7685" name="Line 37"/>
            <p:cNvSpPr>
              <a:spLocks noChangeShapeType="1"/>
            </p:cNvSpPr>
            <p:nvPr/>
          </p:nvSpPr>
          <p:spPr bwMode="auto">
            <a:xfrm>
              <a:off x="3024" y="2592"/>
              <a:ext cx="0" cy="324"/>
            </a:xfrm>
            <a:prstGeom prst="line">
              <a:avLst/>
            </a:prstGeom>
            <a:noFill/>
            <a:ln w="50800">
              <a:solidFill>
                <a:schemeClr val="tx2"/>
              </a:solidFill>
              <a:round/>
              <a:headEnd type="none" w="sm" len="sm"/>
              <a:tailEnd type="none" w="sm" len="sm"/>
            </a:ln>
            <a:effectLst/>
          </p:spPr>
          <p:txBody>
            <a:bodyPr wrap="none" anchor="ctr"/>
            <a:lstStyle/>
            <a:p>
              <a:endParaRPr lang="en-US"/>
            </a:p>
          </p:txBody>
        </p:sp>
        <p:sp>
          <p:nvSpPr>
            <p:cNvPr id="27686" name="Rectangle 38"/>
            <p:cNvSpPr>
              <a:spLocks noChangeArrowheads="1"/>
            </p:cNvSpPr>
            <p:nvPr/>
          </p:nvSpPr>
          <p:spPr bwMode="auto">
            <a:xfrm>
              <a:off x="182" y="2707"/>
              <a:ext cx="925" cy="442"/>
            </a:xfrm>
            <a:prstGeom prst="rect">
              <a:avLst/>
            </a:prstGeom>
            <a:noFill/>
            <a:ln w="9525">
              <a:noFill/>
              <a:miter lim="800000"/>
              <a:headEnd/>
              <a:tailEnd/>
            </a:ln>
            <a:effectLst/>
          </p:spPr>
          <p:txBody>
            <a:bodyPr wrap="none" lIns="92075" tIns="46038" rIns="92075" bIns="46038">
              <a:spAutoFit/>
            </a:bodyPr>
            <a:lstStyle/>
            <a:p>
              <a:r>
                <a:rPr lang="en-US" sz="2000" b="1">
                  <a:latin typeface="Arial" charset="0"/>
                </a:rPr>
                <a:t>Functional</a:t>
              </a:r>
            </a:p>
            <a:p>
              <a:r>
                <a:rPr lang="en-US" sz="2000" b="1">
                  <a:latin typeface="Arial" charset="0"/>
                </a:rPr>
                <a:t>Level</a:t>
              </a:r>
            </a:p>
          </p:txBody>
        </p:sp>
      </p:grpSp>
      <p:sp>
        <p:nvSpPr>
          <p:cNvPr id="39" name="Slide Number Placeholder 38"/>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Strategies</a:t>
            </a:r>
            <a:endParaRPr lang="en-US" b="1" dirty="0"/>
          </a:p>
        </p:txBody>
      </p:sp>
      <p:sp>
        <p:nvSpPr>
          <p:cNvPr id="3" name="Content Placeholder 2"/>
          <p:cNvSpPr>
            <a:spLocks noGrp="1"/>
          </p:cNvSpPr>
          <p:nvPr>
            <p:ph idx="1"/>
          </p:nvPr>
        </p:nvSpPr>
        <p:spPr/>
        <p:txBody>
          <a:bodyPr>
            <a:normAutofit fontScale="85000" lnSpcReduction="20000"/>
          </a:bodyPr>
          <a:lstStyle/>
          <a:p>
            <a:pPr algn="just"/>
            <a:r>
              <a:rPr lang="en-US" dirty="0" smtClean="0"/>
              <a:t>Forward integration involves gaining ownership or increased control over distributors or retailers.</a:t>
            </a:r>
          </a:p>
          <a:p>
            <a:pPr algn="just"/>
            <a:r>
              <a:rPr lang="en-US" dirty="0" smtClean="0"/>
              <a:t>Backward integration is a strategy of seeking ownership or increased control of a firm's suppliers. This strategy can be especially appropriate when a firm's current suppliers are unreliable, too costly, or cannot meet the firm's needs.</a:t>
            </a:r>
          </a:p>
          <a:p>
            <a:pPr algn="just"/>
            <a:r>
              <a:rPr lang="en-US" dirty="0" smtClean="0"/>
              <a:t>Horizontal integration refers to a strategy of seeking ownership of or increased control over a firm's competitors. One of the most significant trends in strategic management today is the increased use of horizontal integration as a growth </a:t>
            </a:r>
            <a:r>
              <a:rPr lang="en-US" dirty="0" err="1" smtClean="0"/>
              <a:t>strateg</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lgn="r"/>
            <a:r>
              <a:rPr lang="en-US" b="1" dirty="0" smtClean="0">
                <a:solidFill>
                  <a:schemeClr val="bg2">
                    <a:lumMod val="25000"/>
                  </a:schemeClr>
                </a:solidFill>
              </a:rPr>
              <a:t>Intensive Strategies</a:t>
            </a:r>
            <a:endParaRPr lang="zh-CN" altLang="en-US" dirty="0">
              <a:solidFill>
                <a:schemeClr val="bg2">
                  <a:lumMod val="25000"/>
                </a:schemeClr>
              </a:solidFill>
            </a:endParaRPr>
          </a:p>
        </p:txBody>
      </p:sp>
      <p:sp>
        <p:nvSpPr>
          <p:cNvPr id="3" name="内容占位符 2"/>
          <p:cNvSpPr>
            <a:spLocks noGrp="1"/>
          </p:cNvSpPr>
          <p:nvPr>
            <p:ph idx="1"/>
          </p:nvPr>
        </p:nvSpPr>
        <p:spPr/>
        <p:txBody>
          <a:bodyPr>
            <a:normAutofit/>
          </a:bodyPr>
          <a:lstStyle/>
          <a:p>
            <a:pPr>
              <a:buNone/>
            </a:pPr>
            <a:r>
              <a:rPr lang="en-US" sz="2400" dirty="0" smtClean="0">
                <a:latin typeface="Comic Sans MS" pitchFamily="66" charset="0"/>
              </a:rPr>
              <a:t> </a:t>
            </a:r>
          </a:p>
          <a:p>
            <a:pPr>
              <a:buNone/>
            </a:pPr>
            <a:endParaRPr lang="en-US" sz="2400" dirty="0" smtClean="0">
              <a:latin typeface="Comic Sans MS" pitchFamily="66" charset="0"/>
            </a:endParaRPr>
          </a:p>
          <a:p>
            <a:endParaRPr lang="en-US" sz="2400" dirty="0">
              <a:latin typeface="Comic Sans MS" pitchFamily="66" charset="0"/>
            </a:endParaRPr>
          </a:p>
          <a:p>
            <a:pPr algn="just"/>
            <a:r>
              <a:rPr lang="en-US" sz="2400" dirty="0" smtClean="0">
                <a:latin typeface="Comic Sans MS" pitchFamily="66" charset="0"/>
              </a:rPr>
              <a:t> </a:t>
            </a:r>
            <a:r>
              <a:rPr lang="en-US" sz="2000" dirty="0" smtClean="0">
                <a:solidFill>
                  <a:schemeClr val="bg2">
                    <a:lumMod val="25000"/>
                  </a:schemeClr>
                </a:solidFill>
                <a:latin typeface="+mj-lt"/>
              </a:rPr>
              <a:t>Those three strategies are </a:t>
            </a:r>
            <a:r>
              <a:rPr lang="en-US" sz="2000" dirty="0">
                <a:solidFill>
                  <a:schemeClr val="bg2">
                    <a:lumMod val="25000"/>
                  </a:schemeClr>
                </a:solidFill>
                <a:latin typeface="+mj-lt"/>
              </a:rPr>
              <a:t>sometimes referred to </a:t>
            </a:r>
            <a:r>
              <a:rPr lang="en-US" sz="2000" dirty="0" smtClean="0">
                <a:solidFill>
                  <a:schemeClr val="bg2">
                    <a:lumMod val="25000"/>
                  </a:schemeClr>
                </a:solidFill>
                <a:latin typeface="+mj-lt"/>
              </a:rPr>
              <a:t>as intensive </a:t>
            </a:r>
            <a:r>
              <a:rPr lang="en-US" sz="2000" dirty="0">
                <a:solidFill>
                  <a:schemeClr val="bg2">
                    <a:lumMod val="25000"/>
                  </a:schemeClr>
                </a:solidFill>
                <a:latin typeface="+mj-lt"/>
              </a:rPr>
              <a:t>strategies because they require intensive efforts if a firm’s competitive position with existing products is to improve</a:t>
            </a:r>
            <a:r>
              <a:rPr lang="en-US" sz="2000" dirty="0" smtClean="0">
                <a:solidFill>
                  <a:schemeClr val="bg2">
                    <a:lumMod val="25000"/>
                  </a:schemeClr>
                </a:solidFill>
                <a:latin typeface="+mj-lt"/>
              </a:rPr>
              <a:t>.</a:t>
            </a:r>
          </a:p>
          <a:p>
            <a:pPr algn="just"/>
            <a:endParaRPr lang="en-US" sz="2000" dirty="0" smtClean="0">
              <a:solidFill>
                <a:schemeClr val="bg2">
                  <a:lumMod val="25000"/>
                </a:schemeClr>
              </a:solidFill>
              <a:latin typeface="+mj-lt"/>
            </a:endParaRPr>
          </a:p>
          <a:p>
            <a:pPr algn="just"/>
            <a:r>
              <a:rPr lang="en-US" sz="2000" dirty="0" smtClean="0">
                <a:solidFill>
                  <a:schemeClr val="bg2">
                    <a:lumMod val="25000"/>
                  </a:schemeClr>
                </a:solidFill>
                <a:latin typeface="+mj-lt"/>
              </a:rPr>
              <a:t>The aim of intensive strategies is to broaden the market share and to increase the profit by making the existing products more effective and by introducing new and various sets of products in order to increase the market share too.</a:t>
            </a:r>
            <a:endParaRPr lang="zh-CN" altLang="en-US" sz="2000" dirty="0">
              <a:solidFill>
                <a:schemeClr val="bg2">
                  <a:lumMod val="25000"/>
                </a:schemeClr>
              </a:solidFill>
              <a:latin typeface="+mj-lt"/>
            </a:endParaRPr>
          </a:p>
          <a:p>
            <a:pPr algn="just"/>
            <a:endParaRPr lang="zh-CN" altLang="en-US" sz="2400" dirty="0">
              <a:latin typeface="Comic Sans MS" pitchFamily="66" charset="0"/>
            </a:endParaRPr>
          </a:p>
        </p:txBody>
      </p:sp>
      <p:graphicFrame>
        <p:nvGraphicFramePr>
          <p:cNvPr id="4" name="表格 3"/>
          <p:cNvGraphicFramePr>
            <a:graphicFrameLocks noGrp="1"/>
          </p:cNvGraphicFramePr>
          <p:nvPr/>
        </p:nvGraphicFramePr>
        <p:xfrm>
          <a:off x="1500166" y="1643050"/>
          <a:ext cx="6096000" cy="1188720"/>
        </p:xfrm>
        <a:graphic>
          <a:graphicData uri="http://schemas.openxmlformats.org/drawingml/2006/table">
            <a:tbl>
              <a:tblPr firstRow="1" bandRow="1">
                <a:tableStyleId>{1E171933-4619-4E11-9A3F-F7608DF75F80}</a:tableStyleId>
              </a:tblPr>
              <a:tblGrid>
                <a:gridCol w="2032000"/>
                <a:gridCol w="2032000"/>
                <a:gridCol w="2032000"/>
              </a:tblGrid>
              <a:tr h="92869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Comic Sans MS" pitchFamily="66" charset="0"/>
                        </a:rPr>
                        <a:t>Market Penetration strategy</a:t>
                      </a:r>
                    </a:p>
                    <a:p>
                      <a:endParaRPr lang="zh-CN" altLang="en-US" sz="1800" dirty="0">
                        <a:latin typeface="Comic Sans MS" pitchFamily="66"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Comic Sans MS" pitchFamily="66" charset="0"/>
                        </a:rPr>
                        <a:t>Market Development strategy </a:t>
                      </a:r>
                    </a:p>
                    <a:p>
                      <a:endParaRPr lang="zh-CN" altLang="en-US" dirty="0">
                        <a:latin typeface="Comic Sans MS" pitchFamily="66"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Comic Sans MS" pitchFamily="66" charset="0"/>
                        </a:rPr>
                        <a:t>Product Development strategy </a:t>
                      </a:r>
                    </a:p>
                    <a:p>
                      <a:endParaRPr lang="zh-CN" altLang="en-US" dirty="0">
                        <a:latin typeface="Comic Sans MS" pitchFamily="66" charset="0"/>
                      </a:endParaRPr>
                    </a:p>
                  </a:txBody>
                  <a:tcPr/>
                </a:tc>
              </a:tr>
            </a:tbl>
          </a:graphicData>
        </a:graphic>
      </p:graphicFrame>
      <p:sp>
        <p:nvSpPr>
          <p:cNvPr id="5" name="Slide Number Placeholder 4"/>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6" descr="img006.gif"/>
          <p:cNvPicPr>
            <a:picLocks noGrp="1" noChangeAspect="1"/>
          </p:cNvPicPr>
          <p:nvPr>
            <p:ph idx="1"/>
          </p:nvPr>
        </p:nvPicPr>
        <p:blipFill>
          <a:blip r:embed="rId2" cstate="print"/>
          <a:stretch>
            <a:fillRect/>
          </a:stretch>
        </p:blipFill>
        <p:spPr>
          <a:xfrm>
            <a:off x="609600" y="609600"/>
            <a:ext cx="8001000" cy="5396706"/>
          </a:xfrm>
          <a:prstGeom prst="rect">
            <a:avLst/>
          </a:prstGeom>
        </p:spPr>
      </p:pic>
      <p:sp>
        <p:nvSpPr>
          <p:cNvPr id="5" name="Slide Number Placeholder 4"/>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en-US" sz="3600" b="1" dirty="0" smtClean="0"/>
              <a:t>DEFENSIVE STRATEGIES</a:t>
            </a:r>
          </a:p>
        </p:txBody>
      </p:sp>
      <p:sp>
        <p:nvSpPr>
          <p:cNvPr id="3" name="Content Placeholder 2"/>
          <p:cNvSpPr>
            <a:spLocks noGrp="1"/>
          </p:cNvSpPr>
          <p:nvPr>
            <p:ph idx="1"/>
          </p:nvPr>
        </p:nvSpPr>
        <p:spPr/>
        <p:txBody>
          <a:bodyPr/>
          <a:lstStyle/>
          <a:p>
            <a:endParaRPr lang="en-US" dirty="0"/>
          </a:p>
        </p:txBody>
      </p:sp>
      <p:sp>
        <p:nvSpPr>
          <p:cNvPr id="6" name="AutoShape 4"/>
          <p:cNvSpPr>
            <a:spLocks noChangeArrowheads="1"/>
          </p:cNvSpPr>
          <p:nvPr/>
        </p:nvSpPr>
        <p:spPr bwMode="auto">
          <a:xfrm>
            <a:off x="4800600" y="1524000"/>
            <a:ext cx="2362200" cy="838200"/>
          </a:xfrm>
          <a:prstGeom prst="bevel">
            <a:avLst>
              <a:gd name="adj" fmla="val 12500"/>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ctr"/>
            <a:r>
              <a:rPr lang="en-US" sz="2000" b="1" dirty="0">
                <a:solidFill>
                  <a:schemeClr val="tx1"/>
                </a:solidFill>
              </a:rPr>
              <a:t>Retrenchment</a:t>
            </a:r>
          </a:p>
        </p:txBody>
      </p:sp>
      <p:sp>
        <p:nvSpPr>
          <p:cNvPr id="7" name="AutoShape 5"/>
          <p:cNvSpPr>
            <a:spLocks noChangeArrowheads="1"/>
          </p:cNvSpPr>
          <p:nvPr/>
        </p:nvSpPr>
        <p:spPr bwMode="auto">
          <a:xfrm>
            <a:off x="4800600" y="2971800"/>
            <a:ext cx="2362200" cy="838200"/>
          </a:xfrm>
          <a:prstGeom prst="bevel">
            <a:avLst>
              <a:gd name="adj" fmla="val 12500"/>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ctr"/>
            <a:r>
              <a:rPr lang="en-US" sz="2000" b="1" dirty="0">
                <a:solidFill>
                  <a:schemeClr val="tx1"/>
                </a:solidFill>
              </a:rPr>
              <a:t>Divestiture</a:t>
            </a:r>
          </a:p>
        </p:txBody>
      </p:sp>
      <p:sp>
        <p:nvSpPr>
          <p:cNvPr id="8" name="AutoShape 6"/>
          <p:cNvSpPr>
            <a:spLocks noChangeArrowheads="1"/>
          </p:cNvSpPr>
          <p:nvPr/>
        </p:nvSpPr>
        <p:spPr bwMode="auto">
          <a:xfrm>
            <a:off x="4800600" y="4419600"/>
            <a:ext cx="2362200" cy="838200"/>
          </a:xfrm>
          <a:prstGeom prst="bevel">
            <a:avLst>
              <a:gd name="adj" fmla="val 12500"/>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ctr"/>
            <a:r>
              <a:rPr lang="en-US" sz="2000" b="1">
                <a:solidFill>
                  <a:schemeClr val="tx1"/>
                </a:solidFill>
              </a:rPr>
              <a:t>Liquidation</a:t>
            </a:r>
          </a:p>
        </p:txBody>
      </p:sp>
      <p:sp>
        <p:nvSpPr>
          <p:cNvPr id="9" name="Line 7"/>
          <p:cNvSpPr>
            <a:spLocks noChangeShapeType="1"/>
          </p:cNvSpPr>
          <p:nvPr/>
        </p:nvSpPr>
        <p:spPr bwMode="auto">
          <a:xfrm flipV="1">
            <a:off x="2514600" y="1905000"/>
            <a:ext cx="2209800" cy="1524000"/>
          </a:xfrm>
          <a:prstGeom prst="line">
            <a:avLst/>
          </a:prstGeom>
          <a:noFill/>
          <a:ln w="9525">
            <a:solidFill>
              <a:schemeClr val="tx1"/>
            </a:solidFill>
            <a:round/>
            <a:headEnd/>
            <a:tailEnd type="triangle" w="med" len="med"/>
          </a:ln>
        </p:spPr>
        <p:txBody>
          <a:bodyPr/>
          <a:lstStyle/>
          <a:p>
            <a:endParaRPr lang="th-TH"/>
          </a:p>
        </p:txBody>
      </p:sp>
      <p:sp>
        <p:nvSpPr>
          <p:cNvPr id="10" name="Line 8"/>
          <p:cNvSpPr>
            <a:spLocks noChangeShapeType="1"/>
          </p:cNvSpPr>
          <p:nvPr/>
        </p:nvSpPr>
        <p:spPr bwMode="auto">
          <a:xfrm>
            <a:off x="2514600" y="3429000"/>
            <a:ext cx="2209800" cy="0"/>
          </a:xfrm>
          <a:prstGeom prst="line">
            <a:avLst/>
          </a:prstGeom>
          <a:noFill/>
          <a:ln w="9525">
            <a:solidFill>
              <a:schemeClr val="tx1"/>
            </a:solidFill>
            <a:round/>
            <a:headEnd/>
            <a:tailEnd type="triangle" w="med" len="med"/>
          </a:ln>
        </p:spPr>
        <p:txBody>
          <a:bodyPr/>
          <a:lstStyle/>
          <a:p>
            <a:endParaRPr lang="th-TH"/>
          </a:p>
        </p:txBody>
      </p:sp>
      <p:sp>
        <p:nvSpPr>
          <p:cNvPr id="11" name="Line 9"/>
          <p:cNvSpPr>
            <a:spLocks noChangeShapeType="1"/>
          </p:cNvSpPr>
          <p:nvPr/>
        </p:nvSpPr>
        <p:spPr bwMode="auto">
          <a:xfrm>
            <a:off x="2514600" y="3429000"/>
            <a:ext cx="2209800" cy="1447800"/>
          </a:xfrm>
          <a:prstGeom prst="line">
            <a:avLst/>
          </a:prstGeom>
          <a:noFill/>
          <a:ln w="9525">
            <a:solidFill>
              <a:schemeClr val="tx1"/>
            </a:solidFill>
            <a:round/>
            <a:headEnd/>
            <a:tailEnd type="triangle" w="med" len="med"/>
          </a:ln>
        </p:spPr>
        <p:txBody>
          <a:bodyPr/>
          <a:lstStyle/>
          <a:p>
            <a:endParaRPr lang="th-TH"/>
          </a:p>
        </p:txBody>
      </p:sp>
      <p:sp>
        <p:nvSpPr>
          <p:cNvPr id="12" name="AutoShape 3"/>
          <p:cNvSpPr>
            <a:spLocks noChangeArrowheads="1"/>
          </p:cNvSpPr>
          <p:nvPr/>
        </p:nvSpPr>
        <p:spPr bwMode="auto">
          <a:xfrm>
            <a:off x="533400" y="2514600"/>
            <a:ext cx="1981200" cy="1905000"/>
          </a:xfrm>
          <a:prstGeom prst="octagon">
            <a:avLst>
              <a:gd name="adj" fmla="val 29287"/>
            </a:avLst>
          </a:prstGeom>
          <a:solidFill>
            <a:schemeClr val="tx2"/>
          </a:solidFill>
          <a:ln w="9525">
            <a:solidFill>
              <a:schemeClr val="tx1"/>
            </a:solidFill>
            <a:miter lim="800000"/>
            <a:headEnd/>
            <a:tailEnd/>
          </a:ln>
        </p:spPr>
        <p:txBody>
          <a:bodyPr wrap="none" anchor="ctr"/>
          <a:lstStyle/>
          <a:p>
            <a:pPr algn="ctr"/>
            <a:r>
              <a:rPr lang="en-US" dirty="0">
                <a:solidFill>
                  <a:schemeClr val="bg1"/>
                </a:solidFill>
              </a:rPr>
              <a:t/>
            </a:r>
            <a:br>
              <a:rPr lang="en-US" dirty="0">
                <a:solidFill>
                  <a:schemeClr val="bg1"/>
                </a:solidFill>
              </a:rPr>
            </a:br>
            <a:r>
              <a:rPr lang="en-US" sz="2000" b="1" dirty="0" smtClean="0">
                <a:solidFill>
                  <a:schemeClr val="bg1"/>
                </a:solidFill>
              </a:rPr>
              <a:t>Defensive</a:t>
            </a:r>
            <a:br>
              <a:rPr lang="en-US" sz="2000" b="1" dirty="0" smtClean="0">
                <a:solidFill>
                  <a:schemeClr val="bg1"/>
                </a:solidFill>
              </a:rPr>
            </a:br>
            <a:r>
              <a:rPr lang="en-US" sz="2000" b="1" dirty="0" smtClean="0">
                <a:solidFill>
                  <a:schemeClr val="bg1"/>
                </a:solidFill>
              </a:rPr>
              <a:t>Strategies</a:t>
            </a:r>
            <a:r>
              <a:rPr lang="en-US" sz="2000" b="1" dirty="0">
                <a:solidFill>
                  <a:schemeClr val="bg1"/>
                </a:solidFill>
              </a:rPr>
              <a:t/>
            </a:r>
            <a:br>
              <a:rPr lang="en-US" sz="2000" b="1" dirty="0">
                <a:solidFill>
                  <a:schemeClr val="bg1"/>
                </a:solidFill>
              </a:rPr>
            </a:br>
            <a:endParaRPr lang="en-US" sz="2000" b="1" dirty="0">
              <a:solidFill>
                <a:schemeClr val="bg1"/>
              </a:solidFill>
            </a:endParaRPr>
          </a:p>
        </p:txBody>
      </p:sp>
      <p:sp>
        <p:nvSpPr>
          <p:cNvPr id="13" name="Slide Number Placeholder 12"/>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sz="3100" b="1" dirty="0" smtClean="0"/>
              <a:t>MEANS FOR ACHIEVING STRATEGIES</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lvl="1"/>
            <a:r>
              <a:rPr lang="en-US" dirty="0" smtClean="0"/>
              <a:t>Joint Venture</a:t>
            </a:r>
          </a:p>
          <a:p>
            <a:pPr lvl="1"/>
            <a:r>
              <a:rPr lang="en-US" dirty="0" smtClean="0"/>
              <a:t>Mergers and acquisitions</a:t>
            </a:r>
          </a:p>
          <a:p>
            <a:pPr lvl="1"/>
            <a:r>
              <a:rPr lang="en-US" dirty="0" smtClean="0"/>
              <a:t>Leveraged Buyouts (LBOs)</a:t>
            </a:r>
          </a:p>
          <a:p>
            <a:pPr lvl="1"/>
            <a:r>
              <a:rPr lang="en-US" dirty="0" smtClean="0"/>
              <a:t>First Mover Advantages</a:t>
            </a:r>
          </a:p>
          <a:p>
            <a:pPr lvl="1"/>
            <a:r>
              <a:rPr lang="en-US" dirty="0" smtClean="0"/>
              <a:t>Outsourcing</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r"/>
            <a:r>
              <a:rPr lang="en-US" b="1" dirty="0" smtClean="0"/>
              <a:t>Porter Generic Strategy </a:t>
            </a:r>
            <a:endParaRPr lang="en-US"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pic>
        <p:nvPicPr>
          <p:cNvPr id="1026" name="Picture 2"/>
          <p:cNvPicPr>
            <a:picLocks noGrp="1" noChangeAspect="1" noChangeArrowheads="1"/>
          </p:cNvPicPr>
          <p:nvPr>
            <p:ph idx="1"/>
          </p:nvPr>
        </p:nvPicPr>
        <p:blipFill>
          <a:blip r:embed="rId2" cstate="print"/>
          <a:srcRect/>
          <a:stretch>
            <a:fillRect/>
          </a:stretch>
        </p:blipFill>
        <p:spPr bwMode="auto">
          <a:xfrm>
            <a:off x="381000" y="1447800"/>
            <a:ext cx="8382000" cy="4876799"/>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 name="Slide Number Placeholder 6"/>
          <p:cNvSpPr>
            <a:spLocks noGrp="1"/>
          </p:cNvSpPr>
          <p:nvPr>
            <p:ph type="sldNum" sz="quarter" idx="11"/>
          </p:nvPr>
        </p:nvSpPr>
        <p:spPr/>
        <p:txBody>
          <a:bodyPr/>
          <a:lstStyle/>
          <a:p>
            <a:r>
              <a:rPr lang="en-US" dirty="0" smtClean="0"/>
              <a:t> </a:t>
            </a:r>
            <a:fld id="{799F69D8-36F2-4E61-8BC2-6CF7537EF345}" type="slidenum">
              <a:rPr lang="en-US" smtClean="0"/>
              <a:pPr/>
              <a:t>18</a:t>
            </a:fld>
            <a:endParaRPr lang="en-US" dirty="0"/>
          </a:p>
        </p:txBody>
      </p:sp>
      <p:sp>
        <p:nvSpPr>
          <p:cNvPr id="862210" name="Text Box 2"/>
          <p:cNvSpPr txBox="1">
            <a:spLocks noChangeArrowheads="1"/>
          </p:cNvSpPr>
          <p:nvPr/>
        </p:nvSpPr>
        <p:spPr bwMode="auto">
          <a:xfrm>
            <a:off x="533400" y="457200"/>
            <a:ext cx="6096000" cy="822325"/>
          </a:xfrm>
          <a:prstGeom prst="rect">
            <a:avLst/>
          </a:prstGeom>
          <a:noFill/>
          <a:ln w="9525">
            <a:noFill/>
            <a:miter lim="800000"/>
            <a:headEnd/>
            <a:tailEnd/>
          </a:ln>
          <a:effectLst/>
        </p:spPr>
        <p:txBody>
          <a:bodyPr>
            <a:spAutoFit/>
          </a:bodyPr>
          <a:lstStyle/>
          <a:p>
            <a:pPr>
              <a:spcBef>
                <a:spcPct val="50000"/>
              </a:spcBef>
            </a:pPr>
            <a:r>
              <a:rPr lang="en-US" sz="2400" b="1">
                <a:solidFill>
                  <a:schemeClr val="tx2"/>
                </a:solidFill>
              </a:rPr>
              <a:t>Strategy-Formulation Analytical Framework</a:t>
            </a:r>
          </a:p>
        </p:txBody>
      </p:sp>
      <p:sp>
        <p:nvSpPr>
          <p:cNvPr id="862211" name="Rectangle 3"/>
          <p:cNvSpPr>
            <a:spLocks noChangeArrowheads="1"/>
          </p:cNvSpPr>
          <p:nvPr/>
        </p:nvSpPr>
        <p:spPr bwMode="auto">
          <a:xfrm>
            <a:off x="5334000" y="914400"/>
            <a:ext cx="3200400" cy="685800"/>
          </a:xfrm>
          <a:prstGeom prst="rect">
            <a:avLst/>
          </a:prstGeom>
          <a:solidFill>
            <a:srgbClr val="800000"/>
          </a:solidFill>
          <a:ln w="9525">
            <a:solidFill>
              <a:schemeClr val="tx1"/>
            </a:solidFill>
            <a:miter lim="800000"/>
            <a:headEnd/>
            <a:tailEnd/>
          </a:ln>
          <a:effectLst/>
        </p:spPr>
        <p:txBody>
          <a:bodyPr wrap="none" anchor="ctr"/>
          <a:lstStyle/>
          <a:p>
            <a:pPr algn="ctr"/>
            <a:r>
              <a:rPr lang="en-US" b="1">
                <a:solidFill>
                  <a:srgbClr val="FFFFCC"/>
                </a:solidFill>
              </a:rPr>
              <a:t>SWOT Matrix</a:t>
            </a:r>
          </a:p>
        </p:txBody>
      </p:sp>
      <p:sp>
        <p:nvSpPr>
          <p:cNvPr id="862215" name="Line 7"/>
          <p:cNvSpPr>
            <a:spLocks noChangeShapeType="1"/>
          </p:cNvSpPr>
          <p:nvPr/>
        </p:nvSpPr>
        <p:spPr bwMode="auto">
          <a:xfrm flipV="1">
            <a:off x="4495800" y="1219200"/>
            <a:ext cx="838200" cy="1981200"/>
          </a:xfrm>
          <a:prstGeom prst="line">
            <a:avLst/>
          </a:prstGeom>
          <a:noFill/>
          <a:ln w="9525">
            <a:solidFill>
              <a:schemeClr val="tx1"/>
            </a:solidFill>
            <a:round/>
            <a:headEnd/>
            <a:tailEnd/>
          </a:ln>
          <a:effectLst/>
        </p:spPr>
        <p:txBody>
          <a:bodyPr/>
          <a:lstStyle/>
          <a:p>
            <a:endParaRPr lang="en-US"/>
          </a:p>
        </p:txBody>
      </p:sp>
      <p:sp>
        <p:nvSpPr>
          <p:cNvPr id="862216" name="Line 8"/>
          <p:cNvSpPr>
            <a:spLocks noChangeShapeType="1"/>
          </p:cNvSpPr>
          <p:nvPr/>
        </p:nvSpPr>
        <p:spPr bwMode="auto">
          <a:xfrm>
            <a:off x="4495800" y="3200400"/>
            <a:ext cx="838200" cy="0"/>
          </a:xfrm>
          <a:prstGeom prst="line">
            <a:avLst/>
          </a:prstGeom>
          <a:noFill/>
          <a:ln w="9525">
            <a:solidFill>
              <a:schemeClr val="tx1"/>
            </a:solidFill>
            <a:round/>
            <a:headEnd/>
            <a:tailEnd/>
          </a:ln>
          <a:effectLst/>
        </p:spPr>
        <p:txBody>
          <a:bodyPr/>
          <a:lstStyle/>
          <a:p>
            <a:endParaRPr lang="en-US"/>
          </a:p>
        </p:txBody>
      </p:sp>
      <p:sp>
        <p:nvSpPr>
          <p:cNvPr id="862217" name="Line 9"/>
          <p:cNvSpPr>
            <a:spLocks noChangeShapeType="1"/>
          </p:cNvSpPr>
          <p:nvPr/>
        </p:nvSpPr>
        <p:spPr bwMode="auto">
          <a:xfrm>
            <a:off x="4495800" y="3200400"/>
            <a:ext cx="838200" cy="1981200"/>
          </a:xfrm>
          <a:prstGeom prst="line">
            <a:avLst/>
          </a:prstGeom>
          <a:noFill/>
          <a:ln w="9525">
            <a:solidFill>
              <a:schemeClr val="tx1"/>
            </a:solidFill>
            <a:round/>
            <a:headEnd/>
            <a:tailEnd/>
          </a:ln>
          <a:effectLst/>
        </p:spPr>
        <p:txBody>
          <a:bodyPr/>
          <a:lstStyle/>
          <a:p>
            <a:endParaRPr lang="en-US"/>
          </a:p>
        </p:txBody>
      </p:sp>
      <p:sp>
        <p:nvSpPr>
          <p:cNvPr id="862218" name="Rectangle 10"/>
          <p:cNvSpPr>
            <a:spLocks noChangeArrowheads="1"/>
          </p:cNvSpPr>
          <p:nvPr/>
        </p:nvSpPr>
        <p:spPr bwMode="auto">
          <a:xfrm>
            <a:off x="5334000" y="1905000"/>
            <a:ext cx="3200400" cy="685800"/>
          </a:xfrm>
          <a:prstGeom prst="rect">
            <a:avLst/>
          </a:prstGeom>
          <a:solidFill>
            <a:srgbClr val="FFFFCC"/>
          </a:solidFill>
          <a:ln w="9525">
            <a:solidFill>
              <a:schemeClr val="tx1"/>
            </a:solidFill>
            <a:miter lim="800000"/>
            <a:headEnd/>
            <a:tailEnd/>
          </a:ln>
          <a:effectLst/>
        </p:spPr>
        <p:txBody>
          <a:bodyPr wrap="none" anchor="ctr"/>
          <a:lstStyle/>
          <a:p>
            <a:pPr algn="ctr"/>
            <a:r>
              <a:rPr lang="en-US" b="1">
                <a:solidFill>
                  <a:srgbClr val="800000"/>
                </a:solidFill>
              </a:rPr>
              <a:t>SPACE Matrix</a:t>
            </a:r>
          </a:p>
        </p:txBody>
      </p:sp>
      <p:sp>
        <p:nvSpPr>
          <p:cNvPr id="862219" name="Rectangle 11"/>
          <p:cNvSpPr>
            <a:spLocks noChangeArrowheads="1"/>
          </p:cNvSpPr>
          <p:nvPr/>
        </p:nvSpPr>
        <p:spPr bwMode="auto">
          <a:xfrm>
            <a:off x="5334000" y="2819400"/>
            <a:ext cx="3200400" cy="685800"/>
          </a:xfrm>
          <a:prstGeom prst="rect">
            <a:avLst/>
          </a:prstGeom>
          <a:solidFill>
            <a:srgbClr val="FFFFCC"/>
          </a:solidFill>
          <a:ln w="9525">
            <a:solidFill>
              <a:schemeClr val="tx1"/>
            </a:solidFill>
            <a:miter lim="800000"/>
            <a:headEnd/>
            <a:tailEnd/>
          </a:ln>
          <a:effectLst/>
        </p:spPr>
        <p:txBody>
          <a:bodyPr wrap="none" anchor="ctr"/>
          <a:lstStyle/>
          <a:p>
            <a:pPr algn="ctr"/>
            <a:r>
              <a:rPr lang="en-US" b="1">
                <a:solidFill>
                  <a:srgbClr val="800000"/>
                </a:solidFill>
              </a:rPr>
              <a:t>BCG Matrix</a:t>
            </a:r>
          </a:p>
        </p:txBody>
      </p:sp>
      <p:sp>
        <p:nvSpPr>
          <p:cNvPr id="862220" name="Rectangle 12"/>
          <p:cNvSpPr>
            <a:spLocks noChangeArrowheads="1"/>
          </p:cNvSpPr>
          <p:nvPr/>
        </p:nvSpPr>
        <p:spPr bwMode="auto">
          <a:xfrm>
            <a:off x="5334000" y="3810000"/>
            <a:ext cx="3200400" cy="685800"/>
          </a:xfrm>
          <a:prstGeom prst="rect">
            <a:avLst/>
          </a:prstGeom>
          <a:solidFill>
            <a:srgbClr val="FFFFCC"/>
          </a:solidFill>
          <a:ln w="9525">
            <a:solidFill>
              <a:schemeClr val="tx1"/>
            </a:solidFill>
            <a:miter lim="800000"/>
            <a:headEnd/>
            <a:tailEnd/>
          </a:ln>
          <a:effectLst/>
        </p:spPr>
        <p:txBody>
          <a:bodyPr wrap="none" anchor="ctr"/>
          <a:lstStyle/>
          <a:p>
            <a:pPr algn="ctr"/>
            <a:r>
              <a:rPr lang="en-US" b="1">
                <a:solidFill>
                  <a:srgbClr val="800000"/>
                </a:solidFill>
              </a:rPr>
              <a:t>IE Matrix</a:t>
            </a:r>
          </a:p>
        </p:txBody>
      </p:sp>
      <p:sp>
        <p:nvSpPr>
          <p:cNvPr id="862221" name="Rectangle 13"/>
          <p:cNvSpPr>
            <a:spLocks noChangeArrowheads="1"/>
          </p:cNvSpPr>
          <p:nvPr/>
        </p:nvSpPr>
        <p:spPr bwMode="auto">
          <a:xfrm>
            <a:off x="5334000" y="4800600"/>
            <a:ext cx="3200400" cy="685800"/>
          </a:xfrm>
          <a:prstGeom prst="rect">
            <a:avLst/>
          </a:prstGeom>
          <a:solidFill>
            <a:srgbClr val="FFFFCC"/>
          </a:solidFill>
          <a:ln w="9525">
            <a:solidFill>
              <a:schemeClr val="tx1"/>
            </a:solidFill>
            <a:miter lim="800000"/>
            <a:headEnd/>
            <a:tailEnd/>
          </a:ln>
          <a:effectLst/>
        </p:spPr>
        <p:txBody>
          <a:bodyPr wrap="none" anchor="ctr"/>
          <a:lstStyle/>
          <a:p>
            <a:pPr algn="ctr"/>
            <a:r>
              <a:rPr lang="en-US" b="1">
                <a:solidFill>
                  <a:srgbClr val="800000"/>
                </a:solidFill>
              </a:rPr>
              <a:t>Grand Strategy Matrix</a:t>
            </a:r>
          </a:p>
        </p:txBody>
      </p:sp>
      <p:sp>
        <p:nvSpPr>
          <p:cNvPr id="862222" name="Line 14"/>
          <p:cNvSpPr>
            <a:spLocks noChangeShapeType="1"/>
          </p:cNvSpPr>
          <p:nvPr/>
        </p:nvSpPr>
        <p:spPr bwMode="auto">
          <a:xfrm flipV="1">
            <a:off x="4495800" y="2286000"/>
            <a:ext cx="838200" cy="914400"/>
          </a:xfrm>
          <a:prstGeom prst="line">
            <a:avLst/>
          </a:prstGeom>
          <a:noFill/>
          <a:ln w="9525">
            <a:solidFill>
              <a:schemeClr val="tx1"/>
            </a:solidFill>
            <a:round/>
            <a:headEnd/>
            <a:tailEnd/>
          </a:ln>
          <a:effectLst/>
        </p:spPr>
        <p:txBody>
          <a:bodyPr/>
          <a:lstStyle/>
          <a:p>
            <a:endParaRPr lang="en-US"/>
          </a:p>
        </p:txBody>
      </p:sp>
      <p:sp>
        <p:nvSpPr>
          <p:cNvPr id="862223" name="Line 15"/>
          <p:cNvSpPr>
            <a:spLocks noChangeShapeType="1"/>
          </p:cNvSpPr>
          <p:nvPr/>
        </p:nvSpPr>
        <p:spPr bwMode="auto">
          <a:xfrm>
            <a:off x="4495800" y="3200400"/>
            <a:ext cx="838200" cy="914400"/>
          </a:xfrm>
          <a:prstGeom prst="line">
            <a:avLst/>
          </a:prstGeom>
          <a:noFill/>
          <a:ln w="9525">
            <a:solidFill>
              <a:schemeClr val="tx1"/>
            </a:solidFill>
            <a:round/>
            <a:headEnd/>
            <a:tailEnd/>
          </a:ln>
          <a:effectLst/>
        </p:spPr>
        <p:txBody>
          <a:bodyPr/>
          <a:lstStyle/>
          <a:p>
            <a:endParaRPr lang="en-US"/>
          </a:p>
        </p:txBody>
      </p:sp>
      <p:sp>
        <p:nvSpPr>
          <p:cNvPr id="862224" name="Oval 16"/>
          <p:cNvSpPr>
            <a:spLocks noChangeArrowheads="1"/>
          </p:cNvSpPr>
          <p:nvPr/>
        </p:nvSpPr>
        <p:spPr bwMode="auto">
          <a:xfrm>
            <a:off x="1143000" y="2590800"/>
            <a:ext cx="3352800" cy="1295400"/>
          </a:xfrm>
          <a:prstGeom prst="ellipse">
            <a:avLst/>
          </a:prstGeom>
          <a:solidFill>
            <a:srgbClr val="71602F"/>
          </a:solidFill>
          <a:ln w="9525">
            <a:noFill/>
            <a:round/>
            <a:headEnd/>
            <a:tailEnd/>
          </a:ln>
          <a:effectLst/>
          <a:scene3d>
            <a:camera prst="legacyPerspectiveBottom"/>
            <a:lightRig rig="legacyFlat3" dir="t"/>
          </a:scene3d>
          <a:sp3d extrusionH="887400" prstMaterial="legacyMatte">
            <a:bevelT w="13500" h="13500" prst="angle"/>
            <a:bevelB w="13500" h="13500" prst="angle"/>
            <a:extrusionClr>
              <a:srgbClr val="71602F"/>
            </a:extrusionClr>
          </a:sp3d>
        </p:spPr>
        <p:txBody>
          <a:bodyPr wrap="none" anchor="ctr">
            <a:flatTx/>
          </a:bodyPr>
          <a:lstStyle/>
          <a:p>
            <a:pPr algn="ctr"/>
            <a:r>
              <a:rPr lang="en-US" b="1">
                <a:solidFill>
                  <a:srgbClr val="E0D4B4"/>
                </a:solidFill>
              </a:rPr>
              <a:t>Stage 2:</a:t>
            </a:r>
            <a:br>
              <a:rPr lang="en-US" b="1">
                <a:solidFill>
                  <a:srgbClr val="E0D4B4"/>
                </a:solidFill>
              </a:rPr>
            </a:br>
            <a:r>
              <a:rPr lang="en-US" b="1">
                <a:solidFill>
                  <a:srgbClr val="E0D4B4"/>
                </a:solidFill>
              </a:rPr>
              <a:t>The Matching Stage</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862224"/>
                                        </p:tgtEl>
                                        <p:attrNameLst>
                                          <p:attrName>style.visibility</p:attrName>
                                        </p:attrNameLst>
                                      </p:cBhvr>
                                      <p:to>
                                        <p:strVal val="visible"/>
                                      </p:to>
                                    </p:set>
                                    <p:animEffect transition="in" filter="dissolve">
                                      <p:cBhvr>
                                        <p:cTn id="7" dur="500"/>
                                        <p:tgtEl>
                                          <p:spTgt spid="862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222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lide Number Placeholder 3"/>
          <p:cNvSpPr>
            <a:spLocks noGrp="1"/>
          </p:cNvSpPr>
          <p:nvPr>
            <p:ph type="sldNum" sz="quarter" idx="11"/>
          </p:nvPr>
        </p:nvSpPr>
        <p:spPr/>
        <p:txBody>
          <a:bodyPr/>
          <a:lstStyle/>
          <a:p>
            <a:r>
              <a:rPr lang="en-US"/>
              <a:t>Ch 6 -</a:t>
            </a:r>
            <a:fld id="{49512FED-F753-4D9A-B9CC-D06236E73244}" type="slidenum">
              <a:rPr lang="en-US"/>
              <a:pPr/>
              <a:t>19</a:t>
            </a:fld>
            <a:endParaRPr lang="en-US"/>
          </a:p>
        </p:txBody>
      </p:sp>
      <p:sp>
        <p:nvSpPr>
          <p:cNvPr id="899074" name="Rectangle 2"/>
          <p:cNvSpPr>
            <a:spLocks noGrp="1" noChangeArrowheads="1"/>
          </p:cNvSpPr>
          <p:nvPr>
            <p:ph type="title"/>
          </p:nvPr>
        </p:nvSpPr>
        <p:spPr>
          <a:xfrm>
            <a:off x="457200" y="304800"/>
            <a:ext cx="8382000" cy="609600"/>
          </a:xfrm>
          <a:noFill/>
          <a:ln/>
        </p:spPr>
        <p:txBody>
          <a:bodyPr lIns="92075" tIns="46038" rIns="92075" bIns="46038" anchor="ctr">
            <a:normAutofit fontScale="90000"/>
          </a:bodyPr>
          <a:lstStyle/>
          <a:p>
            <a:r>
              <a:rPr lang="en-US" sz="3600" b="1">
                <a:latin typeface="Arial" charset="0"/>
              </a:rPr>
              <a:t>BCG Matrix - </a:t>
            </a:r>
            <a:r>
              <a:rPr lang="en-US" sz="2200" b="1">
                <a:solidFill>
                  <a:schemeClr val="tx1"/>
                </a:solidFill>
              </a:rPr>
              <a:t>Boston Consulting Group</a:t>
            </a:r>
            <a:r>
              <a:rPr lang="en-US" b="1">
                <a:solidFill>
                  <a:schemeClr val="bg1"/>
                </a:solidFill>
              </a:rPr>
              <a:t> </a:t>
            </a:r>
          </a:p>
        </p:txBody>
      </p:sp>
      <p:grpSp>
        <p:nvGrpSpPr>
          <p:cNvPr id="2" name="Group 3"/>
          <p:cNvGrpSpPr>
            <a:grpSpLocks/>
          </p:cNvGrpSpPr>
          <p:nvPr/>
        </p:nvGrpSpPr>
        <p:grpSpPr bwMode="auto">
          <a:xfrm>
            <a:off x="1295400" y="1676400"/>
            <a:ext cx="7543800" cy="4267200"/>
            <a:chOff x="816" y="1248"/>
            <a:chExt cx="4752" cy="2832"/>
          </a:xfrm>
        </p:grpSpPr>
        <p:sp>
          <p:nvSpPr>
            <p:cNvPr id="899076" name="Rectangle 4"/>
            <p:cNvSpPr>
              <a:spLocks noChangeArrowheads="1"/>
            </p:cNvSpPr>
            <p:nvPr/>
          </p:nvSpPr>
          <p:spPr bwMode="auto">
            <a:xfrm>
              <a:off x="3192" y="2712"/>
              <a:ext cx="2376" cy="1368"/>
            </a:xfrm>
            <a:prstGeom prst="rect">
              <a:avLst/>
            </a:prstGeom>
            <a:solidFill>
              <a:srgbClr val="E3DDCB"/>
            </a:solidFill>
            <a:ln w="34925">
              <a:solidFill>
                <a:schemeClr val="tx1"/>
              </a:solidFill>
              <a:miter lim="800000"/>
              <a:headEnd/>
              <a:tailEnd/>
            </a:ln>
            <a:effectLst/>
          </p:spPr>
          <p:txBody>
            <a:bodyPr lIns="92075" tIns="46038" rIns="92075" bIns="46038" anchor="ctr"/>
            <a:lstStyle/>
            <a:p>
              <a:pPr algn="ctr">
                <a:spcBef>
                  <a:spcPct val="20000"/>
                </a:spcBef>
              </a:pPr>
              <a:r>
                <a:rPr lang="en-US" sz="3200">
                  <a:solidFill>
                    <a:srgbClr val="800000"/>
                  </a:solidFill>
                </a:rPr>
                <a:t>Dogs</a:t>
              </a:r>
            </a:p>
            <a:p>
              <a:pPr algn="ctr">
                <a:spcBef>
                  <a:spcPct val="20000"/>
                </a:spcBef>
              </a:pPr>
              <a:r>
                <a:rPr lang="en-US" sz="3200"/>
                <a:t>IV</a:t>
              </a:r>
            </a:p>
          </p:txBody>
        </p:sp>
        <p:sp>
          <p:nvSpPr>
            <p:cNvPr id="899077" name="Rectangle 5"/>
            <p:cNvSpPr>
              <a:spLocks noChangeArrowheads="1"/>
            </p:cNvSpPr>
            <p:nvPr/>
          </p:nvSpPr>
          <p:spPr bwMode="auto">
            <a:xfrm>
              <a:off x="816" y="2712"/>
              <a:ext cx="2376" cy="1368"/>
            </a:xfrm>
            <a:prstGeom prst="rect">
              <a:avLst/>
            </a:prstGeom>
            <a:solidFill>
              <a:srgbClr val="E3DDCB"/>
            </a:solidFill>
            <a:ln w="34925">
              <a:solidFill>
                <a:schemeClr val="tx1"/>
              </a:solidFill>
              <a:miter lim="800000"/>
              <a:headEnd/>
              <a:tailEnd/>
            </a:ln>
            <a:effectLst/>
          </p:spPr>
          <p:txBody>
            <a:bodyPr lIns="92075" tIns="46038" rIns="92075" bIns="46038" anchor="ctr"/>
            <a:lstStyle/>
            <a:p>
              <a:pPr algn="ctr">
                <a:spcBef>
                  <a:spcPct val="20000"/>
                </a:spcBef>
              </a:pPr>
              <a:r>
                <a:rPr lang="en-US" sz="3200">
                  <a:solidFill>
                    <a:srgbClr val="800000"/>
                  </a:solidFill>
                </a:rPr>
                <a:t>Cash Cows</a:t>
              </a:r>
            </a:p>
            <a:p>
              <a:pPr algn="ctr">
                <a:spcBef>
                  <a:spcPct val="20000"/>
                </a:spcBef>
              </a:pPr>
              <a:r>
                <a:rPr lang="en-US" sz="3200"/>
                <a:t>III</a:t>
              </a:r>
            </a:p>
          </p:txBody>
        </p:sp>
        <p:sp>
          <p:nvSpPr>
            <p:cNvPr id="899078" name="Rectangle 6"/>
            <p:cNvSpPr>
              <a:spLocks noChangeArrowheads="1"/>
            </p:cNvSpPr>
            <p:nvPr/>
          </p:nvSpPr>
          <p:spPr bwMode="auto">
            <a:xfrm>
              <a:off x="3192" y="1248"/>
              <a:ext cx="2376" cy="1464"/>
            </a:xfrm>
            <a:prstGeom prst="rect">
              <a:avLst/>
            </a:prstGeom>
            <a:solidFill>
              <a:srgbClr val="E3DDCB"/>
            </a:solidFill>
            <a:ln w="34925">
              <a:solidFill>
                <a:schemeClr val="tx1"/>
              </a:solidFill>
              <a:miter lim="800000"/>
              <a:headEnd/>
              <a:tailEnd/>
            </a:ln>
            <a:effectLst/>
          </p:spPr>
          <p:txBody>
            <a:bodyPr lIns="92075" tIns="46038" rIns="92075" bIns="46038" anchor="ctr"/>
            <a:lstStyle/>
            <a:p>
              <a:pPr algn="ctr">
                <a:spcBef>
                  <a:spcPct val="20000"/>
                </a:spcBef>
              </a:pPr>
              <a:r>
                <a:rPr lang="en-US" sz="3200">
                  <a:solidFill>
                    <a:srgbClr val="800000"/>
                  </a:solidFill>
                </a:rPr>
                <a:t>Question Marks</a:t>
              </a:r>
            </a:p>
            <a:p>
              <a:pPr algn="ctr">
                <a:spcBef>
                  <a:spcPct val="20000"/>
                </a:spcBef>
              </a:pPr>
              <a:r>
                <a:rPr lang="en-US" sz="3200"/>
                <a:t>I</a:t>
              </a:r>
            </a:p>
          </p:txBody>
        </p:sp>
        <p:sp>
          <p:nvSpPr>
            <p:cNvPr id="899079" name="Rectangle 7"/>
            <p:cNvSpPr>
              <a:spLocks noChangeArrowheads="1"/>
            </p:cNvSpPr>
            <p:nvPr/>
          </p:nvSpPr>
          <p:spPr bwMode="auto">
            <a:xfrm>
              <a:off x="816" y="1248"/>
              <a:ext cx="2376" cy="1464"/>
            </a:xfrm>
            <a:prstGeom prst="rect">
              <a:avLst/>
            </a:prstGeom>
            <a:solidFill>
              <a:srgbClr val="E3DDCB"/>
            </a:solidFill>
            <a:ln w="34925">
              <a:solidFill>
                <a:schemeClr val="tx1"/>
              </a:solidFill>
              <a:miter lim="800000"/>
              <a:headEnd/>
              <a:tailEnd/>
            </a:ln>
            <a:effectLst/>
          </p:spPr>
          <p:txBody>
            <a:bodyPr lIns="92075" tIns="46038" rIns="92075" bIns="46038" anchor="ctr"/>
            <a:lstStyle/>
            <a:p>
              <a:pPr algn="ctr">
                <a:spcBef>
                  <a:spcPct val="20000"/>
                </a:spcBef>
              </a:pPr>
              <a:r>
                <a:rPr lang="en-US" sz="3200">
                  <a:solidFill>
                    <a:srgbClr val="800000"/>
                  </a:solidFill>
                </a:rPr>
                <a:t>Stars</a:t>
              </a:r>
            </a:p>
            <a:p>
              <a:pPr algn="ctr">
                <a:spcBef>
                  <a:spcPct val="20000"/>
                </a:spcBef>
              </a:pPr>
              <a:r>
                <a:rPr lang="en-US" sz="3200"/>
                <a:t>II</a:t>
              </a:r>
            </a:p>
          </p:txBody>
        </p:sp>
        <p:sp>
          <p:nvSpPr>
            <p:cNvPr id="899080" name="Line 8"/>
            <p:cNvSpPr>
              <a:spLocks noChangeShapeType="1"/>
            </p:cNvSpPr>
            <p:nvPr/>
          </p:nvSpPr>
          <p:spPr bwMode="auto">
            <a:xfrm>
              <a:off x="817" y="1248"/>
              <a:ext cx="4751" cy="0"/>
            </a:xfrm>
            <a:prstGeom prst="line">
              <a:avLst/>
            </a:prstGeom>
            <a:noFill/>
            <a:ln w="34925">
              <a:solidFill>
                <a:schemeClr val="tx1"/>
              </a:solidFill>
              <a:round/>
              <a:headEnd type="none" w="sm" len="sm"/>
              <a:tailEnd type="none" w="sm" len="sm"/>
            </a:ln>
            <a:effectLst/>
          </p:spPr>
          <p:txBody>
            <a:bodyPr/>
            <a:lstStyle/>
            <a:p>
              <a:endParaRPr lang="en-US"/>
            </a:p>
          </p:txBody>
        </p:sp>
        <p:sp>
          <p:nvSpPr>
            <p:cNvPr id="899081" name="Line 9"/>
            <p:cNvSpPr>
              <a:spLocks noChangeShapeType="1"/>
            </p:cNvSpPr>
            <p:nvPr/>
          </p:nvSpPr>
          <p:spPr bwMode="auto">
            <a:xfrm>
              <a:off x="817" y="2712"/>
              <a:ext cx="4751" cy="0"/>
            </a:xfrm>
            <a:prstGeom prst="line">
              <a:avLst/>
            </a:prstGeom>
            <a:noFill/>
            <a:ln w="34925">
              <a:solidFill>
                <a:schemeClr val="tx1"/>
              </a:solidFill>
              <a:round/>
              <a:headEnd type="none" w="sm" len="sm"/>
              <a:tailEnd type="none" w="sm" len="sm"/>
            </a:ln>
            <a:effectLst/>
          </p:spPr>
          <p:txBody>
            <a:bodyPr/>
            <a:lstStyle/>
            <a:p>
              <a:endParaRPr lang="en-US"/>
            </a:p>
          </p:txBody>
        </p:sp>
        <p:sp>
          <p:nvSpPr>
            <p:cNvPr id="899082" name="Line 10"/>
            <p:cNvSpPr>
              <a:spLocks noChangeShapeType="1"/>
            </p:cNvSpPr>
            <p:nvPr/>
          </p:nvSpPr>
          <p:spPr bwMode="auto">
            <a:xfrm>
              <a:off x="817" y="4080"/>
              <a:ext cx="4751" cy="0"/>
            </a:xfrm>
            <a:prstGeom prst="line">
              <a:avLst/>
            </a:prstGeom>
            <a:noFill/>
            <a:ln w="34925">
              <a:solidFill>
                <a:schemeClr val="tx1"/>
              </a:solidFill>
              <a:round/>
              <a:headEnd type="none" w="sm" len="sm"/>
              <a:tailEnd type="none" w="sm" len="sm"/>
            </a:ln>
            <a:effectLst/>
          </p:spPr>
          <p:txBody>
            <a:bodyPr/>
            <a:lstStyle/>
            <a:p>
              <a:endParaRPr lang="en-US"/>
            </a:p>
          </p:txBody>
        </p:sp>
        <p:sp>
          <p:nvSpPr>
            <p:cNvPr id="899083" name="Line 11"/>
            <p:cNvSpPr>
              <a:spLocks noChangeShapeType="1"/>
            </p:cNvSpPr>
            <p:nvPr/>
          </p:nvSpPr>
          <p:spPr bwMode="auto">
            <a:xfrm>
              <a:off x="816" y="1249"/>
              <a:ext cx="0" cy="2831"/>
            </a:xfrm>
            <a:prstGeom prst="line">
              <a:avLst/>
            </a:prstGeom>
            <a:noFill/>
            <a:ln w="34925">
              <a:solidFill>
                <a:schemeClr val="tx1"/>
              </a:solidFill>
              <a:round/>
              <a:headEnd type="none" w="sm" len="sm"/>
              <a:tailEnd type="none" w="sm" len="sm"/>
            </a:ln>
            <a:effectLst/>
          </p:spPr>
          <p:txBody>
            <a:bodyPr/>
            <a:lstStyle/>
            <a:p>
              <a:endParaRPr lang="en-US"/>
            </a:p>
          </p:txBody>
        </p:sp>
        <p:sp>
          <p:nvSpPr>
            <p:cNvPr id="899084" name="Line 12"/>
            <p:cNvSpPr>
              <a:spLocks noChangeShapeType="1"/>
            </p:cNvSpPr>
            <p:nvPr/>
          </p:nvSpPr>
          <p:spPr bwMode="auto">
            <a:xfrm>
              <a:off x="3192" y="1249"/>
              <a:ext cx="0" cy="2831"/>
            </a:xfrm>
            <a:prstGeom prst="line">
              <a:avLst/>
            </a:prstGeom>
            <a:noFill/>
            <a:ln w="34925">
              <a:solidFill>
                <a:schemeClr val="tx1"/>
              </a:solidFill>
              <a:round/>
              <a:headEnd type="none" w="sm" len="sm"/>
              <a:tailEnd type="none" w="sm" len="sm"/>
            </a:ln>
            <a:effectLst/>
          </p:spPr>
          <p:txBody>
            <a:bodyPr/>
            <a:lstStyle/>
            <a:p>
              <a:endParaRPr lang="en-US"/>
            </a:p>
          </p:txBody>
        </p:sp>
        <p:sp>
          <p:nvSpPr>
            <p:cNvPr id="899085" name="Line 13"/>
            <p:cNvSpPr>
              <a:spLocks noChangeShapeType="1"/>
            </p:cNvSpPr>
            <p:nvPr/>
          </p:nvSpPr>
          <p:spPr bwMode="auto">
            <a:xfrm>
              <a:off x="5568" y="1249"/>
              <a:ext cx="0" cy="2831"/>
            </a:xfrm>
            <a:prstGeom prst="line">
              <a:avLst/>
            </a:prstGeom>
            <a:noFill/>
            <a:ln w="34925">
              <a:solidFill>
                <a:schemeClr val="tx1"/>
              </a:solidFill>
              <a:round/>
              <a:headEnd type="none" w="sm" len="sm"/>
              <a:tailEnd type="none" w="sm" len="sm"/>
            </a:ln>
            <a:effectLst/>
          </p:spPr>
          <p:txBody>
            <a:bodyPr/>
            <a:lstStyle/>
            <a:p>
              <a:endParaRPr lang="en-US"/>
            </a:p>
          </p:txBody>
        </p:sp>
      </p:grpSp>
      <p:sp>
        <p:nvSpPr>
          <p:cNvPr id="899086" name="Rectangle 14"/>
          <p:cNvSpPr>
            <a:spLocks noChangeArrowheads="1"/>
          </p:cNvSpPr>
          <p:nvPr/>
        </p:nvSpPr>
        <p:spPr bwMode="auto">
          <a:xfrm>
            <a:off x="2209800" y="762000"/>
            <a:ext cx="4800600" cy="533400"/>
          </a:xfrm>
          <a:prstGeom prst="rect">
            <a:avLst/>
          </a:prstGeom>
          <a:noFill/>
          <a:ln w="9525">
            <a:noFill/>
            <a:miter lim="800000"/>
            <a:headEnd/>
            <a:tailEnd/>
          </a:ln>
          <a:effectLst/>
        </p:spPr>
        <p:txBody>
          <a:bodyPr wrap="none" lIns="92075" tIns="46038" rIns="92075" bIns="46038" anchor="ctr"/>
          <a:lstStyle/>
          <a:p>
            <a:pPr algn="ctr"/>
            <a:r>
              <a:rPr lang="en-US" sz="2000" b="1"/>
              <a:t>Relative Market Share Position</a:t>
            </a:r>
          </a:p>
        </p:txBody>
      </p:sp>
      <p:sp>
        <p:nvSpPr>
          <p:cNvPr id="899087" name="Rectangle 15"/>
          <p:cNvSpPr>
            <a:spLocks noChangeArrowheads="1"/>
          </p:cNvSpPr>
          <p:nvPr/>
        </p:nvSpPr>
        <p:spPr bwMode="auto">
          <a:xfrm>
            <a:off x="1066800" y="1143000"/>
            <a:ext cx="609600" cy="533400"/>
          </a:xfrm>
          <a:prstGeom prst="rect">
            <a:avLst/>
          </a:prstGeom>
          <a:noFill/>
          <a:ln w="9525">
            <a:noFill/>
            <a:miter lim="800000"/>
            <a:headEnd/>
            <a:tailEnd/>
          </a:ln>
          <a:effectLst/>
        </p:spPr>
        <p:txBody>
          <a:bodyPr wrap="none" lIns="92075" tIns="46038" rIns="92075" bIns="46038" anchor="ctr"/>
          <a:lstStyle/>
          <a:p>
            <a:pPr algn="ctr"/>
            <a:r>
              <a:rPr lang="en-US" sz="1600" b="1"/>
              <a:t>High</a:t>
            </a:r>
          </a:p>
          <a:p>
            <a:pPr algn="ctr"/>
            <a:r>
              <a:rPr lang="en-US" sz="1600" b="1"/>
              <a:t>1.0</a:t>
            </a:r>
          </a:p>
        </p:txBody>
      </p:sp>
      <p:sp>
        <p:nvSpPr>
          <p:cNvPr id="899088" name="Rectangle 16"/>
          <p:cNvSpPr>
            <a:spLocks noChangeArrowheads="1"/>
          </p:cNvSpPr>
          <p:nvPr/>
        </p:nvSpPr>
        <p:spPr bwMode="auto">
          <a:xfrm>
            <a:off x="4724400" y="1143000"/>
            <a:ext cx="609600" cy="533400"/>
          </a:xfrm>
          <a:prstGeom prst="rect">
            <a:avLst/>
          </a:prstGeom>
          <a:noFill/>
          <a:ln w="9525">
            <a:noFill/>
            <a:miter lim="800000"/>
            <a:headEnd/>
            <a:tailEnd/>
          </a:ln>
          <a:effectLst/>
        </p:spPr>
        <p:txBody>
          <a:bodyPr wrap="none" lIns="92075" tIns="46038" rIns="92075" bIns="46038" anchor="ctr"/>
          <a:lstStyle/>
          <a:p>
            <a:pPr algn="ctr"/>
            <a:r>
              <a:rPr lang="en-US" sz="1600" b="1"/>
              <a:t>Medium</a:t>
            </a:r>
          </a:p>
          <a:p>
            <a:pPr algn="ctr"/>
            <a:r>
              <a:rPr lang="en-US" sz="1600" b="1"/>
              <a:t>.50</a:t>
            </a:r>
          </a:p>
        </p:txBody>
      </p:sp>
      <p:sp>
        <p:nvSpPr>
          <p:cNvPr id="899089" name="Rectangle 17"/>
          <p:cNvSpPr>
            <a:spLocks noChangeArrowheads="1"/>
          </p:cNvSpPr>
          <p:nvPr/>
        </p:nvSpPr>
        <p:spPr bwMode="auto">
          <a:xfrm>
            <a:off x="8534400" y="1143000"/>
            <a:ext cx="609600" cy="533400"/>
          </a:xfrm>
          <a:prstGeom prst="rect">
            <a:avLst/>
          </a:prstGeom>
          <a:noFill/>
          <a:ln w="9525">
            <a:noFill/>
            <a:miter lim="800000"/>
            <a:headEnd/>
            <a:tailEnd/>
          </a:ln>
          <a:effectLst/>
        </p:spPr>
        <p:txBody>
          <a:bodyPr wrap="none" lIns="92075" tIns="46038" rIns="92075" bIns="46038" anchor="ctr"/>
          <a:lstStyle/>
          <a:p>
            <a:pPr algn="ctr"/>
            <a:r>
              <a:rPr lang="en-US" sz="1600" b="1"/>
              <a:t>Low</a:t>
            </a:r>
          </a:p>
          <a:p>
            <a:pPr algn="ctr"/>
            <a:r>
              <a:rPr lang="en-US" sz="1600" b="1"/>
              <a:t>0.0</a:t>
            </a:r>
          </a:p>
        </p:txBody>
      </p:sp>
      <p:sp>
        <p:nvSpPr>
          <p:cNvPr id="899090" name="Rectangle 18"/>
          <p:cNvSpPr>
            <a:spLocks noChangeArrowheads="1"/>
          </p:cNvSpPr>
          <p:nvPr/>
        </p:nvSpPr>
        <p:spPr bwMode="auto">
          <a:xfrm rot="10800000">
            <a:off x="228600" y="1752600"/>
            <a:ext cx="381000" cy="4267200"/>
          </a:xfrm>
          <a:prstGeom prst="rect">
            <a:avLst/>
          </a:prstGeom>
          <a:noFill/>
          <a:ln w="9525">
            <a:noFill/>
            <a:miter lim="800000"/>
            <a:headEnd/>
            <a:tailEnd/>
          </a:ln>
          <a:effectLst/>
        </p:spPr>
        <p:txBody>
          <a:bodyPr vert="eaVert" wrap="none" lIns="92075" tIns="46038" rIns="92075" bIns="46038" anchor="ctr"/>
          <a:lstStyle/>
          <a:p>
            <a:pPr algn="ctr"/>
            <a:r>
              <a:rPr lang="en-US" sz="2000" b="1"/>
              <a:t>Industry Sales Growth Rate</a:t>
            </a:r>
          </a:p>
        </p:txBody>
      </p:sp>
      <p:sp>
        <p:nvSpPr>
          <p:cNvPr id="899091" name="Rectangle 19"/>
          <p:cNvSpPr>
            <a:spLocks noChangeArrowheads="1"/>
          </p:cNvSpPr>
          <p:nvPr/>
        </p:nvSpPr>
        <p:spPr bwMode="auto">
          <a:xfrm>
            <a:off x="609600" y="1828800"/>
            <a:ext cx="609600" cy="533400"/>
          </a:xfrm>
          <a:prstGeom prst="rect">
            <a:avLst/>
          </a:prstGeom>
          <a:noFill/>
          <a:ln w="9525">
            <a:noFill/>
            <a:miter lim="800000"/>
            <a:headEnd/>
            <a:tailEnd/>
          </a:ln>
          <a:effectLst/>
        </p:spPr>
        <p:txBody>
          <a:bodyPr wrap="none" lIns="92075" tIns="46038" rIns="92075" bIns="46038" anchor="ctr"/>
          <a:lstStyle/>
          <a:p>
            <a:pPr algn="ctr"/>
            <a:r>
              <a:rPr lang="en-US" sz="1600" b="1"/>
              <a:t>High</a:t>
            </a:r>
          </a:p>
          <a:p>
            <a:pPr algn="ctr"/>
            <a:r>
              <a:rPr lang="en-US" sz="1600" b="1"/>
              <a:t>+20</a:t>
            </a:r>
          </a:p>
        </p:txBody>
      </p:sp>
      <p:sp>
        <p:nvSpPr>
          <p:cNvPr id="899092" name="Rectangle 20"/>
          <p:cNvSpPr>
            <a:spLocks noChangeArrowheads="1"/>
          </p:cNvSpPr>
          <p:nvPr/>
        </p:nvSpPr>
        <p:spPr bwMode="auto">
          <a:xfrm>
            <a:off x="685800" y="5638800"/>
            <a:ext cx="609600" cy="533400"/>
          </a:xfrm>
          <a:prstGeom prst="rect">
            <a:avLst/>
          </a:prstGeom>
          <a:noFill/>
          <a:ln w="9525">
            <a:noFill/>
            <a:miter lim="800000"/>
            <a:headEnd/>
            <a:tailEnd/>
          </a:ln>
          <a:effectLst/>
        </p:spPr>
        <p:txBody>
          <a:bodyPr wrap="none" lIns="92075" tIns="46038" rIns="92075" bIns="46038" anchor="ctr"/>
          <a:lstStyle/>
          <a:p>
            <a:pPr algn="ctr"/>
            <a:r>
              <a:rPr lang="en-US" sz="1600" b="1"/>
              <a:t>Low</a:t>
            </a:r>
          </a:p>
          <a:p>
            <a:pPr algn="ctr"/>
            <a:r>
              <a:rPr lang="en-US" sz="1600" b="1"/>
              <a:t>-20</a:t>
            </a:r>
          </a:p>
        </p:txBody>
      </p:sp>
      <p:sp>
        <p:nvSpPr>
          <p:cNvPr id="899093" name="Rectangle 21"/>
          <p:cNvSpPr>
            <a:spLocks noChangeArrowheads="1"/>
          </p:cNvSpPr>
          <p:nvPr/>
        </p:nvSpPr>
        <p:spPr bwMode="auto">
          <a:xfrm>
            <a:off x="609600" y="3657600"/>
            <a:ext cx="609600" cy="533400"/>
          </a:xfrm>
          <a:prstGeom prst="rect">
            <a:avLst/>
          </a:prstGeom>
          <a:noFill/>
          <a:ln w="9525">
            <a:noFill/>
            <a:miter lim="800000"/>
            <a:headEnd/>
            <a:tailEnd/>
          </a:ln>
          <a:effectLst/>
        </p:spPr>
        <p:txBody>
          <a:bodyPr wrap="none" lIns="92075" tIns="46038" rIns="92075" bIns="46038" anchor="ctr"/>
          <a:lstStyle/>
          <a:p>
            <a:pPr algn="ctr"/>
            <a:r>
              <a:rPr lang="en-US" sz="1400" b="1"/>
              <a:t>Medium</a:t>
            </a:r>
          </a:p>
          <a:p>
            <a:pPr algn="ctr"/>
            <a:r>
              <a:rPr lang="en-US" sz="1600" b="1"/>
              <a:t>0</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11"/>
          </p:nvPr>
        </p:nvSpPr>
        <p:spPr/>
        <p:txBody>
          <a:bodyPr/>
          <a:lstStyle/>
          <a:p>
            <a:r>
              <a:rPr lang="en-US"/>
              <a:t>Ch 6 -</a:t>
            </a:r>
            <a:fld id="{FD1D849F-50D1-4188-8C6A-8A12E3978F4D}" type="slidenum">
              <a:rPr lang="en-US"/>
              <a:pPr/>
              <a:t>20</a:t>
            </a:fld>
            <a:endParaRPr lang="en-US"/>
          </a:p>
        </p:txBody>
      </p:sp>
      <p:pic>
        <p:nvPicPr>
          <p:cNvPr id="955394" name="Picture 2"/>
          <p:cNvPicPr>
            <a:picLocks noChangeAspect="1" noChangeArrowheads="1"/>
          </p:cNvPicPr>
          <p:nvPr/>
        </p:nvPicPr>
        <p:blipFill>
          <a:blip r:embed="rId2" cstate="print"/>
          <a:srcRect/>
          <a:stretch>
            <a:fillRect/>
          </a:stretch>
        </p:blipFill>
        <p:spPr bwMode="auto">
          <a:xfrm>
            <a:off x="0" y="1042988"/>
            <a:ext cx="9144000" cy="4772025"/>
          </a:xfrm>
          <a:prstGeom prst="rect">
            <a:avLst/>
          </a:prstGeom>
          <a:noFill/>
          <a:ln w="9525">
            <a:noFill/>
            <a:miter lim="800000"/>
            <a:headEnd/>
            <a:tailEnd/>
          </a:ln>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4"/>
          <p:cNvSpPr>
            <a:spLocks noGrp="1"/>
          </p:cNvSpPr>
          <p:nvPr>
            <p:ph type="sldNum" sz="quarter" idx="11"/>
          </p:nvPr>
        </p:nvSpPr>
        <p:spPr/>
        <p:txBody>
          <a:bodyPr/>
          <a:lstStyle/>
          <a:p>
            <a:fld id="{A6A64151-9617-42C6-A1DB-17BF8F86C53E}" type="slidenum">
              <a:rPr lang="en-US" smtClean="0"/>
              <a:pPr/>
              <a:t>21</a:t>
            </a:fld>
            <a:endParaRPr lang="en-US" dirty="0"/>
          </a:p>
        </p:txBody>
      </p:sp>
      <p:sp>
        <p:nvSpPr>
          <p:cNvPr id="973826" name="Rectangle 2"/>
          <p:cNvSpPr>
            <a:spLocks noGrp="1" noChangeArrowheads="1"/>
          </p:cNvSpPr>
          <p:nvPr>
            <p:ph type="title"/>
          </p:nvPr>
        </p:nvSpPr>
        <p:spPr>
          <a:xfrm>
            <a:off x="762000" y="533400"/>
            <a:ext cx="7772400" cy="838200"/>
          </a:xfrm>
        </p:spPr>
        <p:txBody>
          <a:bodyPr/>
          <a:lstStyle/>
          <a:p>
            <a:r>
              <a:rPr lang="en-US" sz="3200" b="1">
                <a:latin typeface="Arial" charset="0"/>
              </a:rPr>
              <a:t>Management Issues </a:t>
            </a:r>
            <a:r>
              <a:rPr lang="en-US" sz="2400" b="1">
                <a:latin typeface="Arial" charset="0"/>
              </a:rPr>
              <a:t>(cont’d)</a:t>
            </a:r>
            <a:endParaRPr lang="en-US" sz="3200" b="1">
              <a:latin typeface="Arial" charset="0"/>
            </a:endParaRPr>
          </a:p>
        </p:txBody>
      </p:sp>
      <p:sp>
        <p:nvSpPr>
          <p:cNvPr id="973827" name="Rectangle 3"/>
          <p:cNvSpPr>
            <a:spLocks noChangeArrowheads="1"/>
          </p:cNvSpPr>
          <p:nvPr/>
        </p:nvSpPr>
        <p:spPr bwMode="auto">
          <a:xfrm>
            <a:off x="533400" y="3200400"/>
            <a:ext cx="3124200" cy="1371600"/>
          </a:xfrm>
          <a:prstGeom prst="rect">
            <a:avLst/>
          </a:prstGeom>
          <a:solidFill>
            <a:srgbClr val="E0D4B4"/>
          </a:solidFill>
          <a:ln w="9525">
            <a:miter lim="800000"/>
            <a:headEnd/>
            <a:tailEnd/>
          </a:ln>
          <a:effectLst/>
          <a:scene3d>
            <a:camera prst="legacyObliqueTopLeft"/>
            <a:lightRig rig="legacyFlat3" dir="t"/>
          </a:scene3d>
          <a:sp3d extrusionH="430200" prstMaterial="legacyMatte">
            <a:bevelT w="13500" h="13500" prst="angle"/>
            <a:bevelB w="13500" h="13500" prst="angle"/>
            <a:extrusionClr>
              <a:srgbClr val="E0D4B4"/>
            </a:extrusionClr>
          </a:sp3d>
        </p:spPr>
        <p:txBody>
          <a:bodyPr wrap="none" lIns="92075" tIns="46038" rIns="92075" bIns="46038" anchor="ctr" anchorCtr="1">
            <a:flatTx/>
          </a:bodyPr>
          <a:lstStyle/>
          <a:p>
            <a:pPr algn="ctr"/>
            <a:r>
              <a:rPr lang="en-US" sz="2400" b="1"/>
              <a:t>Management</a:t>
            </a:r>
          </a:p>
          <a:p>
            <a:pPr algn="ctr"/>
            <a:r>
              <a:rPr lang="en-US" sz="2400" b="1"/>
              <a:t>Issues</a:t>
            </a:r>
          </a:p>
        </p:txBody>
      </p:sp>
      <p:sp>
        <p:nvSpPr>
          <p:cNvPr id="973828" name="Rectangle 4"/>
          <p:cNvSpPr>
            <a:spLocks noChangeArrowheads="1"/>
          </p:cNvSpPr>
          <p:nvPr/>
        </p:nvSpPr>
        <p:spPr bwMode="auto">
          <a:xfrm>
            <a:off x="6019800" y="3276600"/>
            <a:ext cx="2743200" cy="381000"/>
          </a:xfrm>
          <a:prstGeom prst="rect">
            <a:avLst/>
          </a:prstGeom>
          <a:solidFill>
            <a:srgbClr val="E0D4B4"/>
          </a:solidFill>
          <a:ln w="12700">
            <a:noFill/>
            <a:miter lim="800000"/>
            <a:headEnd/>
            <a:tailEnd/>
          </a:ln>
          <a:effectLst>
            <a:prstShdw prst="shdw17" dist="17961" dir="2700000">
              <a:srgbClr val="E0D4B4">
                <a:gamma/>
                <a:shade val="60000"/>
                <a:invGamma/>
              </a:srgbClr>
            </a:prstShdw>
          </a:effectLst>
        </p:spPr>
        <p:txBody>
          <a:bodyPr wrap="none" lIns="92075" tIns="46038" rIns="92075" bIns="46038" anchor="ctr"/>
          <a:lstStyle/>
          <a:p>
            <a:pPr algn="ctr"/>
            <a:r>
              <a:rPr lang="en-US" b="1">
                <a:solidFill>
                  <a:srgbClr val="800000"/>
                </a:solidFill>
              </a:rPr>
              <a:t>Supportive Culture</a:t>
            </a:r>
          </a:p>
        </p:txBody>
      </p:sp>
      <p:sp>
        <p:nvSpPr>
          <p:cNvPr id="973829" name="Rectangle 5"/>
          <p:cNvSpPr>
            <a:spLocks noChangeArrowheads="1"/>
          </p:cNvSpPr>
          <p:nvPr/>
        </p:nvSpPr>
        <p:spPr bwMode="auto">
          <a:xfrm>
            <a:off x="6019800" y="3962400"/>
            <a:ext cx="2743200" cy="381000"/>
          </a:xfrm>
          <a:prstGeom prst="rect">
            <a:avLst/>
          </a:prstGeom>
          <a:solidFill>
            <a:srgbClr val="E0D4B4"/>
          </a:solidFill>
          <a:ln w="12700">
            <a:noFill/>
            <a:miter lim="800000"/>
            <a:headEnd/>
            <a:tailEnd/>
          </a:ln>
          <a:effectLst>
            <a:prstShdw prst="shdw17" dist="17961" dir="2700000">
              <a:srgbClr val="E0D4B4">
                <a:gamma/>
                <a:shade val="60000"/>
                <a:invGamma/>
              </a:srgbClr>
            </a:prstShdw>
          </a:effectLst>
        </p:spPr>
        <p:txBody>
          <a:bodyPr wrap="none" lIns="92075" tIns="46038" rIns="92075" bIns="46038" anchor="ctr"/>
          <a:lstStyle/>
          <a:p>
            <a:pPr algn="ctr"/>
            <a:r>
              <a:rPr lang="en-US" b="1">
                <a:solidFill>
                  <a:srgbClr val="800000"/>
                </a:solidFill>
              </a:rPr>
              <a:t>Production/Operations</a:t>
            </a:r>
          </a:p>
        </p:txBody>
      </p:sp>
      <p:sp>
        <p:nvSpPr>
          <p:cNvPr id="973830" name="Rectangle 6"/>
          <p:cNvSpPr>
            <a:spLocks noChangeArrowheads="1"/>
          </p:cNvSpPr>
          <p:nvPr/>
        </p:nvSpPr>
        <p:spPr bwMode="auto">
          <a:xfrm>
            <a:off x="6019800" y="4648200"/>
            <a:ext cx="2743200" cy="381000"/>
          </a:xfrm>
          <a:prstGeom prst="rect">
            <a:avLst/>
          </a:prstGeom>
          <a:solidFill>
            <a:srgbClr val="E0D4B4"/>
          </a:solidFill>
          <a:ln w="12700">
            <a:noFill/>
            <a:miter lim="800000"/>
            <a:headEnd/>
            <a:tailEnd/>
          </a:ln>
          <a:effectLst>
            <a:prstShdw prst="shdw17" dist="17961" dir="2700000">
              <a:srgbClr val="E0D4B4">
                <a:gamma/>
                <a:shade val="60000"/>
                <a:invGamma/>
              </a:srgbClr>
            </a:prstShdw>
          </a:effectLst>
        </p:spPr>
        <p:txBody>
          <a:bodyPr wrap="none" lIns="92075" tIns="46038" rIns="92075" bIns="46038" anchor="ctr"/>
          <a:lstStyle/>
          <a:p>
            <a:pPr algn="ctr"/>
            <a:r>
              <a:rPr lang="en-US" b="1">
                <a:solidFill>
                  <a:srgbClr val="800000"/>
                </a:solidFill>
              </a:rPr>
              <a:t>Human Resources</a:t>
            </a:r>
          </a:p>
        </p:txBody>
      </p:sp>
      <p:sp>
        <p:nvSpPr>
          <p:cNvPr id="973832" name="Rectangle 8"/>
          <p:cNvSpPr>
            <a:spLocks noChangeArrowheads="1"/>
          </p:cNvSpPr>
          <p:nvPr/>
        </p:nvSpPr>
        <p:spPr bwMode="auto">
          <a:xfrm>
            <a:off x="6019800" y="1905000"/>
            <a:ext cx="2743200" cy="381000"/>
          </a:xfrm>
          <a:prstGeom prst="rect">
            <a:avLst/>
          </a:prstGeom>
          <a:solidFill>
            <a:srgbClr val="E0D4B4"/>
          </a:solidFill>
          <a:ln w="12700">
            <a:noFill/>
            <a:miter lim="800000"/>
            <a:headEnd/>
            <a:tailEnd/>
          </a:ln>
          <a:effectLst>
            <a:prstShdw prst="shdw17" dist="17961" dir="2700000">
              <a:srgbClr val="E0D4B4">
                <a:gamma/>
                <a:shade val="60000"/>
                <a:invGamma/>
              </a:srgbClr>
            </a:prstShdw>
          </a:effectLst>
        </p:spPr>
        <p:txBody>
          <a:bodyPr wrap="none" lIns="92075" tIns="46038" rIns="92075" bIns="46038" anchor="ctr"/>
          <a:lstStyle/>
          <a:p>
            <a:pPr algn="ctr"/>
            <a:r>
              <a:rPr lang="en-US" b="1">
                <a:solidFill>
                  <a:srgbClr val="800000"/>
                </a:solidFill>
              </a:rPr>
              <a:t>Resistance to Change</a:t>
            </a:r>
          </a:p>
        </p:txBody>
      </p:sp>
      <p:sp>
        <p:nvSpPr>
          <p:cNvPr id="973833" name="Rectangle 9"/>
          <p:cNvSpPr>
            <a:spLocks noChangeArrowheads="1"/>
          </p:cNvSpPr>
          <p:nvPr/>
        </p:nvSpPr>
        <p:spPr bwMode="auto">
          <a:xfrm>
            <a:off x="6019800" y="2590800"/>
            <a:ext cx="2743200" cy="381000"/>
          </a:xfrm>
          <a:prstGeom prst="rect">
            <a:avLst/>
          </a:prstGeom>
          <a:solidFill>
            <a:srgbClr val="E0D4B4"/>
          </a:solidFill>
          <a:ln w="12700">
            <a:noFill/>
            <a:miter lim="800000"/>
            <a:headEnd/>
            <a:tailEnd/>
          </a:ln>
          <a:effectLst>
            <a:prstShdw prst="shdw17" dist="17961" dir="2700000">
              <a:srgbClr val="E0D4B4">
                <a:gamma/>
                <a:shade val="60000"/>
                <a:invGamma/>
              </a:srgbClr>
            </a:prstShdw>
          </a:effectLst>
        </p:spPr>
        <p:txBody>
          <a:bodyPr wrap="none" lIns="92075" tIns="46038" rIns="92075" bIns="46038" anchor="ctr"/>
          <a:lstStyle/>
          <a:p>
            <a:pPr algn="ctr"/>
            <a:r>
              <a:rPr lang="en-US" b="1">
                <a:solidFill>
                  <a:srgbClr val="800000"/>
                </a:solidFill>
              </a:rPr>
              <a:t>Natural Environment</a:t>
            </a:r>
          </a:p>
        </p:txBody>
      </p:sp>
      <p:sp>
        <p:nvSpPr>
          <p:cNvPr id="973834" name="Line 10"/>
          <p:cNvSpPr>
            <a:spLocks noChangeShapeType="1"/>
          </p:cNvSpPr>
          <p:nvPr/>
        </p:nvSpPr>
        <p:spPr bwMode="auto">
          <a:xfrm flipV="1">
            <a:off x="3657600" y="2133600"/>
            <a:ext cx="2362200" cy="1752600"/>
          </a:xfrm>
          <a:prstGeom prst="line">
            <a:avLst/>
          </a:prstGeom>
          <a:noFill/>
          <a:ln w="9525">
            <a:solidFill>
              <a:schemeClr val="tx1"/>
            </a:solidFill>
            <a:round/>
            <a:headEnd/>
            <a:tailEnd/>
          </a:ln>
          <a:effectLst/>
        </p:spPr>
        <p:txBody>
          <a:bodyPr/>
          <a:lstStyle/>
          <a:p>
            <a:endParaRPr lang="en-US"/>
          </a:p>
        </p:txBody>
      </p:sp>
      <p:sp>
        <p:nvSpPr>
          <p:cNvPr id="973835" name="Line 11"/>
          <p:cNvSpPr>
            <a:spLocks noChangeShapeType="1"/>
          </p:cNvSpPr>
          <p:nvPr/>
        </p:nvSpPr>
        <p:spPr bwMode="auto">
          <a:xfrm flipV="1">
            <a:off x="3657600" y="2743200"/>
            <a:ext cx="2362200" cy="1143000"/>
          </a:xfrm>
          <a:prstGeom prst="line">
            <a:avLst/>
          </a:prstGeom>
          <a:noFill/>
          <a:ln w="9525">
            <a:solidFill>
              <a:schemeClr val="tx1"/>
            </a:solidFill>
            <a:round/>
            <a:headEnd/>
            <a:tailEnd/>
          </a:ln>
          <a:effectLst/>
        </p:spPr>
        <p:txBody>
          <a:bodyPr/>
          <a:lstStyle/>
          <a:p>
            <a:endParaRPr lang="en-US"/>
          </a:p>
        </p:txBody>
      </p:sp>
      <p:sp>
        <p:nvSpPr>
          <p:cNvPr id="973836" name="Line 12"/>
          <p:cNvSpPr>
            <a:spLocks noChangeShapeType="1"/>
          </p:cNvSpPr>
          <p:nvPr/>
        </p:nvSpPr>
        <p:spPr bwMode="auto">
          <a:xfrm flipV="1">
            <a:off x="3657600" y="3429000"/>
            <a:ext cx="2362200" cy="457200"/>
          </a:xfrm>
          <a:prstGeom prst="line">
            <a:avLst/>
          </a:prstGeom>
          <a:noFill/>
          <a:ln w="9525">
            <a:solidFill>
              <a:schemeClr val="tx1"/>
            </a:solidFill>
            <a:round/>
            <a:headEnd/>
            <a:tailEnd/>
          </a:ln>
          <a:effectLst/>
        </p:spPr>
        <p:txBody>
          <a:bodyPr/>
          <a:lstStyle/>
          <a:p>
            <a:endParaRPr lang="en-US"/>
          </a:p>
        </p:txBody>
      </p:sp>
      <p:sp>
        <p:nvSpPr>
          <p:cNvPr id="973837" name="Line 13"/>
          <p:cNvSpPr>
            <a:spLocks noChangeShapeType="1"/>
          </p:cNvSpPr>
          <p:nvPr/>
        </p:nvSpPr>
        <p:spPr bwMode="auto">
          <a:xfrm>
            <a:off x="3657600" y="3886200"/>
            <a:ext cx="2286000" cy="228600"/>
          </a:xfrm>
          <a:prstGeom prst="line">
            <a:avLst/>
          </a:prstGeom>
          <a:noFill/>
          <a:ln w="9525">
            <a:solidFill>
              <a:schemeClr val="tx1"/>
            </a:solidFill>
            <a:round/>
            <a:headEnd/>
            <a:tailEnd/>
          </a:ln>
          <a:effectLst/>
        </p:spPr>
        <p:txBody>
          <a:bodyPr/>
          <a:lstStyle/>
          <a:p>
            <a:endParaRPr lang="en-US"/>
          </a:p>
        </p:txBody>
      </p:sp>
      <p:sp>
        <p:nvSpPr>
          <p:cNvPr id="973838" name="Line 14"/>
          <p:cNvSpPr>
            <a:spLocks noChangeShapeType="1"/>
          </p:cNvSpPr>
          <p:nvPr/>
        </p:nvSpPr>
        <p:spPr bwMode="auto">
          <a:xfrm>
            <a:off x="3657600" y="3886200"/>
            <a:ext cx="2362200" cy="914400"/>
          </a:xfrm>
          <a:prstGeom prst="line">
            <a:avLst/>
          </a:prstGeom>
          <a:noFill/>
          <a:ln w="9525">
            <a:solidFill>
              <a:schemeClr val="tx1"/>
            </a:solidFill>
            <a:round/>
            <a:headEnd/>
            <a:tailEnd/>
          </a:ln>
          <a:effectLst/>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73827"/>
                                        </p:tgtEl>
                                        <p:attrNameLst>
                                          <p:attrName>style.visibility</p:attrName>
                                        </p:attrNameLst>
                                      </p:cBhvr>
                                      <p:to>
                                        <p:strVal val="visible"/>
                                      </p:to>
                                    </p:set>
                                    <p:anim calcmode="lin" valueType="num">
                                      <p:cBhvr additive="base">
                                        <p:cTn id="7" dur="500" fill="hold"/>
                                        <p:tgtEl>
                                          <p:spTgt spid="973827"/>
                                        </p:tgtEl>
                                        <p:attrNameLst>
                                          <p:attrName>ppt_x</p:attrName>
                                        </p:attrNameLst>
                                      </p:cBhvr>
                                      <p:tavLst>
                                        <p:tav tm="0">
                                          <p:val>
                                            <p:strVal val="0-#ppt_w/2"/>
                                          </p:val>
                                        </p:tav>
                                        <p:tav tm="100000">
                                          <p:val>
                                            <p:strVal val="#ppt_x"/>
                                          </p:val>
                                        </p:tav>
                                      </p:tavLst>
                                    </p:anim>
                                    <p:anim calcmode="lin" valueType="num">
                                      <p:cBhvr additive="base">
                                        <p:cTn id="8" dur="500" fill="hold"/>
                                        <p:tgtEl>
                                          <p:spTgt spid="9738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 presetClass="entr" presetSubtype="10" fill="hold" grpId="0" nodeType="afterEffect">
                                  <p:stCondLst>
                                    <p:cond delay="0"/>
                                  </p:stCondLst>
                                  <p:childTnLst>
                                    <p:set>
                                      <p:cBhvr>
                                        <p:cTn id="11" dur="1" fill="hold">
                                          <p:stCondLst>
                                            <p:cond delay="0"/>
                                          </p:stCondLst>
                                        </p:cTn>
                                        <p:tgtEl>
                                          <p:spTgt spid="973832"/>
                                        </p:tgtEl>
                                        <p:attrNameLst>
                                          <p:attrName>style.visibility</p:attrName>
                                        </p:attrNameLst>
                                      </p:cBhvr>
                                      <p:to>
                                        <p:strVal val="visible"/>
                                      </p:to>
                                    </p:set>
                                    <p:animEffect transition="in" filter="checkerboard(across)">
                                      <p:cBhvr>
                                        <p:cTn id="12" dur="500"/>
                                        <p:tgtEl>
                                          <p:spTgt spid="973832"/>
                                        </p:tgtEl>
                                      </p:cBhvr>
                                    </p:animEffect>
                                  </p:childTnLst>
                                </p:cTn>
                              </p:par>
                            </p:childTnLst>
                          </p:cTn>
                        </p:par>
                        <p:par>
                          <p:cTn id="13" fill="hold">
                            <p:stCondLst>
                              <p:cond delay="1000"/>
                            </p:stCondLst>
                            <p:childTnLst>
                              <p:par>
                                <p:cTn id="14" presetID="5" presetClass="entr" presetSubtype="10" fill="hold" grpId="0" nodeType="afterEffect">
                                  <p:stCondLst>
                                    <p:cond delay="0"/>
                                  </p:stCondLst>
                                  <p:childTnLst>
                                    <p:set>
                                      <p:cBhvr>
                                        <p:cTn id="15" dur="1" fill="hold">
                                          <p:stCondLst>
                                            <p:cond delay="0"/>
                                          </p:stCondLst>
                                        </p:cTn>
                                        <p:tgtEl>
                                          <p:spTgt spid="973833"/>
                                        </p:tgtEl>
                                        <p:attrNameLst>
                                          <p:attrName>style.visibility</p:attrName>
                                        </p:attrNameLst>
                                      </p:cBhvr>
                                      <p:to>
                                        <p:strVal val="visible"/>
                                      </p:to>
                                    </p:set>
                                    <p:animEffect transition="in" filter="checkerboard(across)">
                                      <p:cBhvr>
                                        <p:cTn id="16" dur="500"/>
                                        <p:tgtEl>
                                          <p:spTgt spid="973833"/>
                                        </p:tgtEl>
                                      </p:cBhvr>
                                    </p:animEffect>
                                  </p:childTnLst>
                                </p:cTn>
                              </p:par>
                            </p:childTnLst>
                          </p:cTn>
                        </p:par>
                        <p:par>
                          <p:cTn id="17" fill="hold">
                            <p:stCondLst>
                              <p:cond delay="1500"/>
                            </p:stCondLst>
                            <p:childTnLst>
                              <p:par>
                                <p:cTn id="18" presetID="5" presetClass="entr" presetSubtype="10" fill="hold" grpId="0" nodeType="afterEffect">
                                  <p:stCondLst>
                                    <p:cond delay="0"/>
                                  </p:stCondLst>
                                  <p:childTnLst>
                                    <p:set>
                                      <p:cBhvr>
                                        <p:cTn id="19" dur="1" fill="hold">
                                          <p:stCondLst>
                                            <p:cond delay="0"/>
                                          </p:stCondLst>
                                        </p:cTn>
                                        <p:tgtEl>
                                          <p:spTgt spid="973828"/>
                                        </p:tgtEl>
                                        <p:attrNameLst>
                                          <p:attrName>style.visibility</p:attrName>
                                        </p:attrNameLst>
                                      </p:cBhvr>
                                      <p:to>
                                        <p:strVal val="visible"/>
                                      </p:to>
                                    </p:set>
                                    <p:animEffect transition="in" filter="checkerboard(across)">
                                      <p:cBhvr>
                                        <p:cTn id="20" dur="500"/>
                                        <p:tgtEl>
                                          <p:spTgt spid="973828"/>
                                        </p:tgtEl>
                                      </p:cBhvr>
                                    </p:animEffect>
                                  </p:childTnLst>
                                </p:cTn>
                              </p:par>
                            </p:childTnLst>
                          </p:cTn>
                        </p:par>
                        <p:par>
                          <p:cTn id="21" fill="hold">
                            <p:stCondLst>
                              <p:cond delay="2000"/>
                            </p:stCondLst>
                            <p:childTnLst>
                              <p:par>
                                <p:cTn id="22" presetID="5" presetClass="entr" presetSubtype="10" fill="hold" grpId="0" nodeType="afterEffect">
                                  <p:stCondLst>
                                    <p:cond delay="0"/>
                                  </p:stCondLst>
                                  <p:childTnLst>
                                    <p:set>
                                      <p:cBhvr>
                                        <p:cTn id="23" dur="1" fill="hold">
                                          <p:stCondLst>
                                            <p:cond delay="0"/>
                                          </p:stCondLst>
                                        </p:cTn>
                                        <p:tgtEl>
                                          <p:spTgt spid="973829"/>
                                        </p:tgtEl>
                                        <p:attrNameLst>
                                          <p:attrName>style.visibility</p:attrName>
                                        </p:attrNameLst>
                                      </p:cBhvr>
                                      <p:to>
                                        <p:strVal val="visible"/>
                                      </p:to>
                                    </p:set>
                                    <p:animEffect transition="in" filter="checkerboard(across)">
                                      <p:cBhvr>
                                        <p:cTn id="24" dur="500"/>
                                        <p:tgtEl>
                                          <p:spTgt spid="973829"/>
                                        </p:tgtEl>
                                      </p:cBhvr>
                                    </p:animEffect>
                                  </p:childTnLst>
                                </p:cTn>
                              </p:par>
                            </p:childTnLst>
                          </p:cTn>
                        </p:par>
                        <p:par>
                          <p:cTn id="25" fill="hold">
                            <p:stCondLst>
                              <p:cond delay="2500"/>
                            </p:stCondLst>
                            <p:childTnLst>
                              <p:par>
                                <p:cTn id="26" presetID="5" presetClass="entr" presetSubtype="10" fill="hold" grpId="0" nodeType="afterEffect">
                                  <p:stCondLst>
                                    <p:cond delay="0"/>
                                  </p:stCondLst>
                                  <p:childTnLst>
                                    <p:set>
                                      <p:cBhvr>
                                        <p:cTn id="27" dur="1" fill="hold">
                                          <p:stCondLst>
                                            <p:cond delay="0"/>
                                          </p:stCondLst>
                                        </p:cTn>
                                        <p:tgtEl>
                                          <p:spTgt spid="973830"/>
                                        </p:tgtEl>
                                        <p:attrNameLst>
                                          <p:attrName>style.visibility</p:attrName>
                                        </p:attrNameLst>
                                      </p:cBhvr>
                                      <p:to>
                                        <p:strVal val="visible"/>
                                      </p:to>
                                    </p:set>
                                    <p:animEffect transition="in" filter="checkerboard(across)">
                                      <p:cBhvr>
                                        <p:cTn id="28" dur="500"/>
                                        <p:tgtEl>
                                          <p:spTgt spid="9738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3827" grpId="0" animBg="1" autoUpdateAnimBg="0"/>
      <p:bldP spid="973828" grpId="0" animBg="1"/>
      <p:bldP spid="973829" grpId="0" animBg="1"/>
      <p:bldP spid="973830" grpId="0" animBg="1"/>
      <p:bldP spid="973832" grpId="0" animBg="1"/>
      <p:bldP spid="97383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fontScale="92500"/>
          </a:bodyPr>
          <a:lstStyle/>
          <a:p>
            <a:pPr algn="ctr">
              <a:buNone/>
            </a:pPr>
            <a:r>
              <a:rPr lang="en-US" b="1" dirty="0" smtClean="0"/>
              <a:t>STRATEGY REVIEW, EVALUATION, AND </a:t>
            </a:r>
            <a:r>
              <a:rPr lang="en-US" b="1" dirty="0" smtClean="0"/>
              <a:t>CONTROL</a:t>
            </a:r>
          </a:p>
          <a:p>
            <a:pPr>
              <a:buNone/>
            </a:pPr>
            <a:endParaRPr lang="en-US" dirty="0" smtClean="0"/>
          </a:p>
          <a:p>
            <a:pPr lvl="1"/>
            <a:r>
              <a:rPr lang="en-US" dirty="0" smtClean="0"/>
              <a:t>The </a:t>
            </a:r>
            <a:r>
              <a:rPr lang="en-US" dirty="0" smtClean="0"/>
              <a:t>Nature of Strategy Evaluation</a:t>
            </a:r>
          </a:p>
          <a:p>
            <a:pPr lvl="1"/>
            <a:r>
              <a:rPr lang="en-US" dirty="0" smtClean="0"/>
              <a:t>A Strategy-Evaluation Framework</a:t>
            </a:r>
          </a:p>
          <a:p>
            <a:pPr lvl="1"/>
            <a:r>
              <a:rPr lang="en-US" dirty="0" smtClean="0"/>
              <a:t>The Balanced Scorecard</a:t>
            </a:r>
          </a:p>
          <a:p>
            <a:pPr lvl="1"/>
            <a:r>
              <a:rPr lang="en-US" dirty="0" smtClean="0"/>
              <a:t>Published Sources of Strategy-Evaluation Information</a:t>
            </a:r>
          </a:p>
          <a:p>
            <a:pPr lvl="1"/>
            <a:r>
              <a:rPr lang="en-US" dirty="0" smtClean="0"/>
              <a:t>Characteristics of an Effective Evaluation System</a:t>
            </a:r>
          </a:p>
          <a:p>
            <a:pPr lvl="1"/>
            <a:r>
              <a:rPr lang="en-US" dirty="0" smtClean="0"/>
              <a:t>Contingency Planning</a:t>
            </a:r>
          </a:p>
          <a:p>
            <a:pPr lvl="1"/>
            <a:r>
              <a:rPr lang="en-US" dirty="0" smtClean="0"/>
              <a:t>Auditing</a:t>
            </a:r>
          </a:p>
          <a:p>
            <a:pPr lvl="1"/>
            <a:r>
              <a:rPr lang="en-US" dirty="0" smtClean="0"/>
              <a:t>21st Century Challenges in Strategic Management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lstStyle/>
          <a:p>
            <a:pPr algn="ctr">
              <a:buNone/>
            </a:pPr>
            <a:endParaRPr lang="en-US" dirty="0" smtClean="0"/>
          </a:p>
          <a:p>
            <a:pPr algn="ctr">
              <a:buNone/>
            </a:pPr>
            <a:endParaRPr lang="en-US" dirty="0" smtClean="0"/>
          </a:p>
          <a:p>
            <a:pPr algn="ctr">
              <a:buNone/>
            </a:pPr>
            <a:r>
              <a:rPr lang="en-US" sz="5400" b="1" dirty="0" smtClean="0"/>
              <a:t>THANK YOU</a:t>
            </a:r>
            <a:endParaRPr lang="en-US" sz="5400"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TotalTime>
  <Words>617</Words>
  <Application>Microsoft Office PowerPoint</Application>
  <PresentationFormat>On-screen Show (4:3)</PresentationFormat>
  <Paragraphs>173</Paragraphs>
  <Slides>23</Slides>
  <Notes>8</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Business Policy and Strategy</vt:lpstr>
      <vt:lpstr>Recap</vt:lpstr>
      <vt:lpstr>Today's Lecture</vt:lpstr>
      <vt:lpstr>Slide 4</vt:lpstr>
      <vt:lpstr>Marketing Audit Checklist of Questions</vt:lpstr>
      <vt:lpstr>Slide 6</vt:lpstr>
      <vt:lpstr>Slide 7</vt:lpstr>
      <vt:lpstr>VALUE CHAIN ANALYSIS</vt:lpstr>
      <vt:lpstr>Slide 9</vt:lpstr>
      <vt:lpstr>Slide 10</vt:lpstr>
      <vt:lpstr>A Simple Organization Chart (Dominant or Related Product Business)</vt:lpstr>
      <vt:lpstr>Strategies</vt:lpstr>
      <vt:lpstr>Intensive Strategies</vt:lpstr>
      <vt:lpstr>Slide 14</vt:lpstr>
      <vt:lpstr>DEFENSIVE STRATEGIES</vt:lpstr>
      <vt:lpstr>MEANS FOR ACHIEVING STRATEGIES </vt:lpstr>
      <vt:lpstr>Porter Generic Strategy </vt:lpstr>
      <vt:lpstr>Slide 18</vt:lpstr>
      <vt:lpstr>BCG Matrix - Boston Consulting Group </vt:lpstr>
      <vt:lpstr>Slide 20</vt:lpstr>
      <vt:lpstr>Management Issues (cont’d)</vt:lpstr>
      <vt:lpstr>Slide 22</vt:lpstr>
      <vt:lpstr>Slide 23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Policy and Strategy</dc:title>
  <dc:creator>U</dc:creator>
  <cp:lastModifiedBy>U</cp:lastModifiedBy>
  <cp:revision>37</cp:revision>
  <dcterms:created xsi:type="dcterms:W3CDTF">2006-08-16T00:00:00Z</dcterms:created>
  <dcterms:modified xsi:type="dcterms:W3CDTF">2013-11-06T17:46:24Z</dcterms:modified>
</cp:coreProperties>
</file>