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3" r:id="rId11"/>
    <p:sldId id="265" r:id="rId12"/>
    <p:sldId id="267" r:id="rId13"/>
    <p:sldId id="268" r:id="rId14"/>
    <p:sldId id="270" r:id="rId15"/>
    <p:sldId id="271" r:id="rId16"/>
    <p:sldId id="272" r:id="rId17"/>
    <p:sldId id="273" r:id="rId18"/>
    <p:sldId id="275" r:id="rId19"/>
    <p:sldId id="274" r:id="rId20"/>
    <p:sldId id="277" r:id="rId21"/>
    <p:sldId id="279" r:id="rId22"/>
    <p:sldId id="280" r:id="rId23"/>
    <p:sldId id="281" r:id="rId24"/>
    <p:sldId id="278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-1574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7D298-8265-4F06-86D0-63F71A25D780}" type="datetimeFigureOut">
              <a:rPr lang="en-US" smtClean="0"/>
              <a:pPr/>
              <a:t>11/7/2013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5D8C1-FACF-4D5C-8F28-B06E765A37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29B571-D185-4AFF-804C-4EE57A93EFD7}" type="slidenum">
              <a:rPr lang="en-US"/>
              <a:pPr/>
              <a:t>20</a:t>
            </a:fld>
            <a:endParaRPr lang="en-US"/>
          </a:p>
        </p:txBody>
      </p:sp>
      <p:sp>
        <p:nvSpPr>
          <p:cNvPr id="32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67FCE9-B7EE-443A-8BE2-B4555DDC762F}" type="slidenum">
              <a:rPr lang="en-US"/>
              <a:pPr/>
              <a:t>21</a:t>
            </a:fld>
            <a:endParaRPr lang="en-US"/>
          </a:p>
        </p:txBody>
      </p:sp>
      <p:sp>
        <p:nvSpPr>
          <p:cNvPr id="332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3280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8241F3-F0C7-4F0A-84FA-795402460414}" type="slidenum">
              <a:rPr lang="en-US"/>
              <a:pPr/>
              <a:t>22</a:t>
            </a:fld>
            <a:endParaRPr lang="en-US"/>
          </a:p>
        </p:txBody>
      </p:sp>
      <p:sp>
        <p:nvSpPr>
          <p:cNvPr id="31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0DE298-13BF-4932-9285-9175570B75C9}" type="slidenum">
              <a:rPr lang="en-US"/>
              <a:pPr/>
              <a:t>23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161A9-A54F-43B8-8691-FD0F6418D705}" type="datetime1">
              <a:rPr lang="en-US" smtClean="0"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E829A-AAC6-4168-9A76-E953EB2C1BA0}" type="datetime1">
              <a:rPr lang="en-US" smtClean="0"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CEB2-7CEF-4BA9-BA3A-9799FA7A7100}" type="datetime1">
              <a:rPr lang="en-US" smtClean="0"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187A-52E6-4D34-B807-6E14B7E23711}" type="datetime1">
              <a:rPr lang="en-US" smtClean="0"/>
              <a:t>11/7/2013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82AC9-8DFB-401E-B32F-1FCDB87BDC2F}" type="datetime1">
              <a:rPr lang="en-US" smtClean="0"/>
              <a:t>11/7/2013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F577-B0B4-4640-8AE0-203D23F6C528}" type="datetime1">
              <a:rPr lang="en-US" smtClean="0"/>
              <a:t>11/7/2013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28E7B-9DF1-4EDB-A027-4ECF28FCC65B}" type="datetime1">
              <a:rPr lang="en-US" smtClean="0"/>
              <a:t>11/7/2013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ABB1-1491-4F5D-A458-50575EB9CF2E}" type="datetime1">
              <a:rPr lang="en-US" smtClean="0"/>
              <a:t>11/7/2013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6AE9E-4897-408C-80A7-23444FEB1DD0}" type="datetime1">
              <a:rPr lang="en-US" smtClean="0"/>
              <a:t>11/7/2013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60C2-3E2F-43B7-8D48-91957E71BBC3}" type="datetime1">
              <a:rPr lang="en-US" smtClean="0"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AA5C-0D55-4022-A82C-9309EADD6F86}" type="datetime1">
              <a:rPr lang="en-US" smtClean="0"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A8796-746B-42B8-AAD5-5170ACD41182}" type="datetime1">
              <a:rPr lang="en-US" smtClean="0"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Business Strategy and Policy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b="1" dirty="0" smtClean="0">
                <a:solidFill>
                  <a:schemeClr val="tx1"/>
                </a:solidFill>
              </a:rPr>
              <a:t>Lecture 31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The Nature of Strategy Evaluation</a:t>
            </a:r>
          </a:p>
          <a:p>
            <a:pPr lvl="1"/>
            <a:r>
              <a:rPr lang="en-US" dirty="0" smtClean="0"/>
              <a:t>A Strategy-Evaluation Framework</a:t>
            </a:r>
          </a:p>
          <a:p>
            <a:pPr lvl="1"/>
            <a:r>
              <a:rPr lang="en-US" dirty="0" smtClean="0"/>
              <a:t>The Balanced Scorecard</a:t>
            </a:r>
          </a:p>
          <a:p>
            <a:pPr lvl="1"/>
            <a:r>
              <a:rPr lang="en-US" dirty="0" smtClean="0"/>
              <a:t>Published Sources of Strategy-Evaluation Information</a:t>
            </a:r>
          </a:p>
          <a:p>
            <a:pPr lvl="1"/>
            <a:r>
              <a:rPr lang="en-US" dirty="0" smtClean="0"/>
              <a:t>Characteristics of an Effective Evaluation System</a:t>
            </a:r>
          </a:p>
          <a:p>
            <a:pPr lvl="1"/>
            <a:r>
              <a:rPr lang="en-US" dirty="0" smtClean="0"/>
              <a:t>Contingency Planning</a:t>
            </a:r>
          </a:p>
          <a:p>
            <a:pPr lvl="1"/>
            <a:r>
              <a:rPr lang="en-US" dirty="0" smtClean="0"/>
              <a:t>Auditing</a:t>
            </a:r>
          </a:p>
          <a:p>
            <a:pPr lvl="1"/>
            <a:r>
              <a:rPr lang="en-US" dirty="0" smtClean="0"/>
              <a:t>21st Century Challenges in Strategic Management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Today's Lecture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Nature of Business Strategy</a:t>
            </a:r>
          </a:p>
          <a:p>
            <a:r>
              <a:rPr lang="en-US" dirty="0" smtClean="0"/>
              <a:t>Importance of Strategic policy making</a:t>
            </a:r>
          </a:p>
          <a:p>
            <a:pPr lvl="1" algn="just"/>
            <a:r>
              <a:rPr lang="en-US" dirty="0" smtClean="0"/>
              <a:t>The process of business strategy does not end when the firm decides what strategy or strategies to pursue</a:t>
            </a:r>
          </a:p>
          <a:p>
            <a:pPr lvl="1" algn="just"/>
            <a:r>
              <a:rPr lang="en-US" dirty="0" smtClean="0"/>
              <a:t>Translation of strategic thought into strategic action</a:t>
            </a:r>
          </a:p>
          <a:p>
            <a:pPr lvl="2" algn="just"/>
            <a:r>
              <a:rPr lang="en-US" dirty="0" smtClean="0"/>
              <a:t>Management understand the business</a:t>
            </a:r>
          </a:p>
          <a:p>
            <a:pPr lvl="2" algn="just"/>
            <a:r>
              <a:rPr lang="en-US" dirty="0" smtClean="0"/>
              <a:t>feel a part of the company</a:t>
            </a:r>
          </a:p>
          <a:p>
            <a:pPr lvl="2" algn="just"/>
            <a:r>
              <a:rPr lang="en-US" dirty="0" smtClean="0"/>
              <a:t>Through involvement in strategy-formulation activities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Nature of business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Even the most technically perfect strategic plan will serve little purpose if it is not implemented.</a:t>
            </a:r>
          </a:p>
          <a:p>
            <a:pPr algn="just"/>
            <a:r>
              <a:rPr lang="en-US" dirty="0" smtClean="0"/>
              <a:t>Change comes through implementation and evaluation, not through the plan.</a:t>
            </a:r>
          </a:p>
          <a:p>
            <a:pPr algn="just"/>
            <a:r>
              <a:rPr lang="en-US" dirty="0" smtClean="0"/>
              <a:t>A technically imperfect plan that is implemented well will achieve more than the perfect plan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Globalization-Benefits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Companies are able to procure input goods and services required at most competitive prices.</a:t>
            </a:r>
          </a:p>
          <a:p>
            <a:pPr algn="just"/>
            <a:r>
              <a:rPr lang="en-US" dirty="0" smtClean="0"/>
              <a:t>Companies get access to much wider markets</a:t>
            </a:r>
          </a:p>
          <a:p>
            <a:pPr algn="just"/>
            <a:r>
              <a:rPr lang="en-US" dirty="0" smtClean="0"/>
              <a:t>It promotes understanding and goodwill among different countries.</a:t>
            </a:r>
          </a:p>
          <a:p>
            <a:pPr algn="just"/>
            <a:r>
              <a:rPr lang="en-US" dirty="0" smtClean="0"/>
              <a:t>Businesses and investors get much wider opportunities for investment.</a:t>
            </a:r>
          </a:p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b="1" dirty="0" smtClean="0"/>
              <a:t>Vision Statement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b="1" dirty="0" smtClean="0"/>
          </a:p>
          <a:p>
            <a:pPr lvl="1"/>
            <a:r>
              <a:rPr lang="en-US" dirty="0" smtClean="0"/>
              <a:t>What do we want to become?</a:t>
            </a:r>
          </a:p>
          <a:p>
            <a:pPr lvl="2" algn="just"/>
            <a:r>
              <a:rPr lang="en-US" dirty="0" smtClean="0"/>
              <a:t>Vision includes the basic concept of what the organization is all about—its purpose for being</a:t>
            </a:r>
          </a:p>
          <a:p>
            <a:pPr lvl="1"/>
            <a:r>
              <a:rPr lang="en-US" dirty="0" smtClean="0"/>
              <a:t>Concentrates on the future</a:t>
            </a:r>
          </a:p>
          <a:p>
            <a:pPr lvl="1"/>
            <a:r>
              <a:rPr lang="en-US" dirty="0" smtClean="0"/>
              <a:t>First step in strategic planning</a:t>
            </a:r>
          </a:p>
          <a:p>
            <a:pPr algn="just">
              <a:buNone/>
            </a:pPr>
            <a:r>
              <a:rPr lang="en-US" dirty="0" smtClean="0"/>
              <a:t>	</a:t>
            </a:r>
          </a:p>
          <a:p>
            <a:pPr algn="just">
              <a:buNone/>
            </a:pPr>
            <a:r>
              <a:rPr lang="en-US" dirty="0" smtClean="0"/>
              <a:t>	Our [Amazon's] vision is to be earth's most customer centric company; to build a place where people can come to find and discover anything they might want to buy online."					 			 						</a:t>
            </a:r>
            <a:r>
              <a:rPr lang="en-US" b="1" dirty="0" smtClean="0"/>
              <a:t>Amazon's</a:t>
            </a:r>
            <a:endParaRPr lang="en-US" b="1" i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2800" b="1" dirty="0" smtClean="0"/>
              <a:t>Mission Statement</a:t>
            </a:r>
            <a:br>
              <a:rPr lang="en-US" sz="2800" b="1" dirty="0" smtClean="0"/>
            </a:b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10000"/>
          </a:bodyPr>
          <a:lstStyle/>
          <a:p>
            <a:pPr lvl="1" algn="just"/>
            <a:r>
              <a:rPr lang="en-US" dirty="0" smtClean="0"/>
              <a:t>A Mission statement talks about HOW you will get to where you want to be.</a:t>
            </a:r>
          </a:p>
          <a:p>
            <a:pPr lvl="1" algn="just"/>
            <a:r>
              <a:rPr lang="en-US" dirty="0" smtClean="0"/>
              <a:t>Defines the purpose and primary objectives related to your customer needs and team values</a:t>
            </a:r>
          </a:p>
          <a:p>
            <a:pPr lvl="1"/>
            <a:r>
              <a:rPr lang="en-US" dirty="0" smtClean="0"/>
              <a:t>It answers the question, “What do we do? What makes us different”</a:t>
            </a:r>
          </a:p>
          <a:p>
            <a:pPr lvl="1"/>
            <a:r>
              <a:rPr lang="en-US" dirty="0" smtClean="0"/>
              <a:t>A mission statement talks about the present leading to its future.</a:t>
            </a:r>
          </a:p>
          <a:p>
            <a:pPr lvl="1">
              <a:buNone/>
            </a:pPr>
            <a:endParaRPr lang="en-US" dirty="0" smtClean="0"/>
          </a:p>
          <a:p>
            <a:pPr lvl="1" algn="ctr">
              <a:buNone/>
            </a:pPr>
            <a:r>
              <a:rPr lang="en-US" i="1" dirty="0" smtClean="0"/>
              <a:t>“To inspire and empower people affected by cancer”</a:t>
            </a:r>
          </a:p>
          <a:p>
            <a:pPr lvl="1" algn="ctr">
              <a:buNone/>
            </a:pPr>
            <a:r>
              <a:rPr lang="en-US" i="1" dirty="0" smtClean="0"/>
              <a:t>						       </a:t>
            </a:r>
            <a:r>
              <a:rPr lang="en-US" b="1" i="1" dirty="0" err="1" smtClean="0"/>
              <a:t>Lifestrong</a:t>
            </a:r>
            <a:endParaRPr lang="en-US" b="1" i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/>
              <a:t>COMPARISION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295402"/>
          <a:ext cx="8458200" cy="5192108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4229100"/>
                <a:gridCol w="4229100"/>
              </a:tblGrid>
              <a:tr h="633359"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/>
                        <a:t>Mission Statement</a:t>
                      </a:r>
                      <a:endParaRPr lang="en-US" b="1" i="0" dirty="0">
                        <a:latin typeface="inherit"/>
                      </a:endParaRPr>
                    </a:p>
                  </a:txBody>
                  <a:tcPr marL="95250" marR="95250" marT="85725" marB="8572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/>
                        <a:t>Vision Statement</a:t>
                      </a:r>
                      <a:endParaRPr lang="en-US" b="1" i="0" dirty="0">
                        <a:latin typeface="inherit"/>
                      </a:endParaRPr>
                    </a:p>
                  </a:txBody>
                  <a:tcPr marL="95250" marR="95250" marT="85725" marB="85725"/>
                </a:tc>
              </a:tr>
              <a:tr h="1076178">
                <a:tc>
                  <a:txBody>
                    <a:bodyPr/>
                    <a:lstStyle/>
                    <a:p>
                      <a:pPr algn="just" fontAlgn="t"/>
                      <a:r>
                        <a:rPr lang="en-US" dirty="0"/>
                        <a:t>A </a:t>
                      </a:r>
                      <a:r>
                        <a:rPr lang="en-US" u="none" strike="noStrike" dirty="0"/>
                        <a:t>Mission statement</a:t>
                      </a:r>
                      <a:r>
                        <a:rPr lang="en-US" dirty="0"/>
                        <a:t> talks about HOW you will get to where you want to be. </a:t>
                      </a:r>
                      <a:endParaRPr lang="en-US" b="0" i="0" dirty="0">
                        <a:latin typeface="inherit"/>
                      </a:endParaRPr>
                    </a:p>
                  </a:txBody>
                  <a:tcPr marL="95250" marR="95250" marT="95250" marB="85725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dirty="0"/>
                        <a:t>A </a:t>
                      </a:r>
                      <a:r>
                        <a:rPr lang="en-US" u="none" strike="noStrike" dirty="0"/>
                        <a:t>Vision statement</a:t>
                      </a:r>
                      <a:r>
                        <a:rPr lang="en-US" dirty="0"/>
                        <a:t> outlines WHERE you want to be</a:t>
                      </a:r>
                      <a:r>
                        <a:rPr lang="en-US"/>
                        <a:t>. </a:t>
                      </a:r>
                      <a:endParaRPr lang="en-US" b="0" i="0" dirty="0">
                        <a:latin typeface="inherit"/>
                      </a:endParaRPr>
                    </a:p>
                  </a:txBody>
                  <a:tcPr marL="95250" marR="95250" marT="95250" marB="85725"/>
                </a:tc>
              </a:tr>
              <a:tr h="782118"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/>
                        <a:t>It answers the question, “What do we do? What makes us different”</a:t>
                      </a:r>
                      <a:endParaRPr lang="en-US" b="0" i="0" dirty="0">
                        <a:latin typeface="inherit"/>
                      </a:endParaRPr>
                    </a:p>
                  </a:txBody>
                  <a:tcPr marL="95250" marR="95250" marT="95250" marB="857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/>
                        <a:t>It answers the question, “Where do we aim to be?”</a:t>
                      </a:r>
                      <a:endParaRPr lang="en-US" b="0" i="0" dirty="0">
                        <a:latin typeface="inherit"/>
                      </a:endParaRPr>
                    </a:p>
                  </a:txBody>
                  <a:tcPr marL="95250" marR="95250" marT="95250" marB="85725"/>
                </a:tc>
              </a:tr>
              <a:tr h="782118"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/>
                        <a:t>A mission statement talks about the present </a:t>
                      </a:r>
                      <a:r>
                        <a:rPr lang="en-US" u="none" strike="noStrike" dirty="0"/>
                        <a:t>leading</a:t>
                      </a:r>
                      <a:r>
                        <a:rPr lang="en-US" dirty="0"/>
                        <a:t> to its future.</a:t>
                      </a:r>
                      <a:endParaRPr lang="en-US" b="0" i="0" dirty="0">
                        <a:latin typeface="inherit"/>
                      </a:endParaRPr>
                    </a:p>
                  </a:txBody>
                  <a:tcPr marL="95250" marR="95250" marT="95250" marB="8572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/>
                        <a:t>A vision statement talks about your future.</a:t>
                      </a:r>
                      <a:endParaRPr lang="en-US" b="0" i="0" dirty="0">
                        <a:latin typeface="inherit"/>
                      </a:endParaRPr>
                    </a:p>
                  </a:txBody>
                  <a:tcPr marL="95250" marR="95250" marT="95250" marB="85725"/>
                </a:tc>
              </a:tr>
              <a:tr h="633359">
                <a:tc>
                  <a:txBody>
                    <a:bodyPr/>
                    <a:lstStyle/>
                    <a:p>
                      <a:pPr algn="just" fontAlgn="t"/>
                      <a:r>
                        <a:rPr lang="en-US" dirty="0"/>
                        <a:t>Your mission statement </a:t>
                      </a:r>
                      <a:r>
                        <a:rPr lang="en-US" dirty="0" smtClean="0"/>
                        <a:t>may </a:t>
                      </a:r>
                      <a:r>
                        <a:rPr lang="en-US" u="none" strike="noStrike" dirty="0" smtClean="0"/>
                        <a:t>change</a:t>
                      </a:r>
                      <a:r>
                        <a:rPr lang="en-US" dirty="0"/>
                        <a:t>, but it should still tie back to your core values, </a:t>
                      </a:r>
                      <a:r>
                        <a:rPr lang="en-US" dirty="0" smtClean="0"/>
                        <a:t>customer needs </a:t>
                      </a:r>
                      <a:r>
                        <a:rPr lang="en-US" dirty="0"/>
                        <a:t>and </a:t>
                      </a:r>
                      <a:r>
                        <a:rPr lang="en-US" u="none" strike="noStrike" dirty="0"/>
                        <a:t>vision</a:t>
                      </a:r>
                      <a:r>
                        <a:rPr lang="en-US" dirty="0"/>
                        <a:t>.</a:t>
                      </a:r>
                      <a:endParaRPr lang="en-US" b="0" i="0" dirty="0">
                        <a:latin typeface="inherit"/>
                      </a:endParaRPr>
                    </a:p>
                  </a:txBody>
                  <a:tcPr marL="95250" marR="95250" marT="95250" marB="85725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dirty="0"/>
                        <a:t>Your vision should remain intact, even if the market changes dramatically, because it speaks to what you represent, not just what you do.</a:t>
                      </a:r>
                      <a:endParaRPr lang="en-US" b="0" i="0" dirty="0">
                        <a:latin typeface="inherit"/>
                      </a:endParaRPr>
                    </a:p>
                  </a:txBody>
                  <a:tcPr marL="95250" marR="95250" marT="95250" marB="85725"/>
                </a:tc>
              </a:tr>
              <a:tr h="633359">
                <a:tc>
                  <a:txBody>
                    <a:bodyPr/>
                    <a:lstStyle/>
                    <a:p>
                      <a:pPr algn="just"/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It lists the broad goals for which the organization is formed.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It lists where you see yourself some years from now. 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Why Written Mission Statement is important?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Developing a comprehensive mission statement is important because divergent views important among managers can be revealed and resolved through this process.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Considerable disagreement among an organization’s strategists over vision and mission can cause trouble if not resolved.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 organization that fails to develop a vision statement loses the opportunity to present itself favorably to existing  potential stakeholders.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b="1" dirty="0" smtClean="0"/>
              <a:t>Unique Selling Proposition</a:t>
            </a:r>
            <a:r>
              <a:rPr lang="en-US" sz="3600" dirty="0" smtClean="0"/>
              <a:t> (USP)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USP is the unique thing that you can offer that your competitors can't. 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sz="2400" dirty="0" smtClean="0"/>
              <a:t>It's your "Competitive Edge." </a:t>
            </a:r>
          </a:p>
          <a:p>
            <a:pPr lvl="1"/>
            <a:r>
              <a:rPr lang="en-US" sz="2400" dirty="0" smtClean="0"/>
              <a:t>It's the reason that customers buy from you and you alone. </a:t>
            </a:r>
          </a:p>
          <a:p>
            <a:pPr lvl="1"/>
            <a:r>
              <a:rPr lang="en-US" sz="2400" dirty="0" smtClean="0"/>
              <a:t>USPs have helped many companies succeed</a:t>
            </a:r>
          </a:p>
          <a:p>
            <a:pPr lvl="1">
              <a:buNone/>
            </a:pPr>
            <a:r>
              <a:rPr lang="en-US" dirty="0" smtClean="0"/>
              <a:t>	</a:t>
            </a:r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en-US" dirty="0" smtClean="0"/>
              <a:t>However, USPs are often extremely difficult to find. And as soon as one company establishes a successful USP in a market, competitors rush to copy it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2800" b="1" dirty="0" smtClean="0"/>
              <a:t>Why Firms do not Plan strategically?</a:t>
            </a:r>
            <a:br>
              <a:rPr lang="en-US" sz="2800" b="1" dirty="0" smtClean="0"/>
            </a:b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US" b="1" dirty="0" smtClean="0"/>
              <a:t>Poor Reward Structures</a:t>
            </a:r>
          </a:p>
          <a:p>
            <a:pPr lvl="1"/>
            <a:r>
              <a:rPr lang="en-US" b="1" dirty="0" smtClean="0"/>
              <a:t>Fire-fighting</a:t>
            </a:r>
          </a:p>
          <a:p>
            <a:pPr lvl="1"/>
            <a:r>
              <a:rPr lang="en-US" b="1" dirty="0" smtClean="0"/>
              <a:t>Waste of Time</a:t>
            </a:r>
          </a:p>
          <a:p>
            <a:pPr lvl="1"/>
            <a:r>
              <a:rPr lang="en-US" b="1" dirty="0" smtClean="0"/>
              <a:t>Too Expensive</a:t>
            </a:r>
          </a:p>
          <a:p>
            <a:pPr lvl="1"/>
            <a:r>
              <a:rPr lang="en-US" b="1" dirty="0" smtClean="0"/>
              <a:t>Laziness</a:t>
            </a:r>
          </a:p>
          <a:p>
            <a:pPr lvl="1"/>
            <a:r>
              <a:rPr lang="en-US" b="1" dirty="0" smtClean="0"/>
              <a:t>Content with Success</a:t>
            </a:r>
          </a:p>
          <a:p>
            <a:pPr lvl="1"/>
            <a:r>
              <a:rPr lang="en-US" b="1" dirty="0" smtClean="0"/>
              <a:t>Fear of Failure</a:t>
            </a:r>
          </a:p>
          <a:p>
            <a:pPr lvl="1"/>
            <a:r>
              <a:rPr lang="en-US" b="1" dirty="0" smtClean="0"/>
              <a:t>Overconfidence</a:t>
            </a:r>
          </a:p>
          <a:p>
            <a:pPr lvl="1"/>
            <a:r>
              <a:rPr lang="en-US" b="1" dirty="0" smtClean="0"/>
              <a:t>Prior Bad Experience</a:t>
            </a:r>
          </a:p>
          <a:p>
            <a:pPr lvl="1"/>
            <a:r>
              <a:rPr lang="en-US" b="1" dirty="0" smtClean="0"/>
              <a:t>Self-Interest</a:t>
            </a:r>
          </a:p>
          <a:p>
            <a:pPr lvl="1"/>
            <a:r>
              <a:rPr lang="en-US" b="1" dirty="0" smtClean="0"/>
              <a:t>Fear of the Unknown</a:t>
            </a:r>
          </a:p>
          <a:p>
            <a:pPr lvl="1"/>
            <a:r>
              <a:rPr lang="en-US" b="1" dirty="0" smtClean="0"/>
              <a:t>Honest Difference of Opinion</a:t>
            </a:r>
          </a:p>
          <a:p>
            <a:pPr lvl="1"/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2800" b="1" dirty="0" smtClean="0"/>
              <a:t>Benefits of planning Strategically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Financial benefits: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Improved productivity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Improved sales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Improved profitability</a:t>
            </a:r>
          </a:p>
          <a:p>
            <a:pPr lvl="1">
              <a:buFont typeface="Wingdings" pitchFamily="2" charset="2"/>
              <a:buChar char="§"/>
            </a:pPr>
            <a:endParaRPr lang="en-US" dirty="0" smtClean="0"/>
          </a:p>
          <a:p>
            <a:r>
              <a:rPr lang="en-US" dirty="0" smtClean="0"/>
              <a:t>Non-Financial benefits: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Increased employee productivity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Improved understanding of competitors’ strategies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Greater awareness of external threats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Understanding of performance reward relationships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Better problem-avoidance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Lesser resistance to change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b="1" dirty="0" smtClean="0"/>
              <a:t>Process of External Audit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55000" lnSpcReduction="20000"/>
          </a:bodyPr>
          <a:lstStyle/>
          <a:p>
            <a:pPr marL="514350" indent="-514350" algn="just">
              <a:buAutoNum type="arabicPeriod"/>
            </a:pPr>
            <a:r>
              <a:rPr lang="en-US" dirty="0" smtClean="0"/>
              <a:t>The process of performing an external audit must involve as many managers and employees as possible</a:t>
            </a:r>
          </a:p>
          <a:p>
            <a:pPr marL="514350" indent="-514350" algn="just">
              <a:buAutoNum type="arabicPeriod"/>
            </a:pPr>
            <a:endParaRPr lang="en-US" dirty="0" smtClean="0"/>
          </a:p>
          <a:p>
            <a:pPr lvl="2"/>
            <a:r>
              <a:rPr lang="en-US" dirty="0" smtClean="0"/>
              <a:t>Lead to understanding  &amp;</a:t>
            </a:r>
          </a:p>
          <a:p>
            <a:pPr lvl="2"/>
            <a:r>
              <a:rPr lang="en-US" dirty="0" smtClean="0"/>
              <a:t>Commitment from organizational members</a:t>
            </a:r>
          </a:p>
          <a:p>
            <a:pPr lvl="2"/>
            <a:endParaRPr lang="en-US" sz="2800" dirty="0" smtClean="0"/>
          </a:p>
          <a:p>
            <a:pPr algn="just"/>
            <a:r>
              <a:rPr lang="en-US" dirty="0" smtClean="0"/>
              <a:t>To perform an external audit, a company first must gather </a:t>
            </a:r>
            <a:r>
              <a:rPr lang="en-US" u="sng" dirty="0" smtClean="0"/>
              <a:t>competitive intelligence</a:t>
            </a:r>
            <a:r>
              <a:rPr lang="en-US" dirty="0" smtClean="0"/>
              <a:t> and information about:</a:t>
            </a:r>
          </a:p>
          <a:p>
            <a:pPr algn="just"/>
            <a:endParaRPr lang="en-US" dirty="0" smtClean="0"/>
          </a:p>
          <a:p>
            <a:pPr lvl="2" algn="just"/>
            <a:r>
              <a:rPr lang="en-US" dirty="0" smtClean="0"/>
              <a:t>Social</a:t>
            </a:r>
          </a:p>
          <a:p>
            <a:pPr lvl="2" algn="just"/>
            <a:r>
              <a:rPr lang="en-US" dirty="0" smtClean="0"/>
              <a:t>Cultural</a:t>
            </a:r>
          </a:p>
          <a:p>
            <a:pPr lvl="2" algn="just"/>
            <a:r>
              <a:rPr lang="en-US" dirty="0" smtClean="0"/>
              <a:t>Demographic</a:t>
            </a:r>
          </a:p>
          <a:p>
            <a:pPr lvl="2" algn="just"/>
            <a:r>
              <a:rPr lang="en-US" dirty="0" smtClean="0"/>
              <a:t>Environmental</a:t>
            </a:r>
          </a:p>
          <a:p>
            <a:pPr lvl="2" algn="just"/>
            <a:r>
              <a:rPr lang="en-US" dirty="0" smtClean="0"/>
              <a:t>Economic, political and legal  </a:t>
            </a:r>
          </a:p>
          <a:p>
            <a:pPr lvl="2" algn="just"/>
            <a:r>
              <a:rPr lang="en-US" dirty="0" smtClean="0"/>
              <a:t>governmental, and technological trends</a:t>
            </a:r>
          </a:p>
          <a:p>
            <a:pPr algn="just">
              <a:buNone/>
            </a:pPr>
            <a:r>
              <a:rPr lang="en-US" dirty="0" smtClean="0"/>
              <a:t>3. 	Once information is gathered, it should be assimilated,  evaluated, and prioritized.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 marL="514350" indent="-514350" algn="just">
              <a:buAutoNum type="arabicPeriod" startAt="4"/>
            </a:pPr>
            <a:r>
              <a:rPr lang="en-US" dirty="0" smtClean="0"/>
              <a:t> Key external factors should be important to achieve: </a:t>
            </a:r>
          </a:p>
          <a:p>
            <a:pPr marL="514350" indent="-514350" algn="just">
              <a:buAutoNum type="arabicPeriod" startAt="4"/>
            </a:pPr>
            <a:endParaRPr lang="en-US" dirty="0" smtClean="0"/>
          </a:p>
          <a:p>
            <a:pPr lvl="1"/>
            <a:r>
              <a:rPr lang="en-US" dirty="0" smtClean="0"/>
              <a:t>long term and annual objectives</a:t>
            </a:r>
          </a:p>
          <a:p>
            <a:pPr lvl="1"/>
            <a:r>
              <a:rPr lang="en-US" dirty="0" smtClean="0"/>
              <a:t>Measurable goals</a:t>
            </a:r>
          </a:p>
          <a:p>
            <a:pPr lvl="2" algn="just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r"/>
            <a:r>
              <a:rPr lang="en-US" b="1" dirty="0" smtClean="0"/>
              <a:t>Key External Factors</a:t>
            </a:r>
            <a:endParaRPr lang="en-US" b="1" dirty="0"/>
          </a:p>
        </p:txBody>
      </p:sp>
      <p:pic>
        <p:nvPicPr>
          <p:cNvPr id="1026" name="Picture 2" descr="G:\untitled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371600"/>
            <a:ext cx="8381999" cy="495300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b="1" dirty="0" smtClean="0"/>
              <a:t> </a:t>
            </a:r>
            <a:r>
              <a:rPr lang="en-US" sz="3100" b="1" dirty="0" smtClean="0"/>
              <a:t>Key Economic Variables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en-US" b="1" dirty="0" smtClean="0"/>
              <a:t>Availability of credit</a:t>
            </a:r>
          </a:p>
          <a:p>
            <a:pPr lvl="1" algn="just"/>
            <a:r>
              <a:rPr lang="en-US" b="1" dirty="0" smtClean="0"/>
              <a:t>Level of disposable income </a:t>
            </a:r>
            <a:r>
              <a:rPr lang="en-US" dirty="0" smtClean="0"/>
              <a:t>: </a:t>
            </a:r>
            <a:r>
              <a:rPr lang="en-US" sz="2500" dirty="0" smtClean="0"/>
              <a:t>The amount of money that households have available for spending and saving after income taxes have been accounted for.</a:t>
            </a:r>
          </a:p>
          <a:p>
            <a:pPr lvl="1" algn="just"/>
            <a:r>
              <a:rPr lang="en-US" b="1" dirty="0" smtClean="0"/>
              <a:t>Interest rates: </a:t>
            </a:r>
            <a:r>
              <a:rPr lang="en-US" sz="2500" dirty="0" smtClean="0"/>
              <a:t>Interest is a fee paid by a borrower of assets to the owner as a form of compensation for the use of the assets.</a:t>
            </a:r>
          </a:p>
          <a:p>
            <a:pPr lvl="1" algn="just"/>
            <a:r>
              <a:rPr lang="en-US" b="1" dirty="0" smtClean="0"/>
              <a:t>Inflation rates: </a:t>
            </a:r>
            <a:r>
              <a:rPr lang="en-US" sz="2500" dirty="0" smtClean="0"/>
              <a:t>inflation is a rise in the general level of prices of goods and services in an economy over a period of time.</a:t>
            </a:r>
          </a:p>
          <a:p>
            <a:pPr lvl="1"/>
            <a:r>
              <a:rPr lang="en-US" b="1" dirty="0" smtClean="0"/>
              <a:t>Federal government budget deficits</a:t>
            </a:r>
          </a:p>
          <a:p>
            <a:pPr lvl="1"/>
            <a:r>
              <a:rPr lang="en-US" sz="3200" b="1" dirty="0" smtClean="0"/>
              <a:t>Consumption patterns</a:t>
            </a:r>
            <a:endParaRPr lang="en-US" sz="3000" b="1" dirty="0" smtClean="0"/>
          </a:p>
          <a:p>
            <a:pPr lvl="1"/>
            <a:r>
              <a:rPr lang="en-US" sz="3000" b="1" dirty="0" smtClean="0"/>
              <a:t>Unemployment trends</a:t>
            </a:r>
          </a:p>
          <a:p>
            <a:pPr lvl="1" algn="just"/>
            <a:r>
              <a:rPr lang="en-US" sz="3000" b="1" dirty="0" smtClean="0"/>
              <a:t>Worker productivity levels: </a:t>
            </a:r>
            <a:r>
              <a:rPr lang="en-US" sz="2400" dirty="0" smtClean="0"/>
              <a:t>Workforce productivity is the amount of goods and services that a worker produces in a given amount of time. factors affecting labor productivity:</a:t>
            </a:r>
          </a:p>
          <a:p>
            <a:pPr lvl="2" algn="just"/>
            <a:r>
              <a:rPr lang="en-US" dirty="0" smtClean="0"/>
              <a:t>Individual attitudinal</a:t>
            </a:r>
          </a:p>
          <a:p>
            <a:pPr lvl="2" algn="just"/>
            <a:r>
              <a:rPr lang="en-US" dirty="0" smtClean="0"/>
              <a:t>Motivational and behavioral factors</a:t>
            </a:r>
          </a:p>
          <a:p>
            <a:pPr lvl="2" algn="just"/>
            <a:r>
              <a:rPr lang="en-US" dirty="0" smtClean="0"/>
              <a:t> Technological factors</a:t>
            </a:r>
          </a:p>
          <a:p>
            <a:pPr lvl="1"/>
            <a:r>
              <a:rPr lang="en-US" sz="3000" b="1" dirty="0" smtClean="0"/>
              <a:t>Stock market trends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2800" b="1" dirty="0" smtClean="0"/>
              <a:t>Key Political, govt., &amp; legal variables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90600" lvl="1" indent="-266700">
              <a:lnSpc>
                <a:spcPct val="80000"/>
              </a:lnSpc>
              <a:buFontTx/>
              <a:buChar char="•"/>
            </a:pPr>
            <a:r>
              <a:rPr lang="en-US" dirty="0" smtClean="0"/>
              <a:t>Government regulation/deregulation</a:t>
            </a:r>
          </a:p>
          <a:p>
            <a:pPr marL="990600" lvl="1" indent="-266700">
              <a:lnSpc>
                <a:spcPct val="80000"/>
              </a:lnSpc>
              <a:buFontTx/>
              <a:buChar char="•"/>
            </a:pPr>
            <a:r>
              <a:rPr lang="en-US" dirty="0" smtClean="0"/>
              <a:t>Tax law changes</a:t>
            </a:r>
          </a:p>
          <a:p>
            <a:pPr marL="990600" lvl="1" indent="-266700">
              <a:lnSpc>
                <a:spcPct val="80000"/>
              </a:lnSpc>
              <a:buFontTx/>
              <a:buChar char="•"/>
            </a:pPr>
            <a:r>
              <a:rPr lang="en-US" dirty="0" smtClean="0"/>
              <a:t>Special tariffs</a:t>
            </a:r>
          </a:p>
          <a:p>
            <a:pPr marL="990600" lvl="1" indent="-266700">
              <a:lnSpc>
                <a:spcPct val="80000"/>
              </a:lnSpc>
              <a:buFontTx/>
              <a:buChar char="•"/>
            </a:pPr>
            <a:r>
              <a:rPr lang="en-US" dirty="0" smtClean="0"/>
              <a:t>Voter participation rates</a:t>
            </a:r>
          </a:p>
          <a:p>
            <a:pPr marL="990600" lvl="1" indent="-266700">
              <a:lnSpc>
                <a:spcPct val="80000"/>
              </a:lnSpc>
              <a:buFontTx/>
              <a:buChar char="•"/>
            </a:pPr>
            <a:r>
              <a:rPr lang="en-US" dirty="0" smtClean="0"/>
              <a:t>Number of patents</a:t>
            </a:r>
          </a:p>
          <a:p>
            <a:pPr marL="990600" lvl="1" indent="-266700">
              <a:lnSpc>
                <a:spcPct val="80000"/>
              </a:lnSpc>
              <a:buFontTx/>
              <a:buChar char="•"/>
            </a:pPr>
            <a:r>
              <a:rPr lang="en-US" dirty="0" smtClean="0"/>
              <a:t>Changes in patent laws</a:t>
            </a:r>
          </a:p>
          <a:p>
            <a:pPr marL="990600" lvl="1" indent="-266700">
              <a:buSzPct val="80000"/>
              <a:buFontTx/>
              <a:buChar char="•"/>
            </a:pPr>
            <a:r>
              <a:rPr lang="en-US" dirty="0" smtClean="0"/>
              <a:t>Environmental protection laws</a:t>
            </a:r>
          </a:p>
          <a:p>
            <a:pPr marL="990600" lvl="1" indent="-266700">
              <a:buSzPct val="80000"/>
              <a:buFontTx/>
              <a:buChar char="•"/>
            </a:pPr>
            <a:r>
              <a:rPr lang="en-US" dirty="0" smtClean="0"/>
              <a:t>Equal employment legislation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en-US" dirty="0" smtClean="0"/>
              <a:t>Technological Forces</a:t>
            </a:r>
          </a:p>
          <a:p>
            <a:pPr lvl="1"/>
            <a:r>
              <a:rPr lang="en-US" dirty="0" smtClean="0"/>
              <a:t>Revolutionary technological forces</a:t>
            </a:r>
          </a:p>
          <a:p>
            <a:pPr lvl="1" algn="just"/>
            <a:r>
              <a:rPr lang="en-US" dirty="0" smtClean="0"/>
              <a:t>Internet changes the nature of opportunities and threats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Competitive Forces</a:t>
            </a:r>
          </a:p>
          <a:p>
            <a:pPr lvl="1" algn="just"/>
            <a:r>
              <a:rPr lang="en-US" dirty="0" smtClean="0"/>
              <a:t>Collection and evaluation of information on competitors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200" b="1" dirty="0" smtClean="0"/>
              <a:t>PORTER’S FIVE-FORCES MODEL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dirty="0" smtClean="0"/>
              <a:t>The intensity of competition among firms varies widely from industry to industry</a:t>
            </a:r>
          </a:p>
          <a:p>
            <a:endParaRPr lang="en-US" b="1" dirty="0" smtClean="0"/>
          </a:p>
          <a:p>
            <a:pPr algn="just"/>
            <a:r>
              <a:rPr lang="en-US" b="1" dirty="0" smtClean="0"/>
              <a:t>Porters model of competitive forces</a:t>
            </a:r>
            <a:r>
              <a:rPr lang="en-US" dirty="0" smtClean="0"/>
              <a:t> assumes that there are </a:t>
            </a:r>
            <a:r>
              <a:rPr lang="en-US" b="1" dirty="0" smtClean="0"/>
              <a:t>five competitive forces</a:t>
            </a:r>
            <a:r>
              <a:rPr lang="en-US" dirty="0" smtClean="0"/>
              <a:t> that identifies the competitive power in a business situation. These </a:t>
            </a:r>
            <a:r>
              <a:rPr lang="en-US" b="1" dirty="0" smtClean="0"/>
              <a:t>five competitive forces identified by the Michael Porter</a:t>
            </a:r>
            <a:r>
              <a:rPr lang="en-US" dirty="0" smtClean="0"/>
              <a:t> are: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Threat of substitute products</a:t>
            </a:r>
          </a:p>
          <a:p>
            <a:pPr lvl="1"/>
            <a:r>
              <a:rPr lang="en-US" dirty="0" smtClean="0"/>
              <a:t>Threat of new entrants</a:t>
            </a:r>
          </a:p>
          <a:p>
            <a:pPr lvl="1"/>
            <a:r>
              <a:rPr lang="en-US" dirty="0" smtClean="0"/>
              <a:t>Intense rivalry among existing players</a:t>
            </a:r>
          </a:p>
          <a:p>
            <a:pPr lvl="1"/>
            <a:r>
              <a:rPr lang="en-US" dirty="0" smtClean="0"/>
              <a:t>Bargaining power of suppliers</a:t>
            </a:r>
          </a:p>
          <a:p>
            <a:pPr lvl="1"/>
            <a:r>
              <a:rPr lang="en-US" dirty="0" smtClean="0"/>
              <a:t>Bargaining power of Buyers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Forecasting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n-US" dirty="0" smtClean="0"/>
              <a:t>Business forecasting methods are used to determine the future development or success of a business in regards to its sales, profits, and expenses. In shaky economic times, it is sometimes difficult to create an accurate business forecast for the coming year.</a:t>
            </a:r>
          </a:p>
          <a:p>
            <a:pPr algn="just"/>
            <a:endParaRPr lang="en-US" dirty="0" smtClean="0"/>
          </a:p>
          <a:p>
            <a:r>
              <a:rPr lang="en-US" dirty="0" smtClean="0"/>
              <a:t>Forecasting is a complex activity due to factors such</a:t>
            </a:r>
          </a:p>
          <a:p>
            <a:endParaRPr lang="en-US" dirty="0" smtClean="0"/>
          </a:p>
          <a:p>
            <a:pPr lvl="1"/>
            <a:r>
              <a:rPr lang="en-US" b="1" dirty="0" smtClean="0"/>
              <a:t> Technological innovation</a:t>
            </a:r>
          </a:p>
          <a:p>
            <a:pPr lvl="1"/>
            <a:r>
              <a:rPr lang="en-US" b="1" dirty="0" smtClean="0"/>
              <a:t>  Cultural Changes</a:t>
            </a:r>
          </a:p>
          <a:p>
            <a:pPr lvl="1"/>
            <a:r>
              <a:rPr lang="en-US" b="1" dirty="0" smtClean="0"/>
              <a:t>  New Products</a:t>
            </a:r>
          </a:p>
          <a:p>
            <a:pPr lvl="1"/>
            <a:r>
              <a:rPr lang="en-US" b="1" dirty="0" smtClean="0"/>
              <a:t>  Improve Services</a:t>
            </a:r>
          </a:p>
          <a:p>
            <a:pPr lvl="1"/>
            <a:r>
              <a:rPr lang="en-US" b="1" dirty="0" smtClean="0"/>
              <a:t>  Stronger Competitors</a:t>
            </a:r>
          </a:p>
          <a:p>
            <a:pPr lvl="1"/>
            <a:r>
              <a:rPr lang="en-US" b="1" dirty="0" smtClean="0"/>
              <a:t>  Shift in Govt. priorities</a:t>
            </a:r>
          </a:p>
          <a:p>
            <a:pPr lvl="1"/>
            <a:r>
              <a:rPr lang="en-US" b="1" dirty="0" smtClean="0"/>
              <a:t>   unstable economic conditions</a:t>
            </a:r>
          </a:p>
          <a:p>
            <a:pPr lvl="1"/>
            <a:r>
              <a:rPr lang="en-US" b="1" dirty="0" smtClean="0"/>
              <a:t>   unforeseen Events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81000" y="1295400"/>
            <a:ext cx="8305800" cy="4913313"/>
            <a:chOff x="0" y="192"/>
            <a:chExt cx="5664" cy="3719"/>
          </a:xfrm>
        </p:grpSpPr>
        <p:sp>
          <p:nvSpPr>
            <p:cNvPr id="321539" name="Rectangle 3"/>
            <p:cNvSpPr>
              <a:spLocks noChangeArrowheads="1"/>
            </p:cNvSpPr>
            <p:nvPr/>
          </p:nvSpPr>
          <p:spPr bwMode="auto">
            <a:xfrm>
              <a:off x="4896" y="3413"/>
              <a:ext cx="768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 dirty="0">
                  <a:latin typeface="Tahoma" pitchFamily="34" charset="0"/>
                </a:rPr>
                <a:t>.20</a:t>
              </a:r>
            </a:p>
          </p:txBody>
        </p:sp>
        <p:sp>
          <p:nvSpPr>
            <p:cNvPr id="321540" name="Rectangle 4"/>
            <p:cNvSpPr>
              <a:spLocks noChangeArrowheads="1"/>
            </p:cNvSpPr>
            <p:nvPr/>
          </p:nvSpPr>
          <p:spPr bwMode="auto">
            <a:xfrm>
              <a:off x="4128" y="3413"/>
              <a:ext cx="768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  <p:sp>
          <p:nvSpPr>
            <p:cNvPr id="321541" name="Rectangle 5"/>
            <p:cNvSpPr>
              <a:spLocks noChangeArrowheads="1"/>
            </p:cNvSpPr>
            <p:nvPr/>
          </p:nvSpPr>
          <p:spPr bwMode="auto">
            <a:xfrm>
              <a:off x="3312" y="3413"/>
              <a:ext cx="816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.20</a:t>
              </a:r>
            </a:p>
          </p:txBody>
        </p:sp>
        <p:sp>
          <p:nvSpPr>
            <p:cNvPr id="321542" name="Rectangle 6"/>
            <p:cNvSpPr>
              <a:spLocks noChangeArrowheads="1"/>
            </p:cNvSpPr>
            <p:nvPr/>
          </p:nvSpPr>
          <p:spPr bwMode="auto">
            <a:xfrm>
              <a:off x="0" y="3413"/>
              <a:ext cx="3312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 dirty="0">
                  <a:latin typeface="Tahoma" pitchFamily="34" charset="0"/>
                </a:rPr>
                <a:t>  </a:t>
              </a:r>
              <a:r>
                <a:rPr lang="en-US" sz="2000" dirty="0" smtClean="0">
                  <a:latin typeface="Tahoma" pitchFamily="34" charset="0"/>
                </a:rPr>
                <a:t>Administration</a:t>
              </a:r>
              <a:endParaRPr lang="en-US" sz="2000" dirty="0">
                <a:latin typeface="Tahoma" pitchFamily="34" charset="0"/>
              </a:endParaRPr>
            </a:p>
          </p:txBody>
        </p:sp>
        <p:sp>
          <p:nvSpPr>
            <p:cNvPr id="321543" name="Rectangle 7"/>
            <p:cNvSpPr>
              <a:spLocks noChangeArrowheads="1"/>
            </p:cNvSpPr>
            <p:nvPr/>
          </p:nvSpPr>
          <p:spPr bwMode="auto">
            <a:xfrm>
              <a:off x="4896" y="3164"/>
              <a:ext cx="768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.20</a:t>
              </a:r>
            </a:p>
          </p:txBody>
        </p:sp>
        <p:sp>
          <p:nvSpPr>
            <p:cNvPr id="321544" name="Rectangle 8"/>
            <p:cNvSpPr>
              <a:spLocks noChangeArrowheads="1"/>
            </p:cNvSpPr>
            <p:nvPr/>
          </p:nvSpPr>
          <p:spPr bwMode="auto">
            <a:xfrm>
              <a:off x="4128" y="3164"/>
              <a:ext cx="768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321545" name="Rectangle 9"/>
            <p:cNvSpPr>
              <a:spLocks noChangeArrowheads="1"/>
            </p:cNvSpPr>
            <p:nvPr/>
          </p:nvSpPr>
          <p:spPr bwMode="auto">
            <a:xfrm>
              <a:off x="3312" y="3164"/>
              <a:ext cx="816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.10</a:t>
              </a:r>
            </a:p>
          </p:txBody>
        </p:sp>
        <p:sp>
          <p:nvSpPr>
            <p:cNvPr id="321546" name="Rectangle 10"/>
            <p:cNvSpPr>
              <a:spLocks noChangeArrowheads="1"/>
            </p:cNvSpPr>
            <p:nvPr/>
          </p:nvSpPr>
          <p:spPr bwMode="auto">
            <a:xfrm>
              <a:off x="0" y="3164"/>
              <a:ext cx="3312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 dirty="0">
                  <a:latin typeface="Tahoma" pitchFamily="34" charset="0"/>
                </a:rPr>
                <a:t>  Bad media </a:t>
              </a:r>
              <a:r>
                <a:rPr lang="en-US" sz="2000" dirty="0" smtClean="0">
                  <a:latin typeface="Tahoma" pitchFamily="34" charset="0"/>
                </a:rPr>
                <a:t>exposure</a:t>
              </a:r>
              <a:endParaRPr lang="en-US" sz="2000" dirty="0">
                <a:latin typeface="Tahoma" pitchFamily="34" charset="0"/>
              </a:endParaRPr>
            </a:p>
          </p:txBody>
        </p:sp>
        <p:sp>
          <p:nvSpPr>
            <p:cNvPr id="321547" name="Rectangle 11"/>
            <p:cNvSpPr>
              <a:spLocks noChangeArrowheads="1"/>
            </p:cNvSpPr>
            <p:nvPr/>
          </p:nvSpPr>
          <p:spPr bwMode="auto">
            <a:xfrm>
              <a:off x="4896" y="2915"/>
              <a:ext cx="768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.10</a:t>
              </a:r>
            </a:p>
          </p:txBody>
        </p:sp>
        <p:sp>
          <p:nvSpPr>
            <p:cNvPr id="321548" name="Rectangle 12"/>
            <p:cNvSpPr>
              <a:spLocks noChangeArrowheads="1"/>
            </p:cNvSpPr>
            <p:nvPr/>
          </p:nvSpPr>
          <p:spPr bwMode="auto">
            <a:xfrm>
              <a:off x="4128" y="2915"/>
              <a:ext cx="768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321549" name="Rectangle 13"/>
            <p:cNvSpPr>
              <a:spLocks noChangeArrowheads="1"/>
            </p:cNvSpPr>
            <p:nvPr/>
          </p:nvSpPr>
          <p:spPr bwMode="auto">
            <a:xfrm>
              <a:off x="3312" y="2915"/>
              <a:ext cx="816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.05</a:t>
              </a:r>
            </a:p>
          </p:txBody>
        </p:sp>
        <p:sp>
          <p:nvSpPr>
            <p:cNvPr id="321550" name="Rectangle 14"/>
            <p:cNvSpPr>
              <a:spLocks noChangeArrowheads="1"/>
            </p:cNvSpPr>
            <p:nvPr/>
          </p:nvSpPr>
          <p:spPr bwMode="auto">
            <a:xfrm>
              <a:off x="0" y="2915"/>
              <a:ext cx="3312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 dirty="0">
                  <a:latin typeface="Tahoma" pitchFamily="34" charset="0"/>
                </a:rPr>
                <a:t>  Smokeless </a:t>
              </a:r>
              <a:r>
                <a:rPr lang="en-US" sz="2000" dirty="0" smtClean="0">
                  <a:latin typeface="Tahoma" pitchFamily="34" charset="0"/>
                </a:rPr>
                <a:t>market</a:t>
              </a:r>
              <a:endParaRPr lang="en-US" sz="2000" dirty="0">
                <a:latin typeface="Tahoma" pitchFamily="34" charset="0"/>
              </a:endParaRPr>
            </a:p>
          </p:txBody>
        </p:sp>
        <p:sp>
          <p:nvSpPr>
            <p:cNvPr id="321551" name="Rectangle 15"/>
            <p:cNvSpPr>
              <a:spLocks noChangeArrowheads="1"/>
            </p:cNvSpPr>
            <p:nvPr/>
          </p:nvSpPr>
          <p:spPr bwMode="auto">
            <a:xfrm>
              <a:off x="4896" y="2666"/>
              <a:ext cx="768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.15</a:t>
              </a:r>
            </a:p>
          </p:txBody>
        </p:sp>
        <p:sp>
          <p:nvSpPr>
            <p:cNvPr id="321552" name="Rectangle 16"/>
            <p:cNvSpPr>
              <a:spLocks noChangeArrowheads="1"/>
            </p:cNvSpPr>
            <p:nvPr/>
          </p:nvSpPr>
          <p:spPr bwMode="auto">
            <a:xfrm>
              <a:off x="4128" y="2666"/>
              <a:ext cx="768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321553" name="Rectangle 17"/>
            <p:cNvSpPr>
              <a:spLocks noChangeArrowheads="1"/>
            </p:cNvSpPr>
            <p:nvPr/>
          </p:nvSpPr>
          <p:spPr bwMode="auto">
            <a:xfrm>
              <a:off x="3312" y="2666"/>
              <a:ext cx="816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.05</a:t>
              </a:r>
            </a:p>
          </p:txBody>
        </p:sp>
        <p:sp>
          <p:nvSpPr>
            <p:cNvPr id="321554" name="Rectangle 18"/>
            <p:cNvSpPr>
              <a:spLocks noChangeArrowheads="1"/>
            </p:cNvSpPr>
            <p:nvPr/>
          </p:nvSpPr>
          <p:spPr bwMode="auto">
            <a:xfrm>
              <a:off x="0" y="2666"/>
              <a:ext cx="3312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  Production limits on tobacco</a:t>
              </a:r>
            </a:p>
          </p:txBody>
        </p:sp>
        <p:sp>
          <p:nvSpPr>
            <p:cNvPr id="321555" name="Rectangle 19"/>
            <p:cNvSpPr>
              <a:spLocks noChangeArrowheads="1"/>
            </p:cNvSpPr>
            <p:nvPr/>
          </p:nvSpPr>
          <p:spPr bwMode="auto">
            <a:xfrm>
              <a:off x="4896" y="2417"/>
              <a:ext cx="768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.20</a:t>
              </a:r>
            </a:p>
          </p:txBody>
        </p:sp>
        <p:sp>
          <p:nvSpPr>
            <p:cNvPr id="321556" name="Rectangle 20"/>
            <p:cNvSpPr>
              <a:spLocks noChangeArrowheads="1"/>
            </p:cNvSpPr>
            <p:nvPr/>
          </p:nvSpPr>
          <p:spPr bwMode="auto">
            <a:xfrm>
              <a:off x="4128" y="2417"/>
              <a:ext cx="768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321557" name="Rectangle 21"/>
            <p:cNvSpPr>
              <a:spLocks noChangeArrowheads="1"/>
            </p:cNvSpPr>
            <p:nvPr/>
          </p:nvSpPr>
          <p:spPr bwMode="auto">
            <a:xfrm>
              <a:off x="3312" y="2417"/>
              <a:ext cx="816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.10</a:t>
              </a:r>
            </a:p>
          </p:txBody>
        </p:sp>
        <p:sp>
          <p:nvSpPr>
            <p:cNvPr id="321558" name="Rectangle 22"/>
            <p:cNvSpPr>
              <a:spLocks noChangeArrowheads="1"/>
            </p:cNvSpPr>
            <p:nvPr/>
          </p:nvSpPr>
          <p:spPr bwMode="auto">
            <a:xfrm>
              <a:off x="0" y="2417"/>
              <a:ext cx="3312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  Legislation against the tobacco industry</a:t>
              </a:r>
            </a:p>
          </p:txBody>
        </p:sp>
        <p:sp>
          <p:nvSpPr>
            <p:cNvPr id="321559" name="Rectangle 23"/>
            <p:cNvSpPr>
              <a:spLocks noChangeArrowheads="1"/>
            </p:cNvSpPr>
            <p:nvPr/>
          </p:nvSpPr>
          <p:spPr bwMode="auto">
            <a:xfrm>
              <a:off x="4896" y="2130"/>
              <a:ext cx="768" cy="287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21560" name="Rectangle 24"/>
            <p:cNvSpPr>
              <a:spLocks noChangeArrowheads="1"/>
            </p:cNvSpPr>
            <p:nvPr/>
          </p:nvSpPr>
          <p:spPr bwMode="auto">
            <a:xfrm>
              <a:off x="4128" y="2130"/>
              <a:ext cx="768" cy="287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21561" name="Rectangle 25"/>
            <p:cNvSpPr>
              <a:spLocks noChangeArrowheads="1"/>
            </p:cNvSpPr>
            <p:nvPr/>
          </p:nvSpPr>
          <p:spPr bwMode="auto">
            <a:xfrm>
              <a:off x="3312" y="2130"/>
              <a:ext cx="816" cy="287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21562" name="Rectangle 26"/>
            <p:cNvSpPr>
              <a:spLocks noChangeArrowheads="1"/>
            </p:cNvSpPr>
            <p:nvPr/>
          </p:nvSpPr>
          <p:spPr bwMode="auto">
            <a:xfrm>
              <a:off x="0" y="2130"/>
              <a:ext cx="3312" cy="287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400" b="1" i="1">
                  <a:latin typeface="Tahoma" pitchFamily="34" charset="0"/>
                </a:rPr>
                <a:t>Threats</a:t>
              </a:r>
            </a:p>
          </p:txBody>
        </p:sp>
        <p:sp>
          <p:nvSpPr>
            <p:cNvPr id="321563" name="Rectangle 27"/>
            <p:cNvSpPr>
              <a:spLocks noChangeArrowheads="1"/>
            </p:cNvSpPr>
            <p:nvPr/>
          </p:nvSpPr>
          <p:spPr bwMode="auto">
            <a:xfrm>
              <a:off x="4896" y="1864"/>
              <a:ext cx="768" cy="26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.30</a:t>
              </a:r>
            </a:p>
          </p:txBody>
        </p:sp>
        <p:sp>
          <p:nvSpPr>
            <p:cNvPr id="321564" name="Rectangle 28"/>
            <p:cNvSpPr>
              <a:spLocks noChangeArrowheads="1"/>
            </p:cNvSpPr>
            <p:nvPr/>
          </p:nvSpPr>
          <p:spPr bwMode="auto">
            <a:xfrm>
              <a:off x="4128" y="1864"/>
              <a:ext cx="768" cy="26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321565" name="Rectangle 29"/>
            <p:cNvSpPr>
              <a:spLocks noChangeArrowheads="1"/>
            </p:cNvSpPr>
            <p:nvPr/>
          </p:nvSpPr>
          <p:spPr bwMode="auto">
            <a:xfrm>
              <a:off x="3312" y="1864"/>
              <a:ext cx="816" cy="26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.10</a:t>
              </a:r>
            </a:p>
          </p:txBody>
        </p:sp>
        <p:sp>
          <p:nvSpPr>
            <p:cNvPr id="321566" name="Rectangle 30"/>
            <p:cNvSpPr>
              <a:spLocks noChangeArrowheads="1"/>
            </p:cNvSpPr>
            <p:nvPr/>
          </p:nvSpPr>
          <p:spPr bwMode="auto">
            <a:xfrm>
              <a:off x="0" y="1864"/>
              <a:ext cx="3312" cy="26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  More social pressure to quit smoking</a:t>
              </a:r>
            </a:p>
          </p:txBody>
        </p:sp>
        <p:sp>
          <p:nvSpPr>
            <p:cNvPr id="321567" name="Rectangle 31"/>
            <p:cNvSpPr>
              <a:spLocks noChangeArrowheads="1"/>
            </p:cNvSpPr>
            <p:nvPr/>
          </p:nvSpPr>
          <p:spPr bwMode="auto">
            <a:xfrm>
              <a:off x="4896" y="3662"/>
              <a:ext cx="768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2.10</a:t>
              </a:r>
            </a:p>
          </p:txBody>
        </p:sp>
        <p:sp>
          <p:nvSpPr>
            <p:cNvPr id="321568" name="Rectangle 32"/>
            <p:cNvSpPr>
              <a:spLocks noChangeArrowheads="1"/>
            </p:cNvSpPr>
            <p:nvPr/>
          </p:nvSpPr>
          <p:spPr bwMode="auto">
            <a:xfrm>
              <a:off x="4128" y="3662"/>
              <a:ext cx="768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21569" name="Rectangle 33"/>
            <p:cNvSpPr>
              <a:spLocks noChangeArrowheads="1"/>
            </p:cNvSpPr>
            <p:nvPr/>
          </p:nvSpPr>
          <p:spPr bwMode="auto">
            <a:xfrm>
              <a:off x="3312" y="3662"/>
              <a:ext cx="816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1.00</a:t>
              </a:r>
            </a:p>
          </p:txBody>
        </p:sp>
        <p:sp>
          <p:nvSpPr>
            <p:cNvPr id="321570" name="Rectangle 34"/>
            <p:cNvSpPr>
              <a:spLocks noChangeArrowheads="1"/>
            </p:cNvSpPr>
            <p:nvPr/>
          </p:nvSpPr>
          <p:spPr bwMode="auto">
            <a:xfrm>
              <a:off x="0" y="3662"/>
              <a:ext cx="3312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TOTAL</a:t>
              </a:r>
            </a:p>
          </p:txBody>
        </p:sp>
        <p:sp>
          <p:nvSpPr>
            <p:cNvPr id="321571" name="Rectangle 35"/>
            <p:cNvSpPr>
              <a:spLocks noChangeArrowheads="1"/>
            </p:cNvSpPr>
            <p:nvPr/>
          </p:nvSpPr>
          <p:spPr bwMode="auto">
            <a:xfrm>
              <a:off x="4896" y="1615"/>
              <a:ext cx="768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.60</a:t>
              </a:r>
            </a:p>
          </p:txBody>
        </p:sp>
        <p:sp>
          <p:nvSpPr>
            <p:cNvPr id="321572" name="Rectangle 36"/>
            <p:cNvSpPr>
              <a:spLocks noChangeArrowheads="1"/>
            </p:cNvSpPr>
            <p:nvPr/>
          </p:nvSpPr>
          <p:spPr bwMode="auto">
            <a:xfrm>
              <a:off x="4128" y="1615"/>
              <a:ext cx="768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321573" name="Rectangle 37"/>
            <p:cNvSpPr>
              <a:spLocks noChangeArrowheads="1"/>
            </p:cNvSpPr>
            <p:nvPr/>
          </p:nvSpPr>
          <p:spPr bwMode="auto">
            <a:xfrm>
              <a:off x="3312" y="1615"/>
              <a:ext cx="816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.15</a:t>
              </a:r>
            </a:p>
          </p:txBody>
        </p:sp>
        <p:sp>
          <p:nvSpPr>
            <p:cNvPr id="321574" name="Rectangle 38"/>
            <p:cNvSpPr>
              <a:spLocks noChangeArrowheads="1"/>
            </p:cNvSpPr>
            <p:nvPr/>
          </p:nvSpPr>
          <p:spPr bwMode="auto">
            <a:xfrm>
              <a:off x="0" y="1615"/>
              <a:ext cx="3312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 dirty="0" smtClean="0">
                  <a:latin typeface="Tahoma" pitchFamily="34" charset="0"/>
                </a:rPr>
                <a:t>  Leader </a:t>
              </a:r>
              <a:r>
                <a:rPr lang="en-US" sz="2000" dirty="0">
                  <a:latin typeface="Tahoma" pitchFamily="34" charset="0"/>
                </a:rPr>
                <a:t>in discount market</a:t>
              </a:r>
            </a:p>
          </p:txBody>
        </p:sp>
        <p:sp>
          <p:nvSpPr>
            <p:cNvPr id="321575" name="Rectangle 39"/>
            <p:cNvSpPr>
              <a:spLocks noChangeArrowheads="1"/>
            </p:cNvSpPr>
            <p:nvPr/>
          </p:nvSpPr>
          <p:spPr bwMode="auto">
            <a:xfrm>
              <a:off x="4896" y="1366"/>
              <a:ext cx="768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.05</a:t>
              </a:r>
            </a:p>
          </p:txBody>
        </p:sp>
        <p:sp>
          <p:nvSpPr>
            <p:cNvPr id="321576" name="Rectangle 40"/>
            <p:cNvSpPr>
              <a:spLocks noChangeArrowheads="1"/>
            </p:cNvSpPr>
            <p:nvPr/>
          </p:nvSpPr>
          <p:spPr bwMode="auto">
            <a:xfrm>
              <a:off x="4128" y="1366"/>
              <a:ext cx="768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  <p:sp>
          <p:nvSpPr>
            <p:cNvPr id="321577" name="Rectangle 41"/>
            <p:cNvSpPr>
              <a:spLocks noChangeArrowheads="1"/>
            </p:cNvSpPr>
            <p:nvPr/>
          </p:nvSpPr>
          <p:spPr bwMode="auto">
            <a:xfrm>
              <a:off x="3312" y="1366"/>
              <a:ext cx="816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.05</a:t>
              </a:r>
            </a:p>
          </p:txBody>
        </p:sp>
        <p:sp>
          <p:nvSpPr>
            <p:cNvPr id="321578" name="Rectangle 42"/>
            <p:cNvSpPr>
              <a:spLocks noChangeArrowheads="1"/>
            </p:cNvSpPr>
            <p:nvPr/>
          </p:nvSpPr>
          <p:spPr bwMode="auto">
            <a:xfrm>
              <a:off x="0" y="1366"/>
              <a:ext cx="3312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 dirty="0">
                  <a:latin typeface="Tahoma" pitchFamily="34" charset="0"/>
                </a:rPr>
                <a:t>  Astronomical Internet growth</a:t>
              </a:r>
            </a:p>
          </p:txBody>
        </p:sp>
        <p:sp>
          <p:nvSpPr>
            <p:cNvPr id="321579" name="Rectangle 43"/>
            <p:cNvSpPr>
              <a:spLocks noChangeArrowheads="1"/>
            </p:cNvSpPr>
            <p:nvPr/>
          </p:nvSpPr>
          <p:spPr bwMode="auto">
            <a:xfrm>
              <a:off x="4896" y="1113"/>
              <a:ext cx="768" cy="253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.15</a:t>
              </a:r>
            </a:p>
          </p:txBody>
        </p:sp>
        <p:sp>
          <p:nvSpPr>
            <p:cNvPr id="321580" name="Rectangle 44"/>
            <p:cNvSpPr>
              <a:spLocks noChangeArrowheads="1"/>
            </p:cNvSpPr>
            <p:nvPr/>
          </p:nvSpPr>
          <p:spPr bwMode="auto">
            <a:xfrm>
              <a:off x="4128" y="1113"/>
              <a:ext cx="768" cy="253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321581" name="Rectangle 45"/>
            <p:cNvSpPr>
              <a:spLocks noChangeArrowheads="1"/>
            </p:cNvSpPr>
            <p:nvPr/>
          </p:nvSpPr>
          <p:spPr bwMode="auto">
            <a:xfrm>
              <a:off x="3312" y="1113"/>
              <a:ext cx="816" cy="253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.05</a:t>
              </a:r>
            </a:p>
          </p:txBody>
        </p:sp>
        <p:sp>
          <p:nvSpPr>
            <p:cNvPr id="321582" name="Rectangle 46"/>
            <p:cNvSpPr>
              <a:spLocks noChangeArrowheads="1"/>
            </p:cNvSpPr>
            <p:nvPr/>
          </p:nvSpPr>
          <p:spPr bwMode="auto">
            <a:xfrm>
              <a:off x="0" y="1113"/>
              <a:ext cx="3312" cy="253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 dirty="0">
                  <a:latin typeface="Tahoma" pitchFamily="34" charset="0"/>
                </a:rPr>
                <a:t>  Increased demand</a:t>
              </a:r>
            </a:p>
          </p:txBody>
        </p:sp>
        <p:sp>
          <p:nvSpPr>
            <p:cNvPr id="321583" name="Rectangle 47"/>
            <p:cNvSpPr>
              <a:spLocks noChangeArrowheads="1"/>
            </p:cNvSpPr>
            <p:nvPr/>
          </p:nvSpPr>
          <p:spPr bwMode="auto">
            <a:xfrm>
              <a:off x="4896" y="864"/>
              <a:ext cx="768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.15</a:t>
              </a:r>
            </a:p>
          </p:txBody>
        </p:sp>
        <p:sp>
          <p:nvSpPr>
            <p:cNvPr id="321584" name="Rectangle 48"/>
            <p:cNvSpPr>
              <a:spLocks noChangeArrowheads="1"/>
            </p:cNvSpPr>
            <p:nvPr/>
          </p:nvSpPr>
          <p:spPr bwMode="auto">
            <a:xfrm>
              <a:off x="4128" y="864"/>
              <a:ext cx="768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  <p:sp>
          <p:nvSpPr>
            <p:cNvPr id="321585" name="Rectangle 49"/>
            <p:cNvSpPr>
              <a:spLocks noChangeArrowheads="1"/>
            </p:cNvSpPr>
            <p:nvPr/>
          </p:nvSpPr>
          <p:spPr bwMode="auto">
            <a:xfrm>
              <a:off x="3312" y="864"/>
              <a:ext cx="816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800">
                  <a:latin typeface="Tahoma" pitchFamily="34" charset="0"/>
                </a:rPr>
                <a:t>.</a:t>
              </a:r>
              <a:r>
                <a:rPr lang="en-US" sz="2000">
                  <a:latin typeface="Tahoma" pitchFamily="34" charset="0"/>
                </a:rPr>
                <a:t>15</a:t>
              </a:r>
            </a:p>
          </p:txBody>
        </p:sp>
        <p:sp>
          <p:nvSpPr>
            <p:cNvPr id="321586" name="Rectangle 50"/>
            <p:cNvSpPr>
              <a:spLocks noChangeArrowheads="1"/>
            </p:cNvSpPr>
            <p:nvPr/>
          </p:nvSpPr>
          <p:spPr bwMode="auto">
            <a:xfrm>
              <a:off x="0" y="864"/>
              <a:ext cx="3312" cy="249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  Global markets untapped</a:t>
              </a:r>
            </a:p>
          </p:txBody>
        </p:sp>
        <p:sp>
          <p:nvSpPr>
            <p:cNvPr id="321587" name="Rectangle 51"/>
            <p:cNvSpPr>
              <a:spLocks noChangeArrowheads="1"/>
            </p:cNvSpPr>
            <p:nvPr/>
          </p:nvSpPr>
          <p:spPr bwMode="auto">
            <a:xfrm>
              <a:off x="4896" y="192"/>
              <a:ext cx="768" cy="672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>
                <a:buSzTx/>
                <a:buFontTx/>
                <a:buNone/>
              </a:pPr>
              <a:r>
                <a:rPr lang="en-US" sz="1800">
                  <a:latin typeface="Tahoma" pitchFamily="34" charset="0"/>
                </a:rPr>
                <a:t>Weighted</a:t>
              </a:r>
            </a:p>
            <a:p>
              <a:pPr algn="ctr">
                <a:buSzTx/>
                <a:buFontTx/>
                <a:buNone/>
              </a:pPr>
              <a:r>
                <a:rPr lang="en-US" sz="1800">
                  <a:latin typeface="Tahoma" pitchFamily="34" charset="0"/>
                </a:rPr>
                <a:t>score</a:t>
              </a:r>
            </a:p>
          </p:txBody>
        </p:sp>
        <p:sp>
          <p:nvSpPr>
            <p:cNvPr id="321588" name="Rectangle 52"/>
            <p:cNvSpPr>
              <a:spLocks noChangeArrowheads="1"/>
            </p:cNvSpPr>
            <p:nvPr/>
          </p:nvSpPr>
          <p:spPr bwMode="auto">
            <a:xfrm>
              <a:off x="4128" y="192"/>
              <a:ext cx="768" cy="672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>
                <a:buSzTx/>
                <a:buFontTx/>
                <a:buNone/>
              </a:pPr>
              <a:r>
                <a:rPr lang="en-US" sz="1800">
                  <a:latin typeface="Tahoma" pitchFamily="34" charset="0"/>
                </a:rPr>
                <a:t>Rating</a:t>
              </a:r>
            </a:p>
          </p:txBody>
        </p:sp>
        <p:sp>
          <p:nvSpPr>
            <p:cNvPr id="321589" name="Rectangle 53"/>
            <p:cNvSpPr>
              <a:spLocks noChangeArrowheads="1"/>
            </p:cNvSpPr>
            <p:nvPr/>
          </p:nvSpPr>
          <p:spPr bwMode="auto">
            <a:xfrm>
              <a:off x="3312" y="192"/>
              <a:ext cx="816" cy="672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>
                <a:buSzTx/>
                <a:buFontTx/>
                <a:buNone/>
              </a:pPr>
              <a:r>
                <a:rPr lang="en-US" sz="1800">
                  <a:latin typeface="Tahoma" pitchFamily="34" charset="0"/>
                </a:rPr>
                <a:t>Weight</a:t>
              </a:r>
            </a:p>
          </p:txBody>
        </p:sp>
        <p:sp>
          <p:nvSpPr>
            <p:cNvPr id="321590" name="Rectangle 54"/>
            <p:cNvSpPr>
              <a:spLocks noChangeArrowheads="1"/>
            </p:cNvSpPr>
            <p:nvPr/>
          </p:nvSpPr>
          <p:spPr bwMode="auto">
            <a:xfrm>
              <a:off x="0" y="192"/>
              <a:ext cx="3312" cy="672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dirty="0" smtClean="0">
                  <a:latin typeface="Tahoma" pitchFamily="34" charset="0"/>
                </a:rPr>
                <a:t>Unilever—Key </a:t>
              </a:r>
              <a:r>
                <a:rPr lang="en-US" dirty="0">
                  <a:latin typeface="Tahoma" pitchFamily="34" charset="0"/>
                </a:rPr>
                <a:t>External Factors</a:t>
              </a:r>
            </a:p>
            <a:p>
              <a:pPr>
                <a:buSzTx/>
                <a:buFontTx/>
                <a:buNone/>
              </a:pPr>
              <a:r>
                <a:rPr lang="en-US" sz="2400" b="1" i="1" dirty="0">
                  <a:latin typeface="Tahoma" pitchFamily="34" charset="0"/>
                </a:rPr>
                <a:t>Opportunities</a:t>
              </a:r>
            </a:p>
          </p:txBody>
        </p:sp>
        <p:sp>
          <p:nvSpPr>
            <p:cNvPr id="321591" name="Line 55"/>
            <p:cNvSpPr>
              <a:spLocks noChangeShapeType="1"/>
            </p:cNvSpPr>
            <p:nvPr/>
          </p:nvSpPr>
          <p:spPr bwMode="auto">
            <a:xfrm>
              <a:off x="1" y="864"/>
              <a:ext cx="5663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1592" name="Line 56"/>
            <p:cNvSpPr>
              <a:spLocks noChangeShapeType="1"/>
            </p:cNvSpPr>
            <p:nvPr/>
          </p:nvSpPr>
          <p:spPr bwMode="auto">
            <a:xfrm>
              <a:off x="1" y="1113"/>
              <a:ext cx="5663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1593" name="Line 57"/>
            <p:cNvSpPr>
              <a:spLocks noChangeShapeType="1"/>
            </p:cNvSpPr>
            <p:nvPr/>
          </p:nvSpPr>
          <p:spPr bwMode="auto">
            <a:xfrm>
              <a:off x="1" y="1366"/>
              <a:ext cx="5663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1594" name="Line 58"/>
            <p:cNvSpPr>
              <a:spLocks noChangeShapeType="1"/>
            </p:cNvSpPr>
            <p:nvPr/>
          </p:nvSpPr>
          <p:spPr bwMode="auto">
            <a:xfrm>
              <a:off x="1" y="1615"/>
              <a:ext cx="5663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1595" name="Line 59"/>
            <p:cNvSpPr>
              <a:spLocks noChangeShapeType="1"/>
            </p:cNvSpPr>
            <p:nvPr/>
          </p:nvSpPr>
          <p:spPr bwMode="auto">
            <a:xfrm>
              <a:off x="1" y="1864"/>
              <a:ext cx="5663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1596" name="Line 60"/>
            <p:cNvSpPr>
              <a:spLocks noChangeShapeType="1"/>
            </p:cNvSpPr>
            <p:nvPr/>
          </p:nvSpPr>
          <p:spPr bwMode="auto">
            <a:xfrm>
              <a:off x="4128" y="193"/>
              <a:ext cx="0" cy="3718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1597" name="Line 61"/>
            <p:cNvSpPr>
              <a:spLocks noChangeShapeType="1"/>
            </p:cNvSpPr>
            <p:nvPr/>
          </p:nvSpPr>
          <p:spPr bwMode="auto">
            <a:xfrm>
              <a:off x="4896" y="193"/>
              <a:ext cx="0" cy="3718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1598" name="Line 62"/>
            <p:cNvSpPr>
              <a:spLocks noChangeShapeType="1"/>
            </p:cNvSpPr>
            <p:nvPr/>
          </p:nvSpPr>
          <p:spPr bwMode="auto">
            <a:xfrm>
              <a:off x="3312" y="193"/>
              <a:ext cx="0" cy="3718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1599" name="Line 63"/>
            <p:cNvSpPr>
              <a:spLocks noChangeShapeType="1"/>
            </p:cNvSpPr>
            <p:nvPr/>
          </p:nvSpPr>
          <p:spPr bwMode="auto">
            <a:xfrm>
              <a:off x="1" y="192"/>
              <a:ext cx="5663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1600" name="Line 64"/>
            <p:cNvSpPr>
              <a:spLocks noChangeShapeType="1"/>
            </p:cNvSpPr>
            <p:nvPr/>
          </p:nvSpPr>
          <p:spPr bwMode="auto">
            <a:xfrm>
              <a:off x="0" y="193"/>
              <a:ext cx="0" cy="3718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1601" name="Line 65"/>
            <p:cNvSpPr>
              <a:spLocks noChangeShapeType="1"/>
            </p:cNvSpPr>
            <p:nvPr/>
          </p:nvSpPr>
          <p:spPr bwMode="auto">
            <a:xfrm>
              <a:off x="5664" y="193"/>
              <a:ext cx="0" cy="3718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1602" name="Line 66"/>
            <p:cNvSpPr>
              <a:spLocks noChangeShapeType="1"/>
            </p:cNvSpPr>
            <p:nvPr/>
          </p:nvSpPr>
          <p:spPr bwMode="auto">
            <a:xfrm>
              <a:off x="1" y="3911"/>
              <a:ext cx="5663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1603" name="Line 67"/>
            <p:cNvSpPr>
              <a:spLocks noChangeShapeType="1"/>
            </p:cNvSpPr>
            <p:nvPr/>
          </p:nvSpPr>
          <p:spPr bwMode="auto">
            <a:xfrm>
              <a:off x="1" y="2130"/>
              <a:ext cx="5663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1604" name="Line 68"/>
            <p:cNvSpPr>
              <a:spLocks noChangeShapeType="1"/>
            </p:cNvSpPr>
            <p:nvPr/>
          </p:nvSpPr>
          <p:spPr bwMode="auto">
            <a:xfrm>
              <a:off x="1" y="2417"/>
              <a:ext cx="5663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1605" name="Line 69"/>
            <p:cNvSpPr>
              <a:spLocks noChangeShapeType="1"/>
            </p:cNvSpPr>
            <p:nvPr/>
          </p:nvSpPr>
          <p:spPr bwMode="auto">
            <a:xfrm>
              <a:off x="1" y="2666"/>
              <a:ext cx="5663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1606" name="Line 70"/>
            <p:cNvSpPr>
              <a:spLocks noChangeShapeType="1"/>
            </p:cNvSpPr>
            <p:nvPr/>
          </p:nvSpPr>
          <p:spPr bwMode="auto">
            <a:xfrm>
              <a:off x="1" y="2915"/>
              <a:ext cx="5663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1607" name="Line 71"/>
            <p:cNvSpPr>
              <a:spLocks noChangeShapeType="1"/>
            </p:cNvSpPr>
            <p:nvPr/>
          </p:nvSpPr>
          <p:spPr bwMode="auto">
            <a:xfrm>
              <a:off x="1" y="3164"/>
              <a:ext cx="5663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1608" name="Line 72"/>
            <p:cNvSpPr>
              <a:spLocks noChangeShapeType="1"/>
            </p:cNvSpPr>
            <p:nvPr/>
          </p:nvSpPr>
          <p:spPr bwMode="auto">
            <a:xfrm>
              <a:off x="1" y="3413"/>
              <a:ext cx="5663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1609" name="Line 73"/>
            <p:cNvSpPr>
              <a:spLocks noChangeShapeType="1"/>
            </p:cNvSpPr>
            <p:nvPr/>
          </p:nvSpPr>
          <p:spPr bwMode="auto">
            <a:xfrm>
              <a:off x="1" y="3662"/>
              <a:ext cx="5663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en-US" sz="3200" b="1" dirty="0" smtClean="0"/>
              <a:t>External Factor Evaluation Matrix</a:t>
            </a:r>
            <a:br>
              <a:rPr lang="en-US" sz="3200" b="1" dirty="0" smtClean="0"/>
            </a:br>
            <a:endParaRPr lang="en-US" sz="3200" b="1" dirty="0"/>
          </a:p>
        </p:txBody>
      </p:sp>
      <p:sp>
        <p:nvSpPr>
          <p:cNvPr id="76" name="Slide Number Placeholder 7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Ch.3-</a:t>
            </a:r>
            <a:fld id="{887F786D-C133-4CF1-B875-B12F62080CC2}" type="slidenum">
              <a:rPr lang="en-US"/>
              <a:pPr/>
              <a:t>21</a:t>
            </a:fld>
            <a:endParaRPr lang="en-US"/>
          </a:p>
        </p:txBody>
      </p:sp>
      <p:sp>
        <p:nvSpPr>
          <p:cNvPr id="331778" name="Rectangle 2"/>
          <p:cNvSpPr>
            <a:spLocks noChangeArrowheads="1"/>
          </p:cNvSpPr>
          <p:nvPr/>
        </p:nvSpPr>
        <p:spPr bwMode="auto">
          <a:xfrm>
            <a:off x="304800" y="152400"/>
            <a:ext cx="8839200" cy="1139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r">
              <a:spcBef>
                <a:spcPct val="0"/>
              </a:spcBef>
              <a:buSzTx/>
              <a:buFontTx/>
              <a:buNone/>
            </a:pPr>
            <a:r>
              <a:rPr lang="en-US" sz="2400" b="1" dirty="0" smtClean="0"/>
              <a:t>Competitive Profile Matrix </a:t>
            </a:r>
            <a:r>
              <a:rPr lang="en-US" sz="2400" dirty="0">
                <a:latin typeface="Tahoma" pitchFamily="34" charset="0"/>
              </a:rPr>
              <a:t>		</a:t>
            </a:r>
            <a:endParaRPr lang="en-US" sz="2400" dirty="0" smtClean="0">
              <a:latin typeface="Tahoma" pitchFamily="34" charset="0"/>
            </a:endParaRP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400" dirty="0">
                <a:latin typeface="Tahoma" pitchFamily="34" charset="0"/>
              </a:rPr>
              <a:t>			</a:t>
            </a:r>
            <a:r>
              <a:rPr lang="en-US" dirty="0">
                <a:latin typeface="Tahoma" pitchFamily="34" charset="0"/>
              </a:rPr>
              <a:t>	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sz="2000" dirty="0">
                <a:latin typeface="Tahoma" pitchFamily="34" charset="0"/>
              </a:rPr>
              <a:t>		                 </a:t>
            </a:r>
            <a:r>
              <a:rPr lang="en-US" sz="2000" b="1" dirty="0" err="1" smtClean="0">
                <a:latin typeface="Tahoma" pitchFamily="34" charset="0"/>
              </a:rPr>
              <a:t>Ufone</a:t>
            </a:r>
            <a:r>
              <a:rPr lang="en-US" sz="2000" b="1" dirty="0" smtClean="0">
                <a:latin typeface="Tahoma" pitchFamily="34" charset="0"/>
              </a:rPr>
              <a:t> </a:t>
            </a:r>
            <a:r>
              <a:rPr lang="en-US" sz="2000" b="1" dirty="0">
                <a:latin typeface="Tahoma" pitchFamily="34" charset="0"/>
              </a:rPr>
              <a:t> </a:t>
            </a:r>
            <a:r>
              <a:rPr lang="en-US" sz="2000" b="1" dirty="0" smtClean="0">
                <a:latin typeface="Tahoma" pitchFamily="34" charset="0"/>
              </a:rPr>
              <a:t>             </a:t>
            </a:r>
            <a:r>
              <a:rPr lang="en-US" sz="2000" b="1" dirty="0" err="1" smtClean="0">
                <a:latin typeface="Tahoma" pitchFamily="34" charset="0"/>
              </a:rPr>
              <a:t>Zong</a:t>
            </a:r>
            <a:r>
              <a:rPr lang="en-US" sz="2000" b="1" dirty="0" smtClean="0">
                <a:latin typeface="Tahoma" pitchFamily="34" charset="0"/>
              </a:rPr>
              <a:t>               </a:t>
            </a:r>
            <a:r>
              <a:rPr lang="en-US" sz="2000" b="1" dirty="0" err="1" smtClean="0">
                <a:latin typeface="Tahoma" pitchFamily="34" charset="0"/>
              </a:rPr>
              <a:t>Telenor</a:t>
            </a:r>
            <a:r>
              <a:rPr lang="en-US" sz="2000" b="1" dirty="0" smtClean="0">
                <a:latin typeface="Tahoma" pitchFamily="34" charset="0"/>
              </a:rPr>
              <a:t>      </a:t>
            </a:r>
            <a:endParaRPr lang="en-US" sz="2000" b="1" dirty="0">
              <a:latin typeface="Tahoma" pitchFamily="34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28600" y="1295400"/>
            <a:ext cx="8686800" cy="4992688"/>
            <a:chOff x="144" y="624"/>
            <a:chExt cx="5472" cy="3337"/>
          </a:xfrm>
        </p:grpSpPr>
        <p:sp>
          <p:nvSpPr>
            <p:cNvPr id="331780" name="Rectangle 4"/>
            <p:cNvSpPr>
              <a:spLocks noChangeArrowheads="1"/>
            </p:cNvSpPr>
            <p:nvPr/>
          </p:nvSpPr>
          <p:spPr bwMode="auto">
            <a:xfrm>
              <a:off x="5040" y="3635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2.80</a:t>
              </a:r>
            </a:p>
          </p:txBody>
        </p:sp>
        <p:sp>
          <p:nvSpPr>
            <p:cNvPr id="331781" name="Rectangle 5"/>
            <p:cNvSpPr>
              <a:spLocks noChangeArrowheads="1"/>
            </p:cNvSpPr>
            <p:nvPr/>
          </p:nvSpPr>
          <p:spPr bwMode="auto">
            <a:xfrm>
              <a:off x="4464" y="3635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endParaRPr lang="en-US" sz="1600"/>
            </a:p>
          </p:txBody>
        </p:sp>
        <p:sp>
          <p:nvSpPr>
            <p:cNvPr id="331782" name="Rectangle 6"/>
            <p:cNvSpPr>
              <a:spLocks noChangeArrowheads="1"/>
            </p:cNvSpPr>
            <p:nvPr/>
          </p:nvSpPr>
          <p:spPr bwMode="auto">
            <a:xfrm>
              <a:off x="3936" y="3635"/>
              <a:ext cx="52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3.25</a:t>
              </a:r>
            </a:p>
          </p:txBody>
        </p:sp>
        <p:sp>
          <p:nvSpPr>
            <p:cNvPr id="331783" name="Rectangle 7"/>
            <p:cNvSpPr>
              <a:spLocks noChangeArrowheads="1"/>
            </p:cNvSpPr>
            <p:nvPr/>
          </p:nvSpPr>
          <p:spPr bwMode="auto">
            <a:xfrm>
              <a:off x="3360" y="3635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endParaRPr lang="en-US" sz="1600"/>
            </a:p>
          </p:txBody>
        </p:sp>
        <p:sp>
          <p:nvSpPr>
            <p:cNvPr id="331784" name="Rectangle 8"/>
            <p:cNvSpPr>
              <a:spLocks noChangeArrowheads="1"/>
            </p:cNvSpPr>
            <p:nvPr/>
          </p:nvSpPr>
          <p:spPr bwMode="auto">
            <a:xfrm>
              <a:off x="2832" y="3635"/>
              <a:ext cx="52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3.15</a:t>
              </a:r>
            </a:p>
          </p:txBody>
        </p:sp>
        <p:sp>
          <p:nvSpPr>
            <p:cNvPr id="331785" name="Rectangle 9"/>
            <p:cNvSpPr>
              <a:spLocks noChangeArrowheads="1"/>
            </p:cNvSpPr>
            <p:nvPr/>
          </p:nvSpPr>
          <p:spPr bwMode="auto">
            <a:xfrm>
              <a:off x="2256" y="3635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endParaRPr lang="en-US" sz="1600"/>
            </a:p>
          </p:txBody>
        </p:sp>
        <p:sp>
          <p:nvSpPr>
            <p:cNvPr id="331786" name="Rectangle 10"/>
            <p:cNvSpPr>
              <a:spLocks noChangeArrowheads="1"/>
            </p:cNvSpPr>
            <p:nvPr/>
          </p:nvSpPr>
          <p:spPr bwMode="auto">
            <a:xfrm>
              <a:off x="1632" y="3635"/>
              <a:ext cx="624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1.00</a:t>
              </a:r>
            </a:p>
          </p:txBody>
        </p:sp>
        <p:sp>
          <p:nvSpPr>
            <p:cNvPr id="331787" name="Rectangle 11"/>
            <p:cNvSpPr>
              <a:spLocks noChangeArrowheads="1"/>
            </p:cNvSpPr>
            <p:nvPr/>
          </p:nvSpPr>
          <p:spPr bwMode="auto">
            <a:xfrm>
              <a:off x="144" y="3635"/>
              <a:ext cx="148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Total</a:t>
              </a:r>
            </a:p>
          </p:txBody>
        </p:sp>
        <p:sp>
          <p:nvSpPr>
            <p:cNvPr id="331788" name="Rectangle 12"/>
            <p:cNvSpPr>
              <a:spLocks noChangeArrowheads="1"/>
            </p:cNvSpPr>
            <p:nvPr/>
          </p:nvSpPr>
          <p:spPr bwMode="auto">
            <a:xfrm>
              <a:off x="5040" y="3309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0.15</a:t>
              </a:r>
            </a:p>
          </p:txBody>
        </p:sp>
        <p:sp>
          <p:nvSpPr>
            <p:cNvPr id="331789" name="Rectangle 13"/>
            <p:cNvSpPr>
              <a:spLocks noChangeArrowheads="1"/>
            </p:cNvSpPr>
            <p:nvPr/>
          </p:nvSpPr>
          <p:spPr bwMode="auto">
            <a:xfrm>
              <a:off x="4464" y="3309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3</a:t>
              </a:r>
            </a:p>
          </p:txBody>
        </p:sp>
        <p:sp>
          <p:nvSpPr>
            <p:cNvPr id="331790" name="Rectangle 14"/>
            <p:cNvSpPr>
              <a:spLocks noChangeArrowheads="1"/>
            </p:cNvSpPr>
            <p:nvPr/>
          </p:nvSpPr>
          <p:spPr bwMode="auto">
            <a:xfrm>
              <a:off x="3936" y="3309"/>
              <a:ext cx="52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0.20</a:t>
              </a:r>
            </a:p>
          </p:txBody>
        </p:sp>
        <p:sp>
          <p:nvSpPr>
            <p:cNvPr id="331791" name="Rectangle 15"/>
            <p:cNvSpPr>
              <a:spLocks noChangeArrowheads="1"/>
            </p:cNvSpPr>
            <p:nvPr/>
          </p:nvSpPr>
          <p:spPr bwMode="auto">
            <a:xfrm>
              <a:off x="3360" y="3309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4</a:t>
              </a:r>
            </a:p>
          </p:txBody>
        </p:sp>
        <p:sp>
          <p:nvSpPr>
            <p:cNvPr id="331792" name="Rectangle 16"/>
            <p:cNvSpPr>
              <a:spLocks noChangeArrowheads="1"/>
            </p:cNvSpPr>
            <p:nvPr/>
          </p:nvSpPr>
          <p:spPr bwMode="auto">
            <a:xfrm>
              <a:off x="2832" y="3309"/>
              <a:ext cx="52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0.05</a:t>
              </a:r>
            </a:p>
          </p:txBody>
        </p:sp>
        <p:sp>
          <p:nvSpPr>
            <p:cNvPr id="331793" name="Rectangle 17"/>
            <p:cNvSpPr>
              <a:spLocks noChangeArrowheads="1"/>
            </p:cNvSpPr>
            <p:nvPr/>
          </p:nvSpPr>
          <p:spPr bwMode="auto">
            <a:xfrm>
              <a:off x="2256" y="3309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1</a:t>
              </a:r>
            </a:p>
          </p:txBody>
        </p:sp>
        <p:sp>
          <p:nvSpPr>
            <p:cNvPr id="331794" name="Rectangle 18"/>
            <p:cNvSpPr>
              <a:spLocks noChangeArrowheads="1"/>
            </p:cNvSpPr>
            <p:nvPr/>
          </p:nvSpPr>
          <p:spPr bwMode="auto">
            <a:xfrm>
              <a:off x="1632" y="3309"/>
              <a:ext cx="624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0.05</a:t>
              </a:r>
            </a:p>
          </p:txBody>
        </p:sp>
        <p:sp>
          <p:nvSpPr>
            <p:cNvPr id="331795" name="Rectangle 19"/>
            <p:cNvSpPr>
              <a:spLocks noChangeArrowheads="1"/>
            </p:cNvSpPr>
            <p:nvPr/>
          </p:nvSpPr>
          <p:spPr bwMode="auto">
            <a:xfrm>
              <a:off x="144" y="3309"/>
              <a:ext cx="148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Market Share</a:t>
              </a:r>
            </a:p>
          </p:txBody>
        </p:sp>
        <p:sp>
          <p:nvSpPr>
            <p:cNvPr id="331796" name="Rectangle 20"/>
            <p:cNvSpPr>
              <a:spLocks noChangeArrowheads="1"/>
            </p:cNvSpPr>
            <p:nvPr/>
          </p:nvSpPr>
          <p:spPr bwMode="auto">
            <a:xfrm>
              <a:off x="5040" y="2983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0.40</a:t>
              </a:r>
            </a:p>
          </p:txBody>
        </p:sp>
        <p:sp>
          <p:nvSpPr>
            <p:cNvPr id="331797" name="Rectangle 21"/>
            <p:cNvSpPr>
              <a:spLocks noChangeArrowheads="1"/>
            </p:cNvSpPr>
            <p:nvPr/>
          </p:nvSpPr>
          <p:spPr bwMode="auto">
            <a:xfrm>
              <a:off x="4464" y="2983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2</a:t>
              </a:r>
            </a:p>
          </p:txBody>
        </p:sp>
        <p:sp>
          <p:nvSpPr>
            <p:cNvPr id="331798" name="Rectangle 22"/>
            <p:cNvSpPr>
              <a:spLocks noChangeArrowheads="1"/>
            </p:cNvSpPr>
            <p:nvPr/>
          </p:nvSpPr>
          <p:spPr bwMode="auto">
            <a:xfrm>
              <a:off x="3936" y="2983"/>
              <a:ext cx="52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0.40</a:t>
              </a:r>
            </a:p>
          </p:txBody>
        </p:sp>
        <p:sp>
          <p:nvSpPr>
            <p:cNvPr id="331799" name="Rectangle 23"/>
            <p:cNvSpPr>
              <a:spLocks noChangeArrowheads="1"/>
            </p:cNvSpPr>
            <p:nvPr/>
          </p:nvSpPr>
          <p:spPr bwMode="auto">
            <a:xfrm>
              <a:off x="3360" y="2983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2</a:t>
              </a:r>
            </a:p>
          </p:txBody>
        </p:sp>
        <p:sp>
          <p:nvSpPr>
            <p:cNvPr id="331800" name="Rectangle 24"/>
            <p:cNvSpPr>
              <a:spLocks noChangeArrowheads="1"/>
            </p:cNvSpPr>
            <p:nvPr/>
          </p:nvSpPr>
          <p:spPr bwMode="auto">
            <a:xfrm>
              <a:off x="2832" y="2983"/>
              <a:ext cx="52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0.80</a:t>
              </a:r>
            </a:p>
          </p:txBody>
        </p:sp>
        <p:sp>
          <p:nvSpPr>
            <p:cNvPr id="331801" name="Rectangle 25"/>
            <p:cNvSpPr>
              <a:spLocks noChangeArrowheads="1"/>
            </p:cNvSpPr>
            <p:nvPr/>
          </p:nvSpPr>
          <p:spPr bwMode="auto">
            <a:xfrm>
              <a:off x="2256" y="2983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4</a:t>
              </a:r>
            </a:p>
          </p:txBody>
        </p:sp>
        <p:sp>
          <p:nvSpPr>
            <p:cNvPr id="331802" name="Rectangle 26"/>
            <p:cNvSpPr>
              <a:spLocks noChangeArrowheads="1"/>
            </p:cNvSpPr>
            <p:nvPr/>
          </p:nvSpPr>
          <p:spPr bwMode="auto">
            <a:xfrm>
              <a:off x="1632" y="2983"/>
              <a:ext cx="624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0.20</a:t>
              </a:r>
            </a:p>
          </p:txBody>
        </p:sp>
        <p:sp>
          <p:nvSpPr>
            <p:cNvPr id="331803" name="Rectangle 27"/>
            <p:cNvSpPr>
              <a:spLocks noChangeArrowheads="1"/>
            </p:cNvSpPr>
            <p:nvPr/>
          </p:nvSpPr>
          <p:spPr bwMode="auto">
            <a:xfrm>
              <a:off x="144" y="2983"/>
              <a:ext cx="148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Global Expansion</a:t>
              </a:r>
            </a:p>
          </p:txBody>
        </p:sp>
        <p:sp>
          <p:nvSpPr>
            <p:cNvPr id="331804" name="Rectangle 28"/>
            <p:cNvSpPr>
              <a:spLocks noChangeArrowheads="1"/>
            </p:cNvSpPr>
            <p:nvPr/>
          </p:nvSpPr>
          <p:spPr bwMode="auto">
            <a:xfrm>
              <a:off x="5040" y="2657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0.20</a:t>
              </a:r>
            </a:p>
          </p:txBody>
        </p:sp>
        <p:sp>
          <p:nvSpPr>
            <p:cNvPr id="331805" name="Rectangle 29"/>
            <p:cNvSpPr>
              <a:spLocks noChangeArrowheads="1"/>
            </p:cNvSpPr>
            <p:nvPr/>
          </p:nvSpPr>
          <p:spPr bwMode="auto">
            <a:xfrm>
              <a:off x="4464" y="2657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2</a:t>
              </a:r>
            </a:p>
          </p:txBody>
        </p:sp>
        <p:sp>
          <p:nvSpPr>
            <p:cNvPr id="331806" name="Rectangle 30"/>
            <p:cNvSpPr>
              <a:spLocks noChangeArrowheads="1"/>
            </p:cNvSpPr>
            <p:nvPr/>
          </p:nvSpPr>
          <p:spPr bwMode="auto">
            <a:xfrm>
              <a:off x="3936" y="2657"/>
              <a:ext cx="52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0.40</a:t>
              </a:r>
            </a:p>
          </p:txBody>
        </p:sp>
        <p:sp>
          <p:nvSpPr>
            <p:cNvPr id="331807" name="Rectangle 31"/>
            <p:cNvSpPr>
              <a:spLocks noChangeArrowheads="1"/>
            </p:cNvSpPr>
            <p:nvPr/>
          </p:nvSpPr>
          <p:spPr bwMode="auto">
            <a:xfrm>
              <a:off x="3360" y="2657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4</a:t>
              </a:r>
            </a:p>
          </p:txBody>
        </p:sp>
        <p:sp>
          <p:nvSpPr>
            <p:cNvPr id="331808" name="Rectangle 32"/>
            <p:cNvSpPr>
              <a:spLocks noChangeArrowheads="1"/>
            </p:cNvSpPr>
            <p:nvPr/>
          </p:nvSpPr>
          <p:spPr bwMode="auto">
            <a:xfrm>
              <a:off x="2832" y="2657"/>
              <a:ext cx="52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0.40</a:t>
              </a:r>
            </a:p>
          </p:txBody>
        </p:sp>
        <p:sp>
          <p:nvSpPr>
            <p:cNvPr id="331809" name="Rectangle 33"/>
            <p:cNvSpPr>
              <a:spLocks noChangeArrowheads="1"/>
            </p:cNvSpPr>
            <p:nvPr/>
          </p:nvSpPr>
          <p:spPr bwMode="auto">
            <a:xfrm>
              <a:off x="2256" y="2657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4</a:t>
              </a:r>
            </a:p>
          </p:txBody>
        </p:sp>
        <p:sp>
          <p:nvSpPr>
            <p:cNvPr id="331810" name="Rectangle 34"/>
            <p:cNvSpPr>
              <a:spLocks noChangeArrowheads="1"/>
            </p:cNvSpPr>
            <p:nvPr/>
          </p:nvSpPr>
          <p:spPr bwMode="auto">
            <a:xfrm>
              <a:off x="1632" y="2657"/>
              <a:ext cx="624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0.10</a:t>
              </a:r>
            </a:p>
          </p:txBody>
        </p:sp>
        <p:sp>
          <p:nvSpPr>
            <p:cNvPr id="331811" name="Rectangle 35"/>
            <p:cNvSpPr>
              <a:spLocks noChangeArrowheads="1"/>
            </p:cNvSpPr>
            <p:nvPr/>
          </p:nvSpPr>
          <p:spPr bwMode="auto">
            <a:xfrm>
              <a:off x="144" y="2657"/>
              <a:ext cx="148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Customer Loyalty</a:t>
              </a:r>
            </a:p>
          </p:txBody>
        </p:sp>
        <p:sp>
          <p:nvSpPr>
            <p:cNvPr id="331812" name="Rectangle 36"/>
            <p:cNvSpPr>
              <a:spLocks noChangeArrowheads="1"/>
            </p:cNvSpPr>
            <p:nvPr/>
          </p:nvSpPr>
          <p:spPr bwMode="auto">
            <a:xfrm>
              <a:off x="5040" y="2331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0.45</a:t>
              </a:r>
            </a:p>
          </p:txBody>
        </p:sp>
        <p:sp>
          <p:nvSpPr>
            <p:cNvPr id="331813" name="Rectangle 37"/>
            <p:cNvSpPr>
              <a:spLocks noChangeArrowheads="1"/>
            </p:cNvSpPr>
            <p:nvPr/>
          </p:nvSpPr>
          <p:spPr bwMode="auto">
            <a:xfrm>
              <a:off x="4464" y="2331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3</a:t>
              </a:r>
            </a:p>
          </p:txBody>
        </p:sp>
        <p:sp>
          <p:nvSpPr>
            <p:cNvPr id="331814" name="Rectangle 38"/>
            <p:cNvSpPr>
              <a:spLocks noChangeArrowheads="1"/>
            </p:cNvSpPr>
            <p:nvPr/>
          </p:nvSpPr>
          <p:spPr bwMode="auto">
            <a:xfrm>
              <a:off x="3936" y="2331"/>
              <a:ext cx="52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0.45</a:t>
              </a:r>
            </a:p>
          </p:txBody>
        </p:sp>
        <p:sp>
          <p:nvSpPr>
            <p:cNvPr id="331815" name="Rectangle 39"/>
            <p:cNvSpPr>
              <a:spLocks noChangeArrowheads="1"/>
            </p:cNvSpPr>
            <p:nvPr/>
          </p:nvSpPr>
          <p:spPr bwMode="auto">
            <a:xfrm>
              <a:off x="3360" y="2331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3</a:t>
              </a:r>
            </a:p>
          </p:txBody>
        </p:sp>
        <p:sp>
          <p:nvSpPr>
            <p:cNvPr id="331816" name="Rectangle 40"/>
            <p:cNvSpPr>
              <a:spLocks noChangeArrowheads="1"/>
            </p:cNvSpPr>
            <p:nvPr/>
          </p:nvSpPr>
          <p:spPr bwMode="auto">
            <a:xfrm>
              <a:off x="2832" y="2331"/>
              <a:ext cx="52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0.60</a:t>
              </a:r>
            </a:p>
          </p:txBody>
        </p:sp>
        <p:sp>
          <p:nvSpPr>
            <p:cNvPr id="331817" name="Rectangle 41"/>
            <p:cNvSpPr>
              <a:spLocks noChangeArrowheads="1"/>
            </p:cNvSpPr>
            <p:nvPr/>
          </p:nvSpPr>
          <p:spPr bwMode="auto">
            <a:xfrm>
              <a:off x="2256" y="2331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4</a:t>
              </a:r>
            </a:p>
          </p:txBody>
        </p:sp>
        <p:sp>
          <p:nvSpPr>
            <p:cNvPr id="331818" name="Rectangle 42"/>
            <p:cNvSpPr>
              <a:spLocks noChangeArrowheads="1"/>
            </p:cNvSpPr>
            <p:nvPr/>
          </p:nvSpPr>
          <p:spPr bwMode="auto">
            <a:xfrm>
              <a:off x="1632" y="2331"/>
              <a:ext cx="624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 dirty="0">
                  <a:latin typeface="Tahoma" pitchFamily="34" charset="0"/>
                </a:rPr>
                <a:t>0.15</a:t>
              </a:r>
            </a:p>
          </p:txBody>
        </p:sp>
        <p:sp>
          <p:nvSpPr>
            <p:cNvPr id="331819" name="Rectangle 43"/>
            <p:cNvSpPr>
              <a:spLocks noChangeArrowheads="1"/>
            </p:cNvSpPr>
            <p:nvPr/>
          </p:nvSpPr>
          <p:spPr bwMode="auto">
            <a:xfrm>
              <a:off x="144" y="2331"/>
              <a:ext cx="148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Financial Position</a:t>
              </a:r>
            </a:p>
          </p:txBody>
        </p:sp>
        <p:sp>
          <p:nvSpPr>
            <p:cNvPr id="331820" name="Rectangle 44"/>
            <p:cNvSpPr>
              <a:spLocks noChangeArrowheads="1"/>
            </p:cNvSpPr>
            <p:nvPr/>
          </p:nvSpPr>
          <p:spPr bwMode="auto">
            <a:xfrm>
              <a:off x="5040" y="2005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0.30</a:t>
              </a:r>
            </a:p>
          </p:txBody>
        </p:sp>
        <p:sp>
          <p:nvSpPr>
            <p:cNvPr id="331821" name="Rectangle 45"/>
            <p:cNvSpPr>
              <a:spLocks noChangeArrowheads="1"/>
            </p:cNvSpPr>
            <p:nvPr/>
          </p:nvSpPr>
          <p:spPr bwMode="auto">
            <a:xfrm>
              <a:off x="4464" y="2005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3</a:t>
              </a:r>
            </a:p>
          </p:txBody>
        </p:sp>
        <p:sp>
          <p:nvSpPr>
            <p:cNvPr id="331822" name="Rectangle 46"/>
            <p:cNvSpPr>
              <a:spLocks noChangeArrowheads="1"/>
            </p:cNvSpPr>
            <p:nvPr/>
          </p:nvSpPr>
          <p:spPr bwMode="auto">
            <a:xfrm>
              <a:off x="3936" y="2005"/>
              <a:ext cx="52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0.30</a:t>
              </a:r>
            </a:p>
          </p:txBody>
        </p:sp>
        <p:sp>
          <p:nvSpPr>
            <p:cNvPr id="331823" name="Rectangle 47"/>
            <p:cNvSpPr>
              <a:spLocks noChangeArrowheads="1"/>
            </p:cNvSpPr>
            <p:nvPr/>
          </p:nvSpPr>
          <p:spPr bwMode="auto">
            <a:xfrm>
              <a:off x="3360" y="2005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3</a:t>
              </a:r>
            </a:p>
          </p:txBody>
        </p:sp>
        <p:sp>
          <p:nvSpPr>
            <p:cNvPr id="331824" name="Rectangle 48"/>
            <p:cNvSpPr>
              <a:spLocks noChangeArrowheads="1"/>
            </p:cNvSpPr>
            <p:nvPr/>
          </p:nvSpPr>
          <p:spPr bwMode="auto">
            <a:xfrm>
              <a:off x="2832" y="2005"/>
              <a:ext cx="52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0.40</a:t>
              </a:r>
            </a:p>
          </p:txBody>
        </p:sp>
        <p:sp>
          <p:nvSpPr>
            <p:cNvPr id="331825" name="Rectangle 49"/>
            <p:cNvSpPr>
              <a:spLocks noChangeArrowheads="1"/>
            </p:cNvSpPr>
            <p:nvPr/>
          </p:nvSpPr>
          <p:spPr bwMode="auto">
            <a:xfrm>
              <a:off x="2256" y="2005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4</a:t>
              </a:r>
            </a:p>
          </p:txBody>
        </p:sp>
        <p:sp>
          <p:nvSpPr>
            <p:cNvPr id="331826" name="Rectangle 50"/>
            <p:cNvSpPr>
              <a:spLocks noChangeArrowheads="1"/>
            </p:cNvSpPr>
            <p:nvPr/>
          </p:nvSpPr>
          <p:spPr bwMode="auto">
            <a:xfrm>
              <a:off x="1632" y="2005"/>
              <a:ext cx="624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0.10</a:t>
              </a:r>
            </a:p>
          </p:txBody>
        </p:sp>
        <p:sp>
          <p:nvSpPr>
            <p:cNvPr id="331827" name="Rectangle 51"/>
            <p:cNvSpPr>
              <a:spLocks noChangeArrowheads="1"/>
            </p:cNvSpPr>
            <p:nvPr/>
          </p:nvSpPr>
          <p:spPr bwMode="auto">
            <a:xfrm>
              <a:off x="144" y="2005"/>
              <a:ext cx="148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Management</a:t>
              </a:r>
            </a:p>
          </p:txBody>
        </p:sp>
        <p:sp>
          <p:nvSpPr>
            <p:cNvPr id="331828" name="Rectangle 52"/>
            <p:cNvSpPr>
              <a:spLocks noChangeArrowheads="1"/>
            </p:cNvSpPr>
            <p:nvPr/>
          </p:nvSpPr>
          <p:spPr bwMode="auto">
            <a:xfrm>
              <a:off x="5040" y="1679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0.40</a:t>
              </a:r>
            </a:p>
          </p:txBody>
        </p:sp>
        <p:sp>
          <p:nvSpPr>
            <p:cNvPr id="331829" name="Rectangle 53"/>
            <p:cNvSpPr>
              <a:spLocks noChangeArrowheads="1"/>
            </p:cNvSpPr>
            <p:nvPr/>
          </p:nvSpPr>
          <p:spPr bwMode="auto">
            <a:xfrm>
              <a:off x="4464" y="1679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4</a:t>
              </a:r>
            </a:p>
          </p:txBody>
        </p:sp>
        <p:sp>
          <p:nvSpPr>
            <p:cNvPr id="331830" name="Rectangle 54"/>
            <p:cNvSpPr>
              <a:spLocks noChangeArrowheads="1"/>
            </p:cNvSpPr>
            <p:nvPr/>
          </p:nvSpPr>
          <p:spPr bwMode="auto">
            <a:xfrm>
              <a:off x="3936" y="1679"/>
              <a:ext cx="52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0.30</a:t>
              </a:r>
            </a:p>
          </p:txBody>
        </p:sp>
        <p:sp>
          <p:nvSpPr>
            <p:cNvPr id="331831" name="Rectangle 55"/>
            <p:cNvSpPr>
              <a:spLocks noChangeArrowheads="1"/>
            </p:cNvSpPr>
            <p:nvPr/>
          </p:nvSpPr>
          <p:spPr bwMode="auto">
            <a:xfrm>
              <a:off x="3360" y="1679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3</a:t>
              </a:r>
            </a:p>
          </p:txBody>
        </p:sp>
        <p:sp>
          <p:nvSpPr>
            <p:cNvPr id="331832" name="Rectangle 56"/>
            <p:cNvSpPr>
              <a:spLocks noChangeArrowheads="1"/>
            </p:cNvSpPr>
            <p:nvPr/>
          </p:nvSpPr>
          <p:spPr bwMode="auto">
            <a:xfrm>
              <a:off x="2832" y="1679"/>
              <a:ext cx="52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0.30</a:t>
              </a:r>
            </a:p>
          </p:txBody>
        </p:sp>
        <p:sp>
          <p:nvSpPr>
            <p:cNvPr id="331833" name="Rectangle 57"/>
            <p:cNvSpPr>
              <a:spLocks noChangeArrowheads="1"/>
            </p:cNvSpPr>
            <p:nvPr/>
          </p:nvSpPr>
          <p:spPr bwMode="auto">
            <a:xfrm>
              <a:off x="2256" y="1679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3</a:t>
              </a:r>
            </a:p>
          </p:txBody>
        </p:sp>
        <p:sp>
          <p:nvSpPr>
            <p:cNvPr id="331834" name="Rectangle 58"/>
            <p:cNvSpPr>
              <a:spLocks noChangeArrowheads="1"/>
            </p:cNvSpPr>
            <p:nvPr/>
          </p:nvSpPr>
          <p:spPr bwMode="auto">
            <a:xfrm>
              <a:off x="1632" y="1679"/>
              <a:ext cx="624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0.10</a:t>
              </a:r>
            </a:p>
          </p:txBody>
        </p:sp>
        <p:sp>
          <p:nvSpPr>
            <p:cNvPr id="331835" name="Rectangle 59"/>
            <p:cNvSpPr>
              <a:spLocks noChangeArrowheads="1"/>
            </p:cNvSpPr>
            <p:nvPr/>
          </p:nvSpPr>
          <p:spPr bwMode="auto">
            <a:xfrm>
              <a:off x="144" y="1679"/>
              <a:ext cx="148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Price Competition</a:t>
              </a:r>
            </a:p>
          </p:txBody>
        </p:sp>
        <p:sp>
          <p:nvSpPr>
            <p:cNvPr id="331836" name="Rectangle 60"/>
            <p:cNvSpPr>
              <a:spLocks noChangeArrowheads="1"/>
            </p:cNvSpPr>
            <p:nvPr/>
          </p:nvSpPr>
          <p:spPr bwMode="auto">
            <a:xfrm>
              <a:off x="5040" y="1353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0.30</a:t>
              </a:r>
            </a:p>
          </p:txBody>
        </p:sp>
        <p:sp>
          <p:nvSpPr>
            <p:cNvPr id="331837" name="Rectangle 61"/>
            <p:cNvSpPr>
              <a:spLocks noChangeArrowheads="1"/>
            </p:cNvSpPr>
            <p:nvPr/>
          </p:nvSpPr>
          <p:spPr bwMode="auto">
            <a:xfrm>
              <a:off x="4464" y="1353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3</a:t>
              </a:r>
            </a:p>
          </p:txBody>
        </p:sp>
        <p:sp>
          <p:nvSpPr>
            <p:cNvPr id="331838" name="Rectangle 62"/>
            <p:cNvSpPr>
              <a:spLocks noChangeArrowheads="1"/>
            </p:cNvSpPr>
            <p:nvPr/>
          </p:nvSpPr>
          <p:spPr bwMode="auto">
            <a:xfrm>
              <a:off x="3936" y="1353"/>
              <a:ext cx="52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0.40</a:t>
              </a:r>
            </a:p>
          </p:txBody>
        </p:sp>
        <p:sp>
          <p:nvSpPr>
            <p:cNvPr id="331839" name="Rectangle 63"/>
            <p:cNvSpPr>
              <a:spLocks noChangeArrowheads="1"/>
            </p:cNvSpPr>
            <p:nvPr/>
          </p:nvSpPr>
          <p:spPr bwMode="auto">
            <a:xfrm>
              <a:off x="3360" y="1353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4</a:t>
              </a:r>
            </a:p>
          </p:txBody>
        </p:sp>
        <p:sp>
          <p:nvSpPr>
            <p:cNvPr id="331840" name="Rectangle 64"/>
            <p:cNvSpPr>
              <a:spLocks noChangeArrowheads="1"/>
            </p:cNvSpPr>
            <p:nvPr/>
          </p:nvSpPr>
          <p:spPr bwMode="auto">
            <a:xfrm>
              <a:off x="2832" y="1353"/>
              <a:ext cx="52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0.40</a:t>
              </a:r>
            </a:p>
          </p:txBody>
        </p:sp>
        <p:sp>
          <p:nvSpPr>
            <p:cNvPr id="331841" name="Rectangle 65"/>
            <p:cNvSpPr>
              <a:spLocks noChangeArrowheads="1"/>
            </p:cNvSpPr>
            <p:nvPr/>
          </p:nvSpPr>
          <p:spPr bwMode="auto">
            <a:xfrm>
              <a:off x="2256" y="1353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4</a:t>
              </a:r>
            </a:p>
          </p:txBody>
        </p:sp>
        <p:sp>
          <p:nvSpPr>
            <p:cNvPr id="331842" name="Rectangle 66"/>
            <p:cNvSpPr>
              <a:spLocks noChangeArrowheads="1"/>
            </p:cNvSpPr>
            <p:nvPr/>
          </p:nvSpPr>
          <p:spPr bwMode="auto">
            <a:xfrm>
              <a:off x="1632" y="1353"/>
              <a:ext cx="624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0.10</a:t>
              </a:r>
            </a:p>
          </p:txBody>
        </p:sp>
        <p:sp>
          <p:nvSpPr>
            <p:cNvPr id="331843" name="Rectangle 67"/>
            <p:cNvSpPr>
              <a:spLocks noChangeArrowheads="1"/>
            </p:cNvSpPr>
            <p:nvPr/>
          </p:nvSpPr>
          <p:spPr bwMode="auto">
            <a:xfrm>
              <a:off x="144" y="1353"/>
              <a:ext cx="148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Product Quality</a:t>
              </a:r>
            </a:p>
          </p:txBody>
        </p:sp>
        <p:sp>
          <p:nvSpPr>
            <p:cNvPr id="331844" name="Rectangle 68"/>
            <p:cNvSpPr>
              <a:spLocks noChangeArrowheads="1"/>
            </p:cNvSpPr>
            <p:nvPr/>
          </p:nvSpPr>
          <p:spPr bwMode="auto">
            <a:xfrm>
              <a:off x="5040" y="1027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0.60</a:t>
              </a:r>
            </a:p>
          </p:txBody>
        </p:sp>
        <p:sp>
          <p:nvSpPr>
            <p:cNvPr id="331845" name="Rectangle 69"/>
            <p:cNvSpPr>
              <a:spLocks noChangeArrowheads="1"/>
            </p:cNvSpPr>
            <p:nvPr/>
          </p:nvSpPr>
          <p:spPr bwMode="auto">
            <a:xfrm>
              <a:off x="4464" y="1027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3</a:t>
              </a:r>
            </a:p>
          </p:txBody>
        </p:sp>
        <p:sp>
          <p:nvSpPr>
            <p:cNvPr id="331846" name="Rectangle 70"/>
            <p:cNvSpPr>
              <a:spLocks noChangeArrowheads="1"/>
            </p:cNvSpPr>
            <p:nvPr/>
          </p:nvSpPr>
          <p:spPr bwMode="auto">
            <a:xfrm>
              <a:off x="3936" y="1027"/>
              <a:ext cx="52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0.80</a:t>
              </a:r>
            </a:p>
          </p:txBody>
        </p:sp>
        <p:sp>
          <p:nvSpPr>
            <p:cNvPr id="331847" name="Rectangle 71"/>
            <p:cNvSpPr>
              <a:spLocks noChangeArrowheads="1"/>
            </p:cNvSpPr>
            <p:nvPr/>
          </p:nvSpPr>
          <p:spPr bwMode="auto">
            <a:xfrm>
              <a:off x="3360" y="1027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4</a:t>
              </a:r>
            </a:p>
          </p:txBody>
        </p:sp>
        <p:sp>
          <p:nvSpPr>
            <p:cNvPr id="331848" name="Rectangle 72"/>
            <p:cNvSpPr>
              <a:spLocks noChangeArrowheads="1"/>
            </p:cNvSpPr>
            <p:nvPr/>
          </p:nvSpPr>
          <p:spPr bwMode="auto">
            <a:xfrm>
              <a:off x="2832" y="1027"/>
              <a:ext cx="52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0.20</a:t>
              </a:r>
            </a:p>
          </p:txBody>
        </p:sp>
        <p:sp>
          <p:nvSpPr>
            <p:cNvPr id="331849" name="Rectangle 73"/>
            <p:cNvSpPr>
              <a:spLocks noChangeArrowheads="1"/>
            </p:cNvSpPr>
            <p:nvPr/>
          </p:nvSpPr>
          <p:spPr bwMode="auto">
            <a:xfrm>
              <a:off x="2256" y="1027"/>
              <a:ext cx="576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1</a:t>
              </a:r>
            </a:p>
          </p:txBody>
        </p:sp>
        <p:sp>
          <p:nvSpPr>
            <p:cNvPr id="331850" name="Rectangle 74"/>
            <p:cNvSpPr>
              <a:spLocks noChangeArrowheads="1"/>
            </p:cNvSpPr>
            <p:nvPr/>
          </p:nvSpPr>
          <p:spPr bwMode="auto">
            <a:xfrm>
              <a:off x="1632" y="1027"/>
              <a:ext cx="624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1600" dirty="0">
                  <a:latin typeface="Tahoma" pitchFamily="34" charset="0"/>
                </a:rPr>
                <a:t>0.20</a:t>
              </a:r>
            </a:p>
          </p:txBody>
        </p:sp>
        <p:sp>
          <p:nvSpPr>
            <p:cNvPr id="331851" name="Rectangle 75"/>
            <p:cNvSpPr>
              <a:spLocks noChangeArrowheads="1"/>
            </p:cNvSpPr>
            <p:nvPr/>
          </p:nvSpPr>
          <p:spPr bwMode="auto">
            <a:xfrm>
              <a:off x="144" y="1027"/>
              <a:ext cx="1488" cy="326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Advertising</a:t>
              </a:r>
            </a:p>
          </p:txBody>
        </p:sp>
        <p:sp>
          <p:nvSpPr>
            <p:cNvPr id="331852" name="Rectangle 76"/>
            <p:cNvSpPr>
              <a:spLocks noChangeArrowheads="1"/>
            </p:cNvSpPr>
            <p:nvPr/>
          </p:nvSpPr>
          <p:spPr bwMode="auto">
            <a:xfrm>
              <a:off x="5040" y="624"/>
              <a:ext cx="576" cy="403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Score</a:t>
              </a:r>
            </a:p>
          </p:txBody>
        </p:sp>
        <p:sp>
          <p:nvSpPr>
            <p:cNvPr id="331853" name="Rectangle 77"/>
            <p:cNvSpPr>
              <a:spLocks noChangeArrowheads="1"/>
            </p:cNvSpPr>
            <p:nvPr/>
          </p:nvSpPr>
          <p:spPr bwMode="auto">
            <a:xfrm>
              <a:off x="4464" y="624"/>
              <a:ext cx="576" cy="403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Rating</a:t>
              </a:r>
            </a:p>
          </p:txBody>
        </p:sp>
        <p:sp>
          <p:nvSpPr>
            <p:cNvPr id="331854" name="Rectangle 78"/>
            <p:cNvSpPr>
              <a:spLocks noChangeArrowheads="1"/>
            </p:cNvSpPr>
            <p:nvPr/>
          </p:nvSpPr>
          <p:spPr bwMode="auto">
            <a:xfrm>
              <a:off x="3936" y="624"/>
              <a:ext cx="528" cy="403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Score</a:t>
              </a:r>
            </a:p>
          </p:txBody>
        </p:sp>
        <p:sp>
          <p:nvSpPr>
            <p:cNvPr id="331855" name="Rectangle 79"/>
            <p:cNvSpPr>
              <a:spLocks noChangeArrowheads="1"/>
            </p:cNvSpPr>
            <p:nvPr/>
          </p:nvSpPr>
          <p:spPr bwMode="auto">
            <a:xfrm>
              <a:off x="3360" y="624"/>
              <a:ext cx="576" cy="403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Rating</a:t>
              </a:r>
            </a:p>
          </p:txBody>
        </p:sp>
        <p:sp>
          <p:nvSpPr>
            <p:cNvPr id="331856" name="Rectangle 80"/>
            <p:cNvSpPr>
              <a:spLocks noChangeArrowheads="1"/>
            </p:cNvSpPr>
            <p:nvPr/>
          </p:nvSpPr>
          <p:spPr bwMode="auto">
            <a:xfrm>
              <a:off x="2832" y="624"/>
              <a:ext cx="528" cy="403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Score</a:t>
              </a:r>
            </a:p>
          </p:txBody>
        </p:sp>
        <p:sp>
          <p:nvSpPr>
            <p:cNvPr id="331857" name="Rectangle 81"/>
            <p:cNvSpPr>
              <a:spLocks noChangeArrowheads="1"/>
            </p:cNvSpPr>
            <p:nvPr/>
          </p:nvSpPr>
          <p:spPr bwMode="auto">
            <a:xfrm>
              <a:off x="2256" y="624"/>
              <a:ext cx="576" cy="403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1600">
                  <a:latin typeface="Tahoma" pitchFamily="34" charset="0"/>
                </a:rPr>
                <a:t>Rating</a:t>
              </a:r>
            </a:p>
          </p:txBody>
        </p:sp>
        <p:sp>
          <p:nvSpPr>
            <p:cNvPr id="331858" name="Rectangle 82"/>
            <p:cNvSpPr>
              <a:spLocks noChangeArrowheads="1"/>
            </p:cNvSpPr>
            <p:nvPr/>
          </p:nvSpPr>
          <p:spPr bwMode="auto">
            <a:xfrm>
              <a:off x="1632" y="624"/>
              <a:ext cx="624" cy="403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1600" dirty="0">
                  <a:latin typeface="Tahoma" pitchFamily="34" charset="0"/>
                </a:rPr>
                <a:t>Weight</a:t>
              </a:r>
            </a:p>
          </p:txBody>
        </p:sp>
        <p:sp>
          <p:nvSpPr>
            <p:cNvPr id="331859" name="Rectangle 83"/>
            <p:cNvSpPr>
              <a:spLocks noChangeArrowheads="1"/>
            </p:cNvSpPr>
            <p:nvPr/>
          </p:nvSpPr>
          <p:spPr bwMode="auto">
            <a:xfrm>
              <a:off x="144" y="624"/>
              <a:ext cx="1488" cy="403"/>
            </a:xfrm>
            <a:prstGeom prst="rect">
              <a:avLst/>
            </a:prstGeom>
            <a:noFill/>
            <a:ln w="9525">
              <a:solidFill>
                <a:srgbClr val="DDDDDD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1600" b="1">
                  <a:latin typeface="Tahoma" pitchFamily="34" charset="0"/>
                </a:rPr>
                <a:t>Critical Success Factor</a:t>
              </a:r>
            </a:p>
          </p:txBody>
        </p:sp>
        <p:sp>
          <p:nvSpPr>
            <p:cNvPr id="331860" name="Line 84"/>
            <p:cNvSpPr>
              <a:spLocks noChangeShapeType="1"/>
            </p:cNvSpPr>
            <p:nvPr/>
          </p:nvSpPr>
          <p:spPr bwMode="auto">
            <a:xfrm>
              <a:off x="145" y="624"/>
              <a:ext cx="5471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1861" name="Line 85"/>
            <p:cNvSpPr>
              <a:spLocks noChangeShapeType="1"/>
            </p:cNvSpPr>
            <p:nvPr/>
          </p:nvSpPr>
          <p:spPr bwMode="auto">
            <a:xfrm>
              <a:off x="145" y="1353"/>
              <a:ext cx="5471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1862" name="Line 86"/>
            <p:cNvSpPr>
              <a:spLocks noChangeShapeType="1"/>
            </p:cNvSpPr>
            <p:nvPr/>
          </p:nvSpPr>
          <p:spPr bwMode="auto">
            <a:xfrm>
              <a:off x="145" y="1679"/>
              <a:ext cx="5471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1863" name="Line 87"/>
            <p:cNvSpPr>
              <a:spLocks noChangeShapeType="1"/>
            </p:cNvSpPr>
            <p:nvPr/>
          </p:nvSpPr>
          <p:spPr bwMode="auto">
            <a:xfrm>
              <a:off x="145" y="2005"/>
              <a:ext cx="5471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1864" name="Line 88"/>
            <p:cNvSpPr>
              <a:spLocks noChangeShapeType="1"/>
            </p:cNvSpPr>
            <p:nvPr/>
          </p:nvSpPr>
          <p:spPr bwMode="auto">
            <a:xfrm>
              <a:off x="145" y="2331"/>
              <a:ext cx="5471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1865" name="Line 89"/>
            <p:cNvSpPr>
              <a:spLocks noChangeShapeType="1"/>
            </p:cNvSpPr>
            <p:nvPr/>
          </p:nvSpPr>
          <p:spPr bwMode="auto">
            <a:xfrm>
              <a:off x="145" y="2657"/>
              <a:ext cx="5471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1866" name="Line 90"/>
            <p:cNvSpPr>
              <a:spLocks noChangeShapeType="1"/>
            </p:cNvSpPr>
            <p:nvPr/>
          </p:nvSpPr>
          <p:spPr bwMode="auto">
            <a:xfrm>
              <a:off x="145" y="2983"/>
              <a:ext cx="5471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1867" name="Line 91"/>
            <p:cNvSpPr>
              <a:spLocks noChangeShapeType="1"/>
            </p:cNvSpPr>
            <p:nvPr/>
          </p:nvSpPr>
          <p:spPr bwMode="auto">
            <a:xfrm>
              <a:off x="145" y="3309"/>
              <a:ext cx="5471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1868" name="Line 92"/>
            <p:cNvSpPr>
              <a:spLocks noChangeShapeType="1"/>
            </p:cNvSpPr>
            <p:nvPr/>
          </p:nvSpPr>
          <p:spPr bwMode="auto">
            <a:xfrm>
              <a:off x="145" y="3635"/>
              <a:ext cx="5471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1869" name="Line 93"/>
            <p:cNvSpPr>
              <a:spLocks noChangeShapeType="1"/>
            </p:cNvSpPr>
            <p:nvPr/>
          </p:nvSpPr>
          <p:spPr bwMode="auto">
            <a:xfrm>
              <a:off x="145" y="3961"/>
              <a:ext cx="5471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1870" name="Line 94"/>
            <p:cNvSpPr>
              <a:spLocks noChangeShapeType="1"/>
            </p:cNvSpPr>
            <p:nvPr/>
          </p:nvSpPr>
          <p:spPr bwMode="auto">
            <a:xfrm>
              <a:off x="144" y="625"/>
              <a:ext cx="0" cy="3336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1871" name="Line 95"/>
            <p:cNvSpPr>
              <a:spLocks noChangeShapeType="1"/>
            </p:cNvSpPr>
            <p:nvPr/>
          </p:nvSpPr>
          <p:spPr bwMode="auto">
            <a:xfrm>
              <a:off x="1632" y="625"/>
              <a:ext cx="0" cy="3336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1872" name="Line 96"/>
            <p:cNvSpPr>
              <a:spLocks noChangeShapeType="1"/>
            </p:cNvSpPr>
            <p:nvPr/>
          </p:nvSpPr>
          <p:spPr bwMode="auto">
            <a:xfrm>
              <a:off x="2256" y="625"/>
              <a:ext cx="0" cy="3336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1873" name="Line 97"/>
            <p:cNvSpPr>
              <a:spLocks noChangeShapeType="1"/>
            </p:cNvSpPr>
            <p:nvPr/>
          </p:nvSpPr>
          <p:spPr bwMode="auto">
            <a:xfrm>
              <a:off x="2832" y="625"/>
              <a:ext cx="0" cy="3336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1874" name="Line 98"/>
            <p:cNvSpPr>
              <a:spLocks noChangeShapeType="1"/>
            </p:cNvSpPr>
            <p:nvPr/>
          </p:nvSpPr>
          <p:spPr bwMode="auto">
            <a:xfrm>
              <a:off x="3360" y="625"/>
              <a:ext cx="0" cy="3336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1875" name="Line 99"/>
            <p:cNvSpPr>
              <a:spLocks noChangeShapeType="1"/>
            </p:cNvSpPr>
            <p:nvPr/>
          </p:nvSpPr>
          <p:spPr bwMode="auto">
            <a:xfrm>
              <a:off x="3936" y="625"/>
              <a:ext cx="0" cy="3336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1876" name="Line 100"/>
            <p:cNvSpPr>
              <a:spLocks noChangeShapeType="1"/>
            </p:cNvSpPr>
            <p:nvPr/>
          </p:nvSpPr>
          <p:spPr bwMode="auto">
            <a:xfrm>
              <a:off x="4464" y="625"/>
              <a:ext cx="0" cy="3336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1877" name="Line 101"/>
            <p:cNvSpPr>
              <a:spLocks noChangeShapeType="1"/>
            </p:cNvSpPr>
            <p:nvPr/>
          </p:nvSpPr>
          <p:spPr bwMode="auto">
            <a:xfrm>
              <a:off x="5040" y="625"/>
              <a:ext cx="0" cy="3336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1878" name="Line 102"/>
            <p:cNvSpPr>
              <a:spLocks noChangeShapeType="1"/>
            </p:cNvSpPr>
            <p:nvPr/>
          </p:nvSpPr>
          <p:spPr bwMode="auto">
            <a:xfrm>
              <a:off x="5616" y="625"/>
              <a:ext cx="0" cy="3336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31879" name="Line 103"/>
            <p:cNvSpPr>
              <a:spLocks noChangeShapeType="1"/>
            </p:cNvSpPr>
            <p:nvPr/>
          </p:nvSpPr>
          <p:spPr bwMode="auto">
            <a:xfrm>
              <a:off x="145" y="1027"/>
              <a:ext cx="5471" cy="0"/>
            </a:xfrm>
            <a:prstGeom prst="line">
              <a:avLst/>
            </a:prstGeom>
            <a:noFill/>
            <a:ln w="12700">
              <a:solidFill>
                <a:srgbClr val="DDDDDD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 sz="1600"/>
            </a:p>
          </p:txBody>
        </p:sp>
      </p:grp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9788" y="230188"/>
            <a:ext cx="7769225" cy="911225"/>
          </a:xfrm>
          <a:ln/>
        </p:spPr>
        <p:txBody>
          <a:bodyPr/>
          <a:lstStyle/>
          <a:p>
            <a:pPr algn="r"/>
            <a:r>
              <a:rPr lang="en-US" b="1" dirty="0">
                <a:solidFill>
                  <a:schemeClr val="tx1"/>
                </a:solidFill>
              </a:rPr>
              <a:t>Industry </a:t>
            </a:r>
            <a:r>
              <a:rPr lang="en-US" b="1" dirty="0" smtClean="0">
                <a:solidFill>
                  <a:schemeClr val="tx1"/>
                </a:solidFill>
              </a:rPr>
              <a:t>Analysis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8074025" cy="4873625"/>
          </a:xfrm>
          <a:solidFill>
            <a:schemeClr val="bg1"/>
          </a:solidFill>
          <a:ln w="12700" cap="flat">
            <a:solidFill>
              <a:srgbClr val="800000"/>
            </a:solidFill>
          </a:ln>
        </p:spPr>
        <p:txBody>
          <a:bodyPr>
            <a:normAutofit/>
          </a:bodyPr>
          <a:lstStyle/>
          <a:p>
            <a:pPr marL="609600" indent="-609600" algn="ctr">
              <a:buFontTx/>
              <a:buNone/>
            </a:pPr>
            <a:r>
              <a:rPr lang="en-US" sz="4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External Factor Evaluation Matrix</a:t>
            </a:r>
          </a:p>
          <a:p>
            <a:pPr marL="609600" indent="-609600" algn="ctr">
              <a:buFontTx/>
              <a:buNone/>
            </a:pPr>
            <a:r>
              <a:rPr lang="en-US" sz="4000" dirty="0">
                <a:solidFill>
                  <a:schemeClr val="tx2"/>
                </a:solidFill>
              </a:rPr>
              <a:t>Summarize &amp; evaluate:</a:t>
            </a:r>
          </a:p>
          <a:p>
            <a:pPr marL="609600" indent="-609600" algn="ctr">
              <a:buFontTx/>
              <a:buNone/>
            </a:pPr>
            <a:endParaRPr lang="en-US" sz="4000" dirty="0">
              <a:solidFill>
                <a:schemeClr val="tx2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14400" y="3200400"/>
            <a:ext cx="7620000" cy="2540000"/>
            <a:chOff x="576" y="2016"/>
            <a:chExt cx="4800" cy="1600"/>
          </a:xfrm>
        </p:grpSpPr>
        <p:sp>
          <p:nvSpPr>
            <p:cNvPr id="313349" name="Rectangle 5"/>
            <p:cNvSpPr>
              <a:spLocks noChangeArrowheads="1"/>
            </p:cNvSpPr>
            <p:nvPr/>
          </p:nvSpPr>
          <p:spPr bwMode="auto">
            <a:xfrm>
              <a:off x="3808" y="3083"/>
              <a:ext cx="1568" cy="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dirty="0">
                  <a:solidFill>
                    <a:schemeClr val="tx2"/>
                  </a:solidFill>
                  <a:latin typeface="Tahoma" pitchFamily="34" charset="0"/>
                </a:rPr>
                <a:t>Competitive</a:t>
              </a:r>
            </a:p>
          </p:txBody>
        </p:sp>
        <p:sp>
          <p:nvSpPr>
            <p:cNvPr id="313350" name="Rectangle 6"/>
            <p:cNvSpPr>
              <a:spLocks noChangeArrowheads="1"/>
            </p:cNvSpPr>
            <p:nvPr/>
          </p:nvSpPr>
          <p:spPr bwMode="auto">
            <a:xfrm>
              <a:off x="2016" y="3083"/>
              <a:ext cx="1792" cy="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>
                  <a:solidFill>
                    <a:schemeClr val="tx2"/>
                  </a:solidFill>
                  <a:latin typeface="Tahoma" pitchFamily="34" charset="0"/>
                </a:rPr>
                <a:t>Political</a:t>
              </a:r>
            </a:p>
          </p:txBody>
        </p:sp>
        <p:sp>
          <p:nvSpPr>
            <p:cNvPr id="313351" name="Rectangle 7"/>
            <p:cNvSpPr>
              <a:spLocks noChangeArrowheads="1"/>
            </p:cNvSpPr>
            <p:nvPr/>
          </p:nvSpPr>
          <p:spPr bwMode="auto">
            <a:xfrm>
              <a:off x="576" y="3083"/>
              <a:ext cx="1440" cy="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>
                  <a:solidFill>
                    <a:schemeClr val="tx2"/>
                  </a:solidFill>
                  <a:latin typeface="Tahoma" pitchFamily="34" charset="0"/>
                </a:rPr>
                <a:t>Cultural</a:t>
              </a:r>
            </a:p>
          </p:txBody>
        </p:sp>
        <p:sp>
          <p:nvSpPr>
            <p:cNvPr id="313352" name="Rectangle 8"/>
            <p:cNvSpPr>
              <a:spLocks noChangeArrowheads="1"/>
            </p:cNvSpPr>
            <p:nvPr/>
          </p:nvSpPr>
          <p:spPr bwMode="auto">
            <a:xfrm>
              <a:off x="3808" y="2549"/>
              <a:ext cx="1568" cy="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>
                  <a:solidFill>
                    <a:schemeClr val="tx2"/>
                  </a:solidFill>
                  <a:latin typeface="Tahoma" pitchFamily="34" charset="0"/>
                </a:rPr>
                <a:t>Technological</a:t>
              </a:r>
            </a:p>
          </p:txBody>
        </p:sp>
        <p:sp>
          <p:nvSpPr>
            <p:cNvPr id="313353" name="Rectangle 9"/>
            <p:cNvSpPr>
              <a:spLocks noChangeArrowheads="1"/>
            </p:cNvSpPr>
            <p:nvPr/>
          </p:nvSpPr>
          <p:spPr bwMode="auto">
            <a:xfrm>
              <a:off x="2016" y="2549"/>
              <a:ext cx="1792" cy="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dirty="0">
                  <a:solidFill>
                    <a:schemeClr val="tx2"/>
                  </a:solidFill>
                  <a:latin typeface="Tahoma" pitchFamily="34" charset="0"/>
                </a:rPr>
                <a:t>Environmental</a:t>
              </a:r>
            </a:p>
          </p:txBody>
        </p:sp>
        <p:sp>
          <p:nvSpPr>
            <p:cNvPr id="313354" name="Rectangle 10"/>
            <p:cNvSpPr>
              <a:spLocks noChangeArrowheads="1"/>
            </p:cNvSpPr>
            <p:nvPr/>
          </p:nvSpPr>
          <p:spPr bwMode="auto">
            <a:xfrm>
              <a:off x="576" y="2549"/>
              <a:ext cx="1440" cy="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>
                  <a:solidFill>
                    <a:schemeClr val="tx2"/>
                  </a:solidFill>
                  <a:latin typeface="Tahoma" pitchFamily="34" charset="0"/>
                </a:rPr>
                <a:t>Social</a:t>
              </a:r>
            </a:p>
          </p:txBody>
        </p:sp>
        <p:sp>
          <p:nvSpPr>
            <p:cNvPr id="313355" name="Rectangle 11"/>
            <p:cNvSpPr>
              <a:spLocks noChangeArrowheads="1"/>
            </p:cNvSpPr>
            <p:nvPr/>
          </p:nvSpPr>
          <p:spPr bwMode="auto">
            <a:xfrm>
              <a:off x="3808" y="2016"/>
              <a:ext cx="1568" cy="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>
                  <a:solidFill>
                    <a:schemeClr val="tx2"/>
                  </a:solidFill>
                  <a:latin typeface="Tahoma" pitchFamily="34" charset="0"/>
                </a:rPr>
                <a:t>Governmental</a:t>
              </a:r>
            </a:p>
          </p:txBody>
        </p:sp>
        <p:sp>
          <p:nvSpPr>
            <p:cNvPr id="313356" name="Rectangle 12"/>
            <p:cNvSpPr>
              <a:spLocks noChangeArrowheads="1"/>
            </p:cNvSpPr>
            <p:nvPr/>
          </p:nvSpPr>
          <p:spPr bwMode="auto">
            <a:xfrm>
              <a:off x="2016" y="2016"/>
              <a:ext cx="1792" cy="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>
                  <a:solidFill>
                    <a:schemeClr val="tx2"/>
                  </a:solidFill>
                  <a:latin typeface="Tahoma" pitchFamily="34" charset="0"/>
                </a:rPr>
                <a:t>Demographic</a:t>
              </a:r>
            </a:p>
          </p:txBody>
        </p:sp>
        <p:sp>
          <p:nvSpPr>
            <p:cNvPr id="313357" name="Rectangle 13"/>
            <p:cNvSpPr>
              <a:spLocks noChangeArrowheads="1"/>
            </p:cNvSpPr>
            <p:nvPr/>
          </p:nvSpPr>
          <p:spPr bwMode="auto">
            <a:xfrm>
              <a:off x="576" y="2016"/>
              <a:ext cx="1440" cy="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>
                <a:buSzTx/>
                <a:buFontTx/>
                <a:buNone/>
              </a:pPr>
              <a:r>
                <a:rPr lang="en-US">
                  <a:solidFill>
                    <a:schemeClr val="tx2"/>
                  </a:solidFill>
                  <a:latin typeface="Tahoma" pitchFamily="34" charset="0"/>
                </a:rPr>
                <a:t>Economic</a:t>
              </a:r>
            </a:p>
          </p:txBody>
        </p:sp>
        <p:sp>
          <p:nvSpPr>
            <p:cNvPr id="313358" name="Line 14"/>
            <p:cNvSpPr>
              <a:spLocks noChangeShapeType="1"/>
            </p:cNvSpPr>
            <p:nvPr/>
          </p:nvSpPr>
          <p:spPr bwMode="auto">
            <a:xfrm>
              <a:off x="577" y="2016"/>
              <a:ext cx="1439" cy="0"/>
            </a:xfrm>
            <a:prstGeom prst="line">
              <a:avLst/>
            </a:prstGeom>
            <a:noFill/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3359" name="Line 15"/>
            <p:cNvSpPr>
              <a:spLocks noChangeShapeType="1"/>
            </p:cNvSpPr>
            <p:nvPr/>
          </p:nvSpPr>
          <p:spPr bwMode="auto">
            <a:xfrm>
              <a:off x="576" y="2017"/>
              <a:ext cx="0" cy="1599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3360" name="Line 16"/>
            <p:cNvSpPr>
              <a:spLocks noChangeShapeType="1"/>
            </p:cNvSpPr>
            <p:nvPr/>
          </p:nvSpPr>
          <p:spPr bwMode="auto">
            <a:xfrm>
              <a:off x="5376" y="2017"/>
              <a:ext cx="0" cy="1599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3361" name="Line 17"/>
            <p:cNvSpPr>
              <a:spLocks noChangeShapeType="1"/>
            </p:cNvSpPr>
            <p:nvPr/>
          </p:nvSpPr>
          <p:spPr bwMode="auto">
            <a:xfrm>
              <a:off x="577" y="3616"/>
              <a:ext cx="1439" cy="0"/>
            </a:xfrm>
            <a:prstGeom prst="line">
              <a:avLst/>
            </a:prstGeom>
            <a:noFill/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3362" name="Line 18"/>
            <p:cNvSpPr>
              <a:spLocks noChangeShapeType="1"/>
            </p:cNvSpPr>
            <p:nvPr/>
          </p:nvSpPr>
          <p:spPr bwMode="auto">
            <a:xfrm>
              <a:off x="2017" y="2016"/>
              <a:ext cx="1791" cy="0"/>
            </a:xfrm>
            <a:prstGeom prst="line">
              <a:avLst/>
            </a:prstGeom>
            <a:noFill/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3363" name="Line 19"/>
            <p:cNvSpPr>
              <a:spLocks noChangeShapeType="1"/>
            </p:cNvSpPr>
            <p:nvPr/>
          </p:nvSpPr>
          <p:spPr bwMode="auto">
            <a:xfrm>
              <a:off x="3809" y="2016"/>
              <a:ext cx="1567" cy="0"/>
            </a:xfrm>
            <a:prstGeom prst="line">
              <a:avLst/>
            </a:prstGeom>
            <a:noFill/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3364" name="Line 20"/>
            <p:cNvSpPr>
              <a:spLocks noChangeShapeType="1"/>
            </p:cNvSpPr>
            <p:nvPr/>
          </p:nvSpPr>
          <p:spPr bwMode="auto">
            <a:xfrm>
              <a:off x="2017" y="3616"/>
              <a:ext cx="1791" cy="0"/>
            </a:xfrm>
            <a:prstGeom prst="line">
              <a:avLst/>
            </a:prstGeom>
            <a:noFill/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3365" name="Line 21"/>
            <p:cNvSpPr>
              <a:spLocks noChangeShapeType="1"/>
            </p:cNvSpPr>
            <p:nvPr/>
          </p:nvSpPr>
          <p:spPr bwMode="auto">
            <a:xfrm>
              <a:off x="3809" y="3616"/>
              <a:ext cx="1567" cy="0"/>
            </a:xfrm>
            <a:prstGeom prst="line">
              <a:avLst/>
            </a:prstGeom>
            <a:noFill/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3366" name="Line 22"/>
            <p:cNvSpPr>
              <a:spLocks noChangeShapeType="1"/>
            </p:cNvSpPr>
            <p:nvPr/>
          </p:nvSpPr>
          <p:spPr bwMode="auto">
            <a:xfrm>
              <a:off x="2016" y="2017"/>
              <a:ext cx="0" cy="1599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3367" name="Line 23"/>
            <p:cNvSpPr>
              <a:spLocks noChangeShapeType="1"/>
            </p:cNvSpPr>
            <p:nvPr/>
          </p:nvSpPr>
          <p:spPr bwMode="auto">
            <a:xfrm>
              <a:off x="3808" y="2017"/>
              <a:ext cx="0" cy="1599"/>
            </a:xfrm>
            <a:prstGeom prst="line">
              <a:avLst/>
            </a:prstGeom>
            <a:noFill/>
            <a:ln w="1270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347" grpId="0" build="p" bldLvl="2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457200" y="411163"/>
            <a:ext cx="7924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3200" b="1" dirty="0"/>
              <a:t>Management</a:t>
            </a: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549275" y="2103438"/>
            <a:ext cx="1949450" cy="441325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 anchor="ctr" anchorCtr="1"/>
          <a:lstStyle/>
          <a:p>
            <a:pPr marL="342900" indent="-342900" algn="ctr"/>
            <a:r>
              <a:rPr lang="en-US" sz="2400" b="1">
                <a:solidFill>
                  <a:srgbClr val="E0D4B4"/>
                </a:solidFill>
              </a:rPr>
              <a:t>Planning</a:t>
            </a:r>
          </a:p>
        </p:txBody>
      </p:sp>
      <p:sp>
        <p:nvSpPr>
          <p:cNvPr id="55300" name="Line 4"/>
          <p:cNvSpPr>
            <a:spLocks noChangeShapeType="1"/>
          </p:cNvSpPr>
          <p:nvPr/>
        </p:nvSpPr>
        <p:spPr bwMode="auto">
          <a:xfrm>
            <a:off x="2592388" y="2286000"/>
            <a:ext cx="3198812" cy="0"/>
          </a:xfrm>
          <a:prstGeom prst="line">
            <a:avLst/>
          </a:prstGeom>
          <a:noFill/>
          <a:ln w="57150" cmpd="tri">
            <a:solidFill>
              <a:schemeClr val="tx1"/>
            </a:solidFill>
            <a:prstDash val="dash"/>
            <a:round/>
            <a:headEnd type="none" w="sm" len="sm"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5486400" y="1143000"/>
            <a:ext cx="365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ctr"/>
            <a:r>
              <a:rPr lang="en-US" sz="2400" b="1"/>
              <a:t>Stage When Most Important</a:t>
            </a: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381000" y="1295400"/>
            <a:ext cx="2133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 anchorCtr="1"/>
          <a:lstStyle/>
          <a:p>
            <a:pPr marL="342900" indent="-342900" algn="ctr"/>
            <a:r>
              <a:rPr lang="en-US" sz="2400" b="1"/>
              <a:t>Function</a:t>
            </a:r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5959475" y="2103438"/>
            <a:ext cx="2940050" cy="441325"/>
          </a:xfrm>
          <a:prstGeom prst="rect">
            <a:avLst/>
          </a:prstGeom>
          <a:solidFill>
            <a:srgbClr val="E3DDC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 anchor="ctr" anchorCtr="1"/>
          <a:lstStyle/>
          <a:p>
            <a:pPr marL="342900" indent="-342900" algn="ctr"/>
            <a:r>
              <a:rPr lang="en-US">
                <a:solidFill>
                  <a:srgbClr val="800000"/>
                </a:solidFill>
              </a:rPr>
              <a:t>Strategy Formulation</a:t>
            </a:r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549275" y="2941638"/>
            <a:ext cx="1949450" cy="441325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 anchor="ctr" anchorCtr="1"/>
          <a:lstStyle/>
          <a:p>
            <a:pPr marL="342900" indent="-342900" algn="ctr"/>
            <a:r>
              <a:rPr lang="en-US" sz="2400" b="1">
                <a:solidFill>
                  <a:srgbClr val="E0D4B4"/>
                </a:solidFill>
              </a:rPr>
              <a:t>Organizing</a:t>
            </a:r>
          </a:p>
        </p:txBody>
      </p:sp>
      <p:sp>
        <p:nvSpPr>
          <p:cNvPr id="55305" name="Rectangle 9"/>
          <p:cNvSpPr>
            <a:spLocks noChangeArrowheads="1"/>
          </p:cNvSpPr>
          <p:nvPr/>
        </p:nvSpPr>
        <p:spPr bwMode="auto">
          <a:xfrm>
            <a:off x="5959475" y="2941638"/>
            <a:ext cx="2940050" cy="441325"/>
          </a:xfrm>
          <a:prstGeom prst="rect">
            <a:avLst/>
          </a:prstGeom>
          <a:solidFill>
            <a:srgbClr val="E3DDC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 anchor="ctr" anchorCtr="1"/>
          <a:lstStyle/>
          <a:p>
            <a:pPr marL="342900" indent="-342900" algn="ctr"/>
            <a:r>
              <a:rPr lang="en-US">
                <a:solidFill>
                  <a:srgbClr val="800000"/>
                </a:solidFill>
              </a:rPr>
              <a:t>Strategy Implementation</a:t>
            </a:r>
          </a:p>
        </p:txBody>
      </p:sp>
      <p:sp>
        <p:nvSpPr>
          <p:cNvPr id="55306" name="Rectangle 10"/>
          <p:cNvSpPr>
            <a:spLocks noChangeArrowheads="1"/>
          </p:cNvSpPr>
          <p:nvPr/>
        </p:nvSpPr>
        <p:spPr bwMode="auto">
          <a:xfrm>
            <a:off x="549275" y="3779838"/>
            <a:ext cx="1949450" cy="441325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 anchor="ctr" anchorCtr="1"/>
          <a:lstStyle/>
          <a:p>
            <a:pPr marL="342900" indent="-342900" algn="ctr"/>
            <a:r>
              <a:rPr lang="en-US" sz="2400" b="1">
                <a:solidFill>
                  <a:srgbClr val="E0D4B4"/>
                </a:solidFill>
              </a:rPr>
              <a:t>Motivating</a:t>
            </a:r>
          </a:p>
        </p:txBody>
      </p:sp>
      <p:sp>
        <p:nvSpPr>
          <p:cNvPr id="55307" name="Rectangle 11"/>
          <p:cNvSpPr>
            <a:spLocks noChangeArrowheads="1"/>
          </p:cNvSpPr>
          <p:nvPr/>
        </p:nvSpPr>
        <p:spPr bwMode="auto">
          <a:xfrm>
            <a:off x="5959475" y="3779838"/>
            <a:ext cx="2940050" cy="441325"/>
          </a:xfrm>
          <a:prstGeom prst="rect">
            <a:avLst/>
          </a:prstGeom>
          <a:solidFill>
            <a:srgbClr val="E3DDC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 anchor="ctr" anchorCtr="1"/>
          <a:lstStyle/>
          <a:p>
            <a:pPr marL="342900" indent="-342900" algn="ctr"/>
            <a:r>
              <a:rPr lang="en-US">
                <a:solidFill>
                  <a:srgbClr val="800000"/>
                </a:solidFill>
              </a:rPr>
              <a:t>Strategy Implementation</a:t>
            </a:r>
          </a:p>
        </p:txBody>
      </p:sp>
      <p:sp>
        <p:nvSpPr>
          <p:cNvPr id="55308" name="Rectangle 12"/>
          <p:cNvSpPr>
            <a:spLocks noChangeArrowheads="1"/>
          </p:cNvSpPr>
          <p:nvPr/>
        </p:nvSpPr>
        <p:spPr bwMode="auto">
          <a:xfrm>
            <a:off x="549275" y="4618038"/>
            <a:ext cx="1949450" cy="441325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 anchor="ctr" anchorCtr="1"/>
          <a:lstStyle/>
          <a:p>
            <a:pPr marL="342900" indent="-342900" algn="ctr"/>
            <a:r>
              <a:rPr lang="en-US" sz="2400" b="1">
                <a:solidFill>
                  <a:srgbClr val="E0D4B4"/>
                </a:solidFill>
              </a:rPr>
              <a:t>Staffing</a:t>
            </a:r>
          </a:p>
        </p:txBody>
      </p:sp>
      <p:sp>
        <p:nvSpPr>
          <p:cNvPr id="55309" name="Rectangle 13"/>
          <p:cNvSpPr>
            <a:spLocks noChangeArrowheads="1"/>
          </p:cNvSpPr>
          <p:nvPr/>
        </p:nvSpPr>
        <p:spPr bwMode="auto">
          <a:xfrm>
            <a:off x="549275" y="5456238"/>
            <a:ext cx="1949450" cy="441325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 anchor="ctr" anchorCtr="1"/>
          <a:lstStyle/>
          <a:p>
            <a:pPr marL="342900" indent="-342900" algn="ctr"/>
            <a:r>
              <a:rPr lang="en-US" sz="2400" b="1">
                <a:solidFill>
                  <a:srgbClr val="E0D4B4"/>
                </a:solidFill>
              </a:rPr>
              <a:t>Controlling</a:t>
            </a:r>
          </a:p>
        </p:txBody>
      </p:sp>
      <p:sp>
        <p:nvSpPr>
          <p:cNvPr id="55310" name="Rectangle 14"/>
          <p:cNvSpPr>
            <a:spLocks noChangeArrowheads="1"/>
          </p:cNvSpPr>
          <p:nvPr/>
        </p:nvSpPr>
        <p:spPr bwMode="auto">
          <a:xfrm>
            <a:off x="5959475" y="4618038"/>
            <a:ext cx="2940050" cy="487362"/>
          </a:xfrm>
          <a:prstGeom prst="rect">
            <a:avLst/>
          </a:prstGeom>
          <a:solidFill>
            <a:srgbClr val="E3DDC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 anchor="ctr" anchorCtr="1"/>
          <a:lstStyle/>
          <a:p>
            <a:pPr marL="342900" indent="-342900" algn="ctr"/>
            <a:r>
              <a:rPr lang="en-US">
                <a:solidFill>
                  <a:srgbClr val="800000"/>
                </a:solidFill>
              </a:rPr>
              <a:t>Strategy Implementation</a:t>
            </a:r>
          </a:p>
        </p:txBody>
      </p:sp>
      <p:sp>
        <p:nvSpPr>
          <p:cNvPr id="55311" name="Rectangle 15"/>
          <p:cNvSpPr>
            <a:spLocks noChangeArrowheads="1"/>
          </p:cNvSpPr>
          <p:nvPr/>
        </p:nvSpPr>
        <p:spPr bwMode="auto">
          <a:xfrm>
            <a:off x="5959475" y="5456238"/>
            <a:ext cx="2940050" cy="441325"/>
          </a:xfrm>
          <a:prstGeom prst="rect">
            <a:avLst/>
          </a:prstGeom>
          <a:solidFill>
            <a:srgbClr val="E3DDC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 anchor="ctr" anchorCtr="1"/>
          <a:lstStyle/>
          <a:p>
            <a:pPr marL="342900" indent="-342900" algn="ctr"/>
            <a:r>
              <a:rPr lang="en-US">
                <a:solidFill>
                  <a:srgbClr val="800000"/>
                </a:solidFill>
              </a:rPr>
              <a:t>Strategy Evaluation</a:t>
            </a:r>
          </a:p>
        </p:txBody>
      </p:sp>
      <p:sp>
        <p:nvSpPr>
          <p:cNvPr id="55312" name="Line 16"/>
          <p:cNvSpPr>
            <a:spLocks noChangeShapeType="1"/>
          </p:cNvSpPr>
          <p:nvPr/>
        </p:nvSpPr>
        <p:spPr bwMode="auto">
          <a:xfrm>
            <a:off x="2592388" y="3124200"/>
            <a:ext cx="3198812" cy="0"/>
          </a:xfrm>
          <a:prstGeom prst="line">
            <a:avLst/>
          </a:prstGeom>
          <a:noFill/>
          <a:ln w="57150" cmpd="tri">
            <a:solidFill>
              <a:schemeClr val="tx1"/>
            </a:solidFill>
            <a:prstDash val="dash"/>
            <a:round/>
            <a:headEnd type="none" w="sm" len="sm"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313" name="Line 17"/>
          <p:cNvSpPr>
            <a:spLocks noChangeShapeType="1"/>
          </p:cNvSpPr>
          <p:nvPr/>
        </p:nvSpPr>
        <p:spPr bwMode="auto">
          <a:xfrm>
            <a:off x="2592388" y="4038600"/>
            <a:ext cx="3198812" cy="0"/>
          </a:xfrm>
          <a:prstGeom prst="line">
            <a:avLst/>
          </a:prstGeom>
          <a:noFill/>
          <a:ln w="57150" cmpd="tri">
            <a:solidFill>
              <a:schemeClr val="tx1"/>
            </a:solidFill>
            <a:prstDash val="dash"/>
            <a:round/>
            <a:headEnd type="none" w="sm" len="sm"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314" name="Line 18"/>
          <p:cNvSpPr>
            <a:spLocks noChangeShapeType="1"/>
          </p:cNvSpPr>
          <p:nvPr/>
        </p:nvSpPr>
        <p:spPr bwMode="auto">
          <a:xfrm>
            <a:off x="2592388" y="4876800"/>
            <a:ext cx="3198812" cy="0"/>
          </a:xfrm>
          <a:prstGeom prst="line">
            <a:avLst/>
          </a:prstGeom>
          <a:noFill/>
          <a:ln w="57150" cmpd="tri">
            <a:solidFill>
              <a:schemeClr val="tx1"/>
            </a:solidFill>
            <a:prstDash val="dash"/>
            <a:round/>
            <a:headEnd type="none" w="sm" len="sm"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315" name="Line 19"/>
          <p:cNvSpPr>
            <a:spLocks noChangeShapeType="1"/>
          </p:cNvSpPr>
          <p:nvPr/>
        </p:nvSpPr>
        <p:spPr bwMode="auto">
          <a:xfrm>
            <a:off x="2592388" y="5715000"/>
            <a:ext cx="3198812" cy="0"/>
          </a:xfrm>
          <a:prstGeom prst="line">
            <a:avLst/>
          </a:prstGeom>
          <a:noFill/>
          <a:ln w="57150" cmpd="tri">
            <a:solidFill>
              <a:schemeClr val="tx1"/>
            </a:solidFill>
            <a:prstDash val="dash"/>
            <a:round/>
            <a:headEnd type="none" w="sm" len="sm"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5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5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5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5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5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5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5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5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5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5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53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53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5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5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autoUpdateAnimBg="0" advAuto="0"/>
      <p:bldP spid="55301" grpId="0" autoUpdateAnimBg="0"/>
      <p:bldP spid="55302" grpId="0" build="p" autoUpdateAnimBg="0"/>
      <p:bldP spid="55303" grpId="0" build="p" autoUpdateAnimBg="0" advAuto="0"/>
      <p:bldP spid="55304" grpId="0" build="p" autoUpdateAnimBg="0" advAuto="0"/>
      <p:bldP spid="55305" grpId="0" build="p" autoUpdateAnimBg="0" advAuto="0"/>
      <p:bldP spid="55306" grpId="0" build="p" autoUpdateAnimBg="0" advAuto="0"/>
      <p:bldP spid="55307" grpId="0" build="p" autoUpdateAnimBg="0" advAuto="0"/>
      <p:bldP spid="55308" grpId="0" build="p" autoUpdateAnimBg="0" advAuto="0"/>
      <p:bldP spid="55309" grpId="0" build="p" autoUpdateAnimBg="0" advAuto="0"/>
      <p:bldP spid="55310" grpId="0" build="p" autoUpdateAnimBg="0" advAuto="0"/>
      <p:bldP spid="55311" grpId="0" build="p" autoUpdateAnimBg="0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Revision of First 16 lectures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Next Lecture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Revision of lecture 17-30</a:t>
            </a:r>
          </a:p>
          <a:p>
            <a:endParaRPr lang="en-US" sz="4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773</Words>
  <Application>Microsoft Office PowerPoint</Application>
  <PresentationFormat>On-screen Show (4:3)</PresentationFormat>
  <Paragraphs>357</Paragraphs>
  <Slides>25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Business Strategy and Policy</vt:lpstr>
      <vt:lpstr>Recap</vt:lpstr>
      <vt:lpstr>Today's Lecture</vt:lpstr>
      <vt:lpstr>Nature of business strategy</vt:lpstr>
      <vt:lpstr>Globalization-Benefits</vt:lpstr>
      <vt:lpstr>Vision Statement </vt:lpstr>
      <vt:lpstr>Mission Statement </vt:lpstr>
      <vt:lpstr>COMPARISION</vt:lpstr>
      <vt:lpstr>Why Written Mission Statement is important? </vt:lpstr>
      <vt:lpstr>Unique Selling Proposition (USP)</vt:lpstr>
      <vt:lpstr>Why Firms do not Plan strategically? </vt:lpstr>
      <vt:lpstr>Benefits of planning Strategically</vt:lpstr>
      <vt:lpstr>Process of External Audit </vt:lpstr>
      <vt:lpstr>Key External Factors</vt:lpstr>
      <vt:lpstr> Key Economic Variables </vt:lpstr>
      <vt:lpstr>Key Political, govt., &amp; legal variables</vt:lpstr>
      <vt:lpstr>Slide 17</vt:lpstr>
      <vt:lpstr>PORTER’S FIVE-FORCES MODEL</vt:lpstr>
      <vt:lpstr>Forecasting</vt:lpstr>
      <vt:lpstr>External Factor Evaluation Matrix </vt:lpstr>
      <vt:lpstr>Slide 21</vt:lpstr>
      <vt:lpstr>Industry Analysis</vt:lpstr>
      <vt:lpstr>Slide 23</vt:lpstr>
      <vt:lpstr>Summary</vt:lpstr>
      <vt:lpstr>Next Lecture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Strategy and Policy</dc:title>
  <dc:creator>U</dc:creator>
  <cp:lastModifiedBy>NTS</cp:lastModifiedBy>
  <cp:revision>61</cp:revision>
  <dcterms:created xsi:type="dcterms:W3CDTF">2006-08-16T00:00:00Z</dcterms:created>
  <dcterms:modified xsi:type="dcterms:W3CDTF">2013-11-07T07:51:42Z</dcterms:modified>
</cp:coreProperties>
</file>