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4" r:id="rId9"/>
    <p:sldId id="263" r:id="rId10"/>
    <p:sldId id="265" r:id="rId11"/>
    <p:sldId id="266" r:id="rId12"/>
    <p:sldId id="268" r:id="rId13"/>
    <p:sldId id="269" r:id="rId14"/>
    <p:sldId id="267" r:id="rId15"/>
    <p:sldId id="270" r:id="rId16"/>
    <p:sldId id="271" r:id="rId17"/>
    <p:sldId id="272" r:id="rId18"/>
    <p:sldId id="274" r:id="rId19"/>
    <p:sldId id="275" r:id="rId20"/>
    <p:sldId id="273"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4" autoAdjust="0"/>
  </p:normalViewPr>
  <p:slideViewPr>
    <p:cSldViewPr>
      <p:cViewPr varScale="1">
        <p:scale>
          <a:sx n="38" d="100"/>
          <a:sy n="38" d="100"/>
        </p:scale>
        <p:origin x="-1526"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740DDD-369E-4BA2-B09A-B253DCCB83CC}" type="datetimeFigureOut">
              <a:rPr lang="en-US" smtClean="0"/>
              <a:pPr/>
              <a:t>11/7/2013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CA6366-C473-42BB-8418-21C330050A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2C4318-CCC1-416B-A04C-425425DEE88E}" type="slidenum">
              <a:rPr lang="en-US"/>
              <a:pPr/>
              <a:t>13</a:t>
            </a:fld>
            <a:endParaRPr lang="en-US"/>
          </a:p>
        </p:txBody>
      </p:sp>
      <p:sp>
        <p:nvSpPr>
          <p:cNvPr id="1177602" name="Rectangle 2"/>
          <p:cNvSpPr>
            <a:spLocks noGrp="1" noRot="1" noChangeAspect="1" noChangeArrowheads="1" noTextEdit="1"/>
          </p:cNvSpPr>
          <p:nvPr>
            <p:ph type="sldImg"/>
          </p:nvPr>
        </p:nvSpPr>
        <p:spPr>
          <a:xfrm>
            <a:off x="1144588" y="687388"/>
            <a:ext cx="4568825" cy="3425825"/>
          </a:xfrm>
          <a:ln/>
        </p:spPr>
      </p:sp>
      <p:sp>
        <p:nvSpPr>
          <p:cNvPr id="11776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50A6A5-E725-4884-ACC0-422A6D9DDA62}" type="slidenum">
              <a:rPr lang="en-US"/>
              <a:pPr/>
              <a:t>19</a:t>
            </a:fld>
            <a:endParaRPr lang="en-US"/>
          </a:p>
        </p:txBody>
      </p:sp>
      <p:sp>
        <p:nvSpPr>
          <p:cNvPr id="1189890" name="Rectangle 2"/>
          <p:cNvSpPr>
            <a:spLocks noGrp="1" noRot="1" noChangeAspect="1" noChangeArrowheads="1" noTextEdit="1"/>
          </p:cNvSpPr>
          <p:nvPr>
            <p:ph type="sldImg"/>
          </p:nvPr>
        </p:nvSpPr>
        <p:spPr>
          <a:xfrm>
            <a:off x="1144588" y="687388"/>
            <a:ext cx="4568825" cy="3425825"/>
          </a:xfrm>
          <a:ln/>
        </p:spPr>
      </p:sp>
      <p:sp>
        <p:nvSpPr>
          <p:cNvPr id="11898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FF271C-0F33-4AA1-84E6-A9F06ED2913B}" type="datetime1">
              <a:rPr lang="en-US" smtClean="0"/>
              <a:pPr/>
              <a:t>11/7/2013</a:t>
            </a:fld>
            <a:endParaRPr lang="en-US"/>
          </a:p>
        </p:txBody>
      </p:sp>
      <p:sp>
        <p:nvSpPr>
          <p:cNvPr id="5" name="Footer Placeholder 4"/>
          <p:cNvSpPr>
            <a:spLocks noGrp="1"/>
          </p:cNvSpPr>
          <p:nvPr>
            <p:ph type="ftr" sz="quarter" idx="11"/>
          </p:nvPr>
        </p:nvSpPr>
        <p:spPr/>
        <p:txBody>
          <a:bodyPr/>
          <a:lstStyle/>
          <a:p>
            <a:r>
              <a:rPr lang="en-US" smtClean="0"/>
              <a:t>Copyright 2005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79FB25-52F2-469A-8263-EA84CE7FC542}" type="datetime1">
              <a:rPr lang="en-US" smtClean="0"/>
              <a:pPr/>
              <a:t>11/7/2013</a:t>
            </a:fld>
            <a:endParaRPr lang="en-US"/>
          </a:p>
        </p:txBody>
      </p:sp>
      <p:sp>
        <p:nvSpPr>
          <p:cNvPr id="5" name="Footer Placeholder 4"/>
          <p:cNvSpPr>
            <a:spLocks noGrp="1"/>
          </p:cNvSpPr>
          <p:nvPr>
            <p:ph type="ftr" sz="quarter" idx="11"/>
          </p:nvPr>
        </p:nvSpPr>
        <p:spPr/>
        <p:txBody>
          <a:bodyPr/>
          <a:lstStyle/>
          <a:p>
            <a:r>
              <a:rPr lang="en-US" smtClean="0"/>
              <a:t>Copyright 2005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23E3C3-967B-491D-98F7-CF2AAA6DC7C7}" type="datetime1">
              <a:rPr lang="en-US" smtClean="0"/>
              <a:pPr/>
              <a:t>11/7/2013</a:t>
            </a:fld>
            <a:endParaRPr lang="en-US"/>
          </a:p>
        </p:txBody>
      </p:sp>
      <p:sp>
        <p:nvSpPr>
          <p:cNvPr id="5" name="Footer Placeholder 4"/>
          <p:cNvSpPr>
            <a:spLocks noGrp="1"/>
          </p:cNvSpPr>
          <p:nvPr>
            <p:ph type="ftr" sz="quarter" idx="11"/>
          </p:nvPr>
        </p:nvSpPr>
        <p:spPr/>
        <p:txBody>
          <a:bodyPr/>
          <a:lstStyle/>
          <a:p>
            <a:r>
              <a:rPr lang="en-US" smtClean="0"/>
              <a:t>Copyright 2005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8AAA87-FCB8-41AD-9EC1-FA4B41545787}" type="datetime1">
              <a:rPr lang="en-US" smtClean="0"/>
              <a:pPr/>
              <a:t>11/7/2013</a:t>
            </a:fld>
            <a:endParaRPr lang="en-US"/>
          </a:p>
        </p:txBody>
      </p:sp>
      <p:sp>
        <p:nvSpPr>
          <p:cNvPr id="6" name="Footer Placeholder 5"/>
          <p:cNvSpPr>
            <a:spLocks noGrp="1"/>
          </p:cNvSpPr>
          <p:nvPr>
            <p:ph type="ftr" sz="quarter" idx="11"/>
          </p:nvPr>
        </p:nvSpPr>
        <p:spPr/>
        <p:txBody>
          <a:bodyPr/>
          <a:lstStyle/>
          <a:p>
            <a:r>
              <a:rPr lang="en-US" smtClean="0"/>
              <a:t>Copyright 2005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ECDE89-7B7A-4BA7-9036-7F1C298C37C2}" type="datetime1">
              <a:rPr lang="en-US" smtClean="0"/>
              <a:pPr/>
              <a:t>11/7/2013</a:t>
            </a:fld>
            <a:endParaRPr lang="en-US"/>
          </a:p>
        </p:txBody>
      </p:sp>
      <p:sp>
        <p:nvSpPr>
          <p:cNvPr id="8" name="Footer Placeholder 7"/>
          <p:cNvSpPr>
            <a:spLocks noGrp="1"/>
          </p:cNvSpPr>
          <p:nvPr>
            <p:ph type="ftr" sz="quarter" idx="11"/>
          </p:nvPr>
        </p:nvSpPr>
        <p:spPr/>
        <p:txBody>
          <a:bodyPr/>
          <a:lstStyle/>
          <a:p>
            <a:r>
              <a:rPr lang="en-US" smtClean="0"/>
              <a:t>Copyright 2005 Prentice Hall</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8502AF-A001-40CC-B07A-3F9C94F08998}" type="datetime1">
              <a:rPr lang="en-US" smtClean="0"/>
              <a:pPr/>
              <a:t>11/7/2013</a:t>
            </a:fld>
            <a:endParaRPr lang="en-US"/>
          </a:p>
        </p:txBody>
      </p:sp>
      <p:sp>
        <p:nvSpPr>
          <p:cNvPr id="4" name="Footer Placeholder 3"/>
          <p:cNvSpPr>
            <a:spLocks noGrp="1"/>
          </p:cNvSpPr>
          <p:nvPr>
            <p:ph type="ftr" sz="quarter" idx="11"/>
          </p:nvPr>
        </p:nvSpPr>
        <p:spPr/>
        <p:txBody>
          <a:bodyPr/>
          <a:lstStyle/>
          <a:p>
            <a:r>
              <a:rPr lang="en-US" smtClean="0"/>
              <a:t>Copyright 2005 Prentice Hall</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599FB5-AE99-492F-A5F0-833A9D49B1E5}" type="datetime1">
              <a:rPr lang="en-US" smtClean="0"/>
              <a:pPr/>
              <a:t>11/7/2013</a:t>
            </a:fld>
            <a:endParaRPr lang="en-US"/>
          </a:p>
        </p:txBody>
      </p:sp>
      <p:sp>
        <p:nvSpPr>
          <p:cNvPr id="3" name="Footer Placeholder 2"/>
          <p:cNvSpPr>
            <a:spLocks noGrp="1"/>
          </p:cNvSpPr>
          <p:nvPr>
            <p:ph type="ftr" sz="quarter" idx="11"/>
          </p:nvPr>
        </p:nvSpPr>
        <p:spPr/>
        <p:txBody>
          <a:bodyPr/>
          <a:lstStyle/>
          <a:p>
            <a:r>
              <a:rPr lang="en-US" smtClean="0"/>
              <a:t>Copyright 2005 Prentice Hall</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3BF0C4-C265-422C-A588-B21B2FAD5B36}" type="datetime1">
              <a:rPr lang="en-US" smtClean="0"/>
              <a:pPr/>
              <a:t>11/7/2013</a:t>
            </a:fld>
            <a:endParaRPr lang="en-US"/>
          </a:p>
        </p:txBody>
      </p:sp>
      <p:sp>
        <p:nvSpPr>
          <p:cNvPr id="6" name="Footer Placeholder 5"/>
          <p:cNvSpPr>
            <a:spLocks noGrp="1"/>
          </p:cNvSpPr>
          <p:nvPr>
            <p:ph type="ftr" sz="quarter" idx="11"/>
          </p:nvPr>
        </p:nvSpPr>
        <p:spPr/>
        <p:txBody>
          <a:bodyPr/>
          <a:lstStyle/>
          <a:p>
            <a:r>
              <a:rPr lang="en-US" smtClean="0"/>
              <a:t>Copyright 2005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89CD40-D423-49BE-8E47-623913DD07C2}" type="datetime1">
              <a:rPr lang="en-US" smtClean="0"/>
              <a:pPr/>
              <a:t>11/7/2013</a:t>
            </a:fld>
            <a:endParaRPr lang="en-US"/>
          </a:p>
        </p:txBody>
      </p:sp>
      <p:sp>
        <p:nvSpPr>
          <p:cNvPr id="6" name="Footer Placeholder 5"/>
          <p:cNvSpPr>
            <a:spLocks noGrp="1"/>
          </p:cNvSpPr>
          <p:nvPr>
            <p:ph type="ftr" sz="quarter" idx="11"/>
          </p:nvPr>
        </p:nvSpPr>
        <p:spPr/>
        <p:txBody>
          <a:bodyPr/>
          <a:lstStyle/>
          <a:p>
            <a:r>
              <a:rPr lang="en-US" smtClean="0"/>
              <a:t>Copyright 2005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1E3A05-EB8D-4E77-B6A1-943C080415AA}" type="datetime1">
              <a:rPr lang="en-US" smtClean="0"/>
              <a:pPr/>
              <a:t>11/7/2013</a:t>
            </a:fld>
            <a:endParaRPr lang="en-US"/>
          </a:p>
        </p:txBody>
      </p:sp>
      <p:sp>
        <p:nvSpPr>
          <p:cNvPr id="5" name="Footer Placeholder 4"/>
          <p:cNvSpPr>
            <a:spLocks noGrp="1"/>
          </p:cNvSpPr>
          <p:nvPr>
            <p:ph type="ftr" sz="quarter" idx="11"/>
          </p:nvPr>
        </p:nvSpPr>
        <p:spPr/>
        <p:txBody>
          <a:bodyPr/>
          <a:lstStyle/>
          <a:p>
            <a:r>
              <a:rPr lang="en-US" smtClean="0"/>
              <a:t>Copyright 2005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937273-DEF0-484D-B502-53C4D2977806}" type="datetime1">
              <a:rPr lang="en-US" smtClean="0"/>
              <a:pPr/>
              <a:t>11/7/2013</a:t>
            </a:fld>
            <a:endParaRPr lang="en-US"/>
          </a:p>
        </p:txBody>
      </p:sp>
      <p:sp>
        <p:nvSpPr>
          <p:cNvPr id="5" name="Footer Placeholder 4"/>
          <p:cNvSpPr>
            <a:spLocks noGrp="1"/>
          </p:cNvSpPr>
          <p:nvPr>
            <p:ph type="ftr" sz="quarter" idx="11"/>
          </p:nvPr>
        </p:nvSpPr>
        <p:spPr/>
        <p:txBody>
          <a:bodyPr/>
          <a:lstStyle/>
          <a:p>
            <a:r>
              <a:rPr lang="en-US" smtClean="0"/>
              <a:t>Copyright 2005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Footer Placeholder 3"/>
          <p:cNvSpPr>
            <a:spLocks noGrp="1"/>
          </p:cNvSpPr>
          <p:nvPr>
            <p:ph type="ftr" sz="quarter" idx="10"/>
          </p:nvPr>
        </p:nvSpPr>
        <p:spPr>
          <a:xfrm>
            <a:off x="381000" y="6172200"/>
            <a:ext cx="5562600" cy="476250"/>
          </a:xfrm>
        </p:spPr>
        <p:txBody>
          <a:bodyPr/>
          <a:lstStyle>
            <a:lvl1pPr>
              <a:defRPr/>
            </a:lvl1pPr>
          </a:lstStyle>
          <a:p>
            <a:r>
              <a:rPr lang="en-US"/>
              <a:t>Copyright 2005 Prentice Hall</a:t>
            </a:r>
          </a:p>
        </p:txBody>
      </p:sp>
      <p:sp>
        <p:nvSpPr>
          <p:cNvPr id="5" name="Slide Number Placeholder 4"/>
          <p:cNvSpPr>
            <a:spLocks noGrp="1"/>
          </p:cNvSpPr>
          <p:nvPr>
            <p:ph type="sldNum" sz="quarter" idx="11"/>
          </p:nvPr>
        </p:nvSpPr>
        <p:spPr>
          <a:xfrm>
            <a:off x="6477000" y="6172200"/>
            <a:ext cx="2133600" cy="476250"/>
          </a:xfrm>
        </p:spPr>
        <p:txBody>
          <a:bodyPr/>
          <a:lstStyle>
            <a:lvl1pPr>
              <a:defRPr/>
            </a:lvl1pPr>
          </a:lstStyle>
          <a:p>
            <a:r>
              <a:rPr lang="en-US"/>
              <a:t>Ch 9-</a:t>
            </a:r>
            <a:fld id="{65F3C21F-21A7-460A-A33C-4AFD2A4743B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DF1759-FC15-4106-957D-07746721158D}" type="datetime1">
              <a:rPr lang="en-US" smtClean="0"/>
              <a:pPr/>
              <a:t>11/7/2013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2005 Prentice Hall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wmf"/><Relationship Id="rId4" Type="http://schemas.openxmlformats.org/officeDocument/2006/relationships/image" Target="../media/image2.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Policy and Strategy</a:t>
            </a:r>
            <a:r>
              <a:rPr lang="en-US" dirty="0" smtClean="0"/>
              <a:t>	</a:t>
            </a:r>
            <a:endParaRPr lang="en-US"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Lecture-30</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buNone/>
            </a:pPr>
            <a:r>
              <a:rPr lang="en-US" sz="2000" b="1" dirty="0" smtClean="0"/>
              <a:t>IMPLEMENTING STRATEGIES: MANAGEMENT AND   OPERATIONS ISSUES</a:t>
            </a:r>
          </a:p>
          <a:p>
            <a:pPr lvl="1">
              <a:buFont typeface="Wingdings" pitchFamily="2" charset="2"/>
              <a:buChar char="§"/>
            </a:pPr>
            <a:r>
              <a:rPr lang="en-US" sz="2000" dirty="0" smtClean="0"/>
              <a:t>     Management Perspectives</a:t>
            </a:r>
          </a:p>
          <a:p>
            <a:pPr marL="914400" lvl="1" indent="-457200">
              <a:buFont typeface="+mj-lt"/>
              <a:buAutoNum type="arabicPeriod"/>
            </a:pPr>
            <a:r>
              <a:rPr lang="en-US" sz="2000" dirty="0" smtClean="0"/>
              <a:t>     ANNUAL OBJECTIVES</a:t>
            </a:r>
          </a:p>
          <a:p>
            <a:pPr marL="914400" lvl="1" indent="-457200">
              <a:buFont typeface="+mj-lt"/>
              <a:buAutoNum type="arabicPeriod"/>
            </a:pPr>
            <a:r>
              <a:rPr lang="en-US" sz="2000" dirty="0" smtClean="0"/>
              <a:t>     POLICIES</a:t>
            </a:r>
          </a:p>
          <a:p>
            <a:pPr marL="914400" lvl="1" indent="-457200">
              <a:buFont typeface="+mj-lt"/>
              <a:buAutoNum type="arabicPeriod"/>
            </a:pPr>
            <a:r>
              <a:rPr lang="en-US" sz="2000" dirty="0" smtClean="0"/>
              <a:t>     RESOURCE ALLOCATION</a:t>
            </a:r>
          </a:p>
          <a:p>
            <a:pPr marL="914400" lvl="1" indent="-457200">
              <a:buFont typeface="+mj-lt"/>
              <a:buAutoNum type="arabicPeriod"/>
            </a:pPr>
            <a:r>
              <a:rPr lang="en-US" sz="2000" dirty="0" smtClean="0"/>
              <a:t>     MANAGING CONFLICT</a:t>
            </a:r>
          </a:p>
          <a:p>
            <a:pPr marL="914400" lvl="1" indent="-457200">
              <a:buFont typeface="+mj-lt"/>
              <a:buAutoNum type="arabicPeriod"/>
            </a:pPr>
            <a:r>
              <a:rPr lang="en-US" sz="2000" dirty="0" smtClean="0"/>
              <a:t>     MATCHING STRATEGY WITH STRUCTURE</a:t>
            </a:r>
          </a:p>
          <a:p>
            <a:pPr marL="914400" lvl="1" indent="-457200">
              <a:buFont typeface="+mj-lt"/>
              <a:buAutoNum type="arabicPeriod"/>
            </a:pPr>
            <a:r>
              <a:rPr lang="en-US" sz="2000" dirty="0" smtClean="0"/>
              <a:t>     RESTRUCTURING, REENGINEERING, AND E-ENGINEERING</a:t>
            </a:r>
          </a:p>
          <a:p>
            <a:pPr marL="914400" lvl="1" indent="-457200">
              <a:buFont typeface="+mj-lt"/>
              <a:buAutoNum type="arabicPeriod"/>
            </a:pPr>
            <a:r>
              <a:rPr lang="en-US" sz="2000" dirty="0" smtClean="0"/>
              <a:t>     LINKING PERFORMANCE AND PAY TO STRATEGIES</a:t>
            </a:r>
          </a:p>
          <a:p>
            <a:pPr marL="914400" lvl="1" indent="-457200">
              <a:buFont typeface="+mj-lt"/>
              <a:buAutoNum type="arabicPeriod"/>
            </a:pPr>
            <a:r>
              <a:rPr lang="en-US" sz="2000" dirty="0" smtClean="0"/>
              <a:t>     MANAGING RESISTANCE TO CHANGE</a:t>
            </a:r>
          </a:p>
          <a:p>
            <a:pPr marL="914400" lvl="1" indent="-457200">
              <a:buFont typeface="+mj-lt"/>
              <a:buAutoNum type="arabicPeriod"/>
            </a:pPr>
            <a:r>
              <a:rPr lang="en-US" sz="2000" dirty="0" smtClean="0"/>
              <a:t>     MANAGING THE NATURAL ENVIRONMENT</a:t>
            </a:r>
          </a:p>
          <a:p>
            <a:pPr marL="914400" lvl="1" indent="-457200">
              <a:buFont typeface="+mj-lt"/>
              <a:buAutoNum type="arabicPeriod"/>
            </a:pPr>
            <a:r>
              <a:rPr lang="en-US" sz="2000" dirty="0" smtClean="0"/>
              <a:t>     CREATING A STRATEGY-SUPPORTIVE CULTURE</a:t>
            </a:r>
          </a:p>
          <a:p>
            <a:pPr marL="914400" lvl="1" indent="-457200">
              <a:buFont typeface="+mj-lt"/>
              <a:buAutoNum type="arabicPeriod"/>
            </a:pPr>
            <a:r>
              <a:rPr lang="en-US" sz="2000" dirty="0" smtClean="0"/>
              <a:t>      PRODUCTION/OPERATIONS CONCERNS  </a:t>
            </a:r>
          </a:p>
          <a:p>
            <a:pPr marL="914400" lvl="1" indent="-457200">
              <a:buFont typeface="+mj-lt"/>
              <a:buAutoNum type="arabicPeriod"/>
            </a:pPr>
            <a:r>
              <a:rPr lang="en-US" sz="2000" dirty="0" smtClean="0"/>
              <a:t>      HUMAN RESOURCE CONCERNS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lgn="ctr">
              <a:buNone/>
            </a:pPr>
            <a:r>
              <a:rPr lang="en-US" b="1" dirty="0" smtClean="0"/>
              <a:t>STRATEGY REVIEW, EVALUATION, AND CONTROL</a:t>
            </a:r>
          </a:p>
          <a:p>
            <a:endParaRPr lang="en-US" dirty="0" smtClean="0"/>
          </a:p>
          <a:p>
            <a:pPr lvl="1"/>
            <a:r>
              <a:rPr lang="en-US" dirty="0" smtClean="0"/>
              <a:t>The </a:t>
            </a:r>
            <a:r>
              <a:rPr lang="en-US" dirty="0" smtClean="0"/>
              <a:t>Nature of Strategy Evaluation</a:t>
            </a:r>
          </a:p>
          <a:p>
            <a:pPr lvl="1"/>
            <a:r>
              <a:rPr lang="en-US" dirty="0" smtClean="0"/>
              <a:t>A Strategy-Evaluation Framework</a:t>
            </a:r>
          </a:p>
          <a:p>
            <a:pPr lvl="1"/>
            <a:r>
              <a:rPr lang="en-US" dirty="0" smtClean="0"/>
              <a:t>The Balanced Scorecard</a:t>
            </a:r>
          </a:p>
          <a:p>
            <a:pPr lvl="1"/>
            <a:r>
              <a:rPr lang="en-US" dirty="0" smtClean="0"/>
              <a:t>Published Sources of Strategy-Evaluation Information</a:t>
            </a:r>
          </a:p>
          <a:p>
            <a:pPr lvl="1"/>
            <a:r>
              <a:rPr lang="en-US" dirty="0" smtClean="0"/>
              <a:t>Characteristics of an Effective Evaluation System</a:t>
            </a:r>
          </a:p>
          <a:p>
            <a:pPr lvl="1"/>
            <a:r>
              <a:rPr lang="en-US" dirty="0" smtClean="0"/>
              <a:t>Contingency Planning</a:t>
            </a:r>
          </a:p>
          <a:p>
            <a:pPr lvl="1"/>
            <a:r>
              <a:rPr lang="en-US" dirty="0" smtClean="0"/>
              <a:t>Auditing</a:t>
            </a:r>
          </a:p>
          <a:p>
            <a:pPr lvl="1"/>
            <a:r>
              <a:rPr lang="en-US" dirty="0" smtClean="0"/>
              <a:t>21st Century Challenges in Strategic Management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CHAPTER OBJECTIVES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After studying this chapter, you should be able to do the following:</a:t>
            </a:r>
          </a:p>
          <a:p>
            <a:pPr algn="just"/>
            <a:endParaRPr lang="en-US" dirty="0" smtClean="0"/>
          </a:p>
          <a:p>
            <a:pPr algn="just">
              <a:buNone/>
            </a:pPr>
            <a:r>
              <a:rPr lang="en-US" dirty="0" smtClean="0"/>
              <a:t>1.	Describe a practical framework for evaluating strategies.</a:t>
            </a:r>
          </a:p>
          <a:p>
            <a:pPr algn="just">
              <a:buNone/>
            </a:pPr>
            <a:r>
              <a:rPr lang="en-US" dirty="0" smtClean="0"/>
              <a:t>2.	Explain why strategy evaluation is complex, sensitive, and yet essential for organizational success.</a:t>
            </a:r>
          </a:p>
          <a:p>
            <a:pPr algn="just">
              <a:buNone/>
            </a:pPr>
            <a:r>
              <a:rPr lang="en-US" dirty="0" smtClean="0"/>
              <a:t>3.	Discuss the importance of contingency planning in strategy evaluation.</a:t>
            </a:r>
          </a:p>
          <a:p>
            <a:pPr algn="just">
              <a:buNone/>
            </a:pPr>
            <a:r>
              <a:rPr lang="en-US" dirty="0" smtClean="0"/>
              <a:t>4.	Discuss the role of auditing in strategy evaluation.</a:t>
            </a:r>
          </a:p>
          <a:p>
            <a:pPr algn="just">
              <a:buNone/>
            </a:pPr>
            <a:r>
              <a:rPr lang="en-US" dirty="0" smtClean="0"/>
              <a:t>5.	Explain how computers can aid in evaluating strategies.</a:t>
            </a:r>
          </a:p>
          <a:p>
            <a:pPr algn="just">
              <a:buNone/>
            </a:pPr>
            <a:r>
              <a:rPr lang="en-US" dirty="0" smtClean="0"/>
              <a:t>6.	Discuss the Balanced Scorecard.</a:t>
            </a:r>
          </a:p>
          <a:p>
            <a:pPr algn="just">
              <a:buNone/>
            </a:pPr>
            <a:r>
              <a:rPr lang="en-US" dirty="0" smtClean="0"/>
              <a:t>7.	Discuss three 21st century challenges in strategic management.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Importance of Strategy Evaluation</a:t>
            </a:r>
            <a:endParaRPr lang="en-US" sz="3200" b="1" dirty="0"/>
          </a:p>
        </p:txBody>
      </p:sp>
      <p:sp>
        <p:nvSpPr>
          <p:cNvPr id="3" name="Content Placeholder 2"/>
          <p:cNvSpPr>
            <a:spLocks noGrp="1"/>
          </p:cNvSpPr>
          <p:nvPr>
            <p:ph idx="1"/>
          </p:nvPr>
        </p:nvSpPr>
        <p:spPr>
          <a:xfrm>
            <a:off x="457200" y="1371600"/>
            <a:ext cx="8458200" cy="4754563"/>
          </a:xfrm>
        </p:spPr>
        <p:txBody>
          <a:bodyPr>
            <a:normAutofit fontScale="77500" lnSpcReduction="20000"/>
          </a:bodyPr>
          <a:lstStyle/>
          <a:p>
            <a:pPr algn="just">
              <a:buNone/>
            </a:pPr>
            <a:r>
              <a:rPr lang="en-US" sz="2800" dirty="0" smtClean="0"/>
              <a:t>Organizations are most </a:t>
            </a:r>
            <a:r>
              <a:rPr lang="en-US" sz="2800" dirty="0" smtClean="0"/>
              <a:t>vulnerable, </a:t>
            </a:r>
            <a:r>
              <a:rPr lang="en-US" sz="2800" dirty="0" smtClean="0"/>
              <a:t>when they are at the peak of their success --R.T. </a:t>
            </a:r>
            <a:r>
              <a:rPr lang="en-US" sz="2800" dirty="0" smtClean="0"/>
              <a:t>Lenz</a:t>
            </a:r>
          </a:p>
          <a:p>
            <a:pPr algn="just">
              <a:buNone/>
            </a:pPr>
            <a:endParaRPr lang="en-US" sz="2800" dirty="0" smtClean="0"/>
          </a:p>
          <a:p>
            <a:pPr algn="just">
              <a:buNone/>
            </a:pPr>
            <a:r>
              <a:rPr lang="en-US" sz="2800" b="1" u="sng" dirty="0" smtClean="0"/>
              <a:t>Strategy Review</a:t>
            </a:r>
          </a:p>
          <a:p>
            <a:pPr algn="just">
              <a:buNone/>
            </a:pPr>
            <a:endParaRPr lang="en-US" sz="2800" b="1" u="sng" dirty="0" smtClean="0"/>
          </a:p>
          <a:p>
            <a:pPr>
              <a:buFont typeface="Wingdings" pitchFamily="2" charset="2"/>
              <a:buNone/>
            </a:pPr>
            <a:r>
              <a:rPr lang="en-US" sz="2800" dirty="0" smtClean="0">
                <a:solidFill>
                  <a:srgbClr val="800000"/>
                </a:solidFill>
              </a:rPr>
              <a:t>	</a:t>
            </a:r>
            <a:r>
              <a:rPr lang="en-US" sz="2800" dirty="0" smtClean="0"/>
              <a:t>-- Strategies become obsolete</a:t>
            </a:r>
          </a:p>
          <a:p>
            <a:pPr>
              <a:buFont typeface="Wingdings" pitchFamily="2" charset="2"/>
              <a:buNone/>
            </a:pPr>
            <a:r>
              <a:rPr lang="en-US" sz="2800" dirty="0" smtClean="0"/>
              <a:t>	-- Internal environments are dynamic</a:t>
            </a:r>
          </a:p>
          <a:p>
            <a:pPr>
              <a:buFont typeface="Wingdings" pitchFamily="2" charset="2"/>
              <a:buNone/>
            </a:pPr>
            <a:r>
              <a:rPr lang="en-US" sz="2800" dirty="0" smtClean="0"/>
              <a:t>	-- External environments are dynamic</a:t>
            </a:r>
          </a:p>
          <a:p>
            <a:pPr>
              <a:buFont typeface="Wingdings" pitchFamily="2" charset="2"/>
              <a:buNone/>
            </a:pPr>
            <a:endParaRPr lang="en-US" sz="2800" dirty="0" smtClean="0"/>
          </a:p>
          <a:p>
            <a:pPr>
              <a:buNone/>
            </a:pPr>
            <a:r>
              <a:rPr lang="en-US" sz="2800" b="1" u="sng" dirty="0" smtClean="0"/>
              <a:t>Strategy Evaluation</a:t>
            </a:r>
          </a:p>
          <a:p>
            <a:pPr>
              <a:buFont typeface="Wingdings" pitchFamily="2" charset="2"/>
              <a:buNone/>
            </a:pPr>
            <a:endParaRPr lang="en-US" sz="2800" dirty="0" smtClean="0"/>
          </a:p>
          <a:p>
            <a:pPr algn="just">
              <a:lnSpc>
                <a:spcPct val="80000"/>
              </a:lnSpc>
              <a:buClr>
                <a:schemeClr val="tx1"/>
              </a:buClr>
            </a:pPr>
            <a:r>
              <a:rPr lang="en-US" sz="2800" dirty="0" smtClean="0"/>
              <a:t>Vital to the organization’s well-being</a:t>
            </a:r>
          </a:p>
          <a:p>
            <a:pPr algn="just">
              <a:lnSpc>
                <a:spcPct val="80000"/>
              </a:lnSpc>
              <a:buClr>
                <a:schemeClr val="tx1"/>
              </a:buClr>
            </a:pPr>
            <a:r>
              <a:rPr lang="en-US" sz="2800" dirty="0" smtClean="0"/>
              <a:t>Alert management to potential/actual problems in a timely fashion</a:t>
            </a:r>
          </a:p>
          <a:p>
            <a:pPr algn="just">
              <a:lnSpc>
                <a:spcPct val="80000"/>
              </a:lnSpc>
              <a:buClr>
                <a:schemeClr val="tx1"/>
              </a:buClr>
            </a:pPr>
            <a:r>
              <a:rPr lang="en-US" sz="2800" dirty="0" smtClean="0"/>
              <a:t>Erroneous strategic decisions can have severe negative impact on organizations</a:t>
            </a:r>
          </a:p>
          <a:p>
            <a:pPr algn="just">
              <a:buFont typeface="Wingdings" pitchFamily="2" charset="2"/>
              <a:buNone/>
            </a:pPr>
            <a:endParaRPr lang="en-US" sz="4000" i="1" dirty="0" smtClean="0">
              <a:solidFill>
                <a:srgbClr val="800000"/>
              </a:solidFill>
            </a:endParaRPr>
          </a:p>
          <a:p>
            <a:pPr algn="just">
              <a:buNone/>
            </a:pPr>
            <a:endParaRPr lang="en-US" sz="38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a:r>
              <a:rPr lang="en-US" sz="3200" b="1" dirty="0" smtClean="0"/>
              <a:t>Importance of Strategy Evaluation</a:t>
            </a:r>
            <a:endParaRPr lang="en-US" sz="3200" dirty="0"/>
          </a:p>
        </p:txBody>
      </p:sp>
      <p:sp>
        <p:nvSpPr>
          <p:cNvPr id="3" name="Content Placeholder 2"/>
          <p:cNvSpPr>
            <a:spLocks noGrp="1"/>
          </p:cNvSpPr>
          <p:nvPr>
            <p:ph idx="1"/>
          </p:nvPr>
        </p:nvSpPr>
        <p:spPr>
          <a:xfrm>
            <a:off x="457200" y="1219200"/>
            <a:ext cx="8229600" cy="5181600"/>
          </a:xfrm>
        </p:spPr>
        <p:txBody>
          <a:bodyPr>
            <a:normAutofit fontScale="25000" lnSpcReduction="20000"/>
          </a:bodyPr>
          <a:lstStyle/>
          <a:p>
            <a:pPr algn="just"/>
            <a:r>
              <a:rPr lang="en-US" sz="8400" dirty="0" smtClean="0"/>
              <a:t>It is impossible to demonstrate conclusively that a particular strategy is optimal, but it can be evaluated for critical flaws. There are four criteria to use in evaluating a strategy:</a:t>
            </a:r>
          </a:p>
          <a:p>
            <a:pPr>
              <a:buNone/>
            </a:pPr>
            <a:r>
              <a:rPr lang="en-US" sz="8400" dirty="0" smtClean="0"/>
              <a:t>	a. consistency</a:t>
            </a:r>
          </a:p>
          <a:p>
            <a:pPr>
              <a:buNone/>
            </a:pPr>
            <a:r>
              <a:rPr lang="en-US" sz="8400" dirty="0" smtClean="0"/>
              <a:t>	b. consonance</a:t>
            </a:r>
          </a:p>
          <a:p>
            <a:pPr>
              <a:buNone/>
            </a:pPr>
            <a:r>
              <a:rPr lang="en-US" sz="8400" dirty="0" smtClean="0"/>
              <a:t>	c. feasibility</a:t>
            </a:r>
          </a:p>
          <a:p>
            <a:pPr>
              <a:buNone/>
            </a:pPr>
            <a:r>
              <a:rPr lang="en-US" sz="8400" dirty="0" smtClean="0"/>
              <a:t>	d. Advantage</a:t>
            </a:r>
          </a:p>
          <a:p>
            <a:pPr>
              <a:buNone/>
            </a:pPr>
            <a:endParaRPr lang="en-US" sz="8400" dirty="0" smtClean="0"/>
          </a:p>
          <a:p>
            <a:r>
              <a:rPr lang="en-US" sz="8400" dirty="0" smtClean="0"/>
              <a:t>These trends make strategy evaluation difficult:</a:t>
            </a:r>
          </a:p>
          <a:p>
            <a:pPr>
              <a:buNone/>
            </a:pPr>
            <a:endParaRPr lang="en-US" sz="8400" dirty="0" smtClean="0"/>
          </a:p>
          <a:p>
            <a:pPr>
              <a:buNone/>
            </a:pPr>
            <a:r>
              <a:rPr lang="en-US" sz="8400" dirty="0" smtClean="0"/>
              <a:t>	a. dramatic increase in environmental complexity </a:t>
            </a:r>
          </a:p>
          <a:p>
            <a:pPr>
              <a:buNone/>
            </a:pPr>
            <a:r>
              <a:rPr lang="en-US" sz="8400" dirty="0" smtClean="0"/>
              <a:t>	b. difficult in predicting future</a:t>
            </a:r>
          </a:p>
          <a:p>
            <a:pPr>
              <a:buNone/>
            </a:pPr>
            <a:r>
              <a:rPr lang="en-US" sz="8400" dirty="0" smtClean="0"/>
              <a:t>	c. increasing number of variables</a:t>
            </a:r>
          </a:p>
          <a:p>
            <a:pPr>
              <a:buNone/>
            </a:pPr>
            <a:r>
              <a:rPr lang="en-US" sz="8400" dirty="0" smtClean="0"/>
              <a:t>	d. rapid rate of obsolescence</a:t>
            </a:r>
          </a:p>
          <a:p>
            <a:pPr>
              <a:buNone/>
            </a:pPr>
            <a:r>
              <a:rPr lang="en-US" sz="8400" dirty="0" smtClean="0"/>
              <a:t>	e. increase in the number of world events affecting the organization</a:t>
            </a:r>
          </a:p>
          <a:p>
            <a:pPr>
              <a:buNone/>
            </a:pPr>
            <a:r>
              <a:rPr lang="en-US" sz="8400" dirty="0" smtClean="0"/>
              <a:t>	f. decreasing time spans for planning</a:t>
            </a:r>
          </a:p>
          <a:p>
            <a:pPr>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The Process of Evaluating Strategies</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just">
              <a:buNone/>
            </a:pPr>
            <a:endParaRPr lang="en-US" dirty="0" smtClean="0"/>
          </a:p>
          <a:p>
            <a:pPr algn="just">
              <a:buNone/>
            </a:pPr>
            <a:r>
              <a:rPr lang="en-US" dirty="0" smtClean="0"/>
              <a:t>1. Strategy evaluation is necessary for all sizes and kinds of organizations. Strategy evaluation should initiate managerial questioning of expectations and assumptions, trigger a review of objectives and values, and stimulate creativity in generating alternatives and formulating criteria of evaluation.</a:t>
            </a:r>
          </a:p>
          <a:p>
            <a:endParaRPr lang="en-US" dirty="0" smtClean="0"/>
          </a:p>
          <a:p>
            <a:pPr algn="just">
              <a:buNone/>
            </a:pPr>
            <a:r>
              <a:rPr lang="en-US" dirty="0" smtClean="0"/>
              <a:t>2. Evaluating strategies on a continuous rather than a periodic basis allows benchmarks of progress to be established and more effectively monitored.</a:t>
            </a:r>
          </a:p>
          <a:p>
            <a:endParaRPr lang="en-US" dirty="0" smtClean="0"/>
          </a:p>
          <a:p>
            <a:pPr algn="just">
              <a:buNone/>
            </a:pPr>
            <a:r>
              <a:rPr lang="en-US" dirty="0" smtClean="0"/>
              <a:t>3. Managers and employees of the firm should continually be aware of progress being made toward achieving the firm's objectives. As critical success factors change, organizational members should be involved in determining appropriate corrective actions.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9170" name="Rectangle 2"/>
          <p:cNvSpPr>
            <a:spLocks noGrp="1" noChangeArrowheads="1"/>
          </p:cNvSpPr>
          <p:nvPr>
            <p:ph type="title"/>
          </p:nvPr>
        </p:nvSpPr>
        <p:spPr/>
        <p:txBody>
          <a:bodyPr>
            <a:normAutofit fontScale="90000"/>
          </a:bodyPr>
          <a:lstStyle/>
          <a:p>
            <a:r>
              <a:rPr lang="en-US" sz="3800">
                <a:latin typeface="Arial" charset="0"/>
              </a:rPr>
              <a:t>Strategy Evaluation, Review &amp; Control</a:t>
            </a:r>
          </a:p>
        </p:txBody>
      </p:sp>
      <p:sp>
        <p:nvSpPr>
          <p:cNvPr id="1159178" name="Rectangle 10"/>
          <p:cNvSpPr>
            <a:spLocks noChangeArrowheads="1"/>
          </p:cNvSpPr>
          <p:nvPr/>
        </p:nvSpPr>
        <p:spPr bwMode="auto">
          <a:xfrm>
            <a:off x="4953000" y="2819400"/>
            <a:ext cx="3048000" cy="762000"/>
          </a:xfrm>
          <a:prstGeom prst="rect">
            <a:avLst/>
          </a:prstGeom>
          <a:solidFill>
            <a:srgbClr val="E0D4B4"/>
          </a:solidFill>
          <a:ln w="9525">
            <a:solidFill>
              <a:schemeClr val="tx1"/>
            </a:solidFill>
            <a:miter lim="800000"/>
            <a:headEnd/>
            <a:tailEnd/>
          </a:ln>
          <a:effectLst/>
        </p:spPr>
        <p:txBody>
          <a:bodyPr wrap="none" anchor="ctr"/>
          <a:lstStyle/>
          <a:p>
            <a:pPr algn="ctr"/>
            <a:r>
              <a:rPr lang="en-US" sz="2800" dirty="0">
                <a:solidFill>
                  <a:srgbClr val="800000"/>
                </a:solidFill>
              </a:rPr>
              <a:t>Consonance</a:t>
            </a:r>
          </a:p>
        </p:txBody>
      </p:sp>
      <p:sp>
        <p:nvSpPr>
          <p:cNvPr id="1159179" name="Rectangle 11"/>
          <p:cNvSpPr>
            <a:spLocks noChangeArrowheads="1"/>
          </p:cNvSpPr>
          <p:nvPr/>
        </p:nvSpPr>
        <p:spPr bwMode="auto">
          <a:xfrm>
            <a:off x="4953000" y="1676400"/>
            <a:ext cx="3048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2800" dirty="0">
                <a:solidFill>
                  <a:srgbClr val="800000"/>
                </a:solidFill>
              </a:rPr>
              <a:t>Consistency</a:t>
            </a:r>
          </a:p>
        </p:txBody>
      </p:sp>
      <p:sp>
        <p:nvSpPr>
          <p:cNvPr id="1159180" name="Rectangle 12"/>
          <p:cNvSpPr>
            <a:spLocks noChangeArrowheads="1"/>
          </p:cNvSpPr>
          <p:nvPr/>
        </p:nvSpPr>
        <p:spPr bwMode="auto">
          <a:xfrm>
            <a:off x="4953000" y="3886200"/>
            <a:ext cx="3048000" cy="762000"/>
          </a:xfrm>
          <a:prstGeom prst="rect">
            <a:avLst/>
          </a:prstGeom>
          <a:solidFill>
            <a:srgbClr val="E0D4B4"/>
          </a:solidFill>
          <a:ln w="9525">
            <a:solidFill>
              <a:schemeClr val="tx1"/>
            </a:solidFill>
            <a:miter lim="800000"/>
            <a:headEnd/>
            <a:tailEnd/>
          </a:ln>
          <a:effectLst/>
        </p:spPr>
        <p:txBody>
          <a:bodyPr wrap="none" anchor="ctr"/>
          <a:lstStyle/>
          <a:p>
            <a:pPr algn="ctr"/>
            <a:r>
              <a:rPr lang="en-US" sz="2800" dirty="0">
                <a:solidFill>
                  <a:srgbClr val="800000"/>
                </a:solidFill>
              </a:rPr>
              <a:t>Feasibility</a:t>
            </a:r>
          </a:p>
        </p:txBody>
      </p:sp>
      <p:sp>
        <p:nvSpPr>
          <p:cNvPr id="1159181" name="Rectangle 13"/>
          <p:cNvSpPr>
            <a:spLocks noChangeArrowheads="1"/>
          </p:cNvSpPr>
          <p:nvPr/>
        </p:nvSpPr>
        <p:spPr bwMode="auto">
          <a:xfrm>
            <a:off x="4953000" y="5029200"/>
            <a:ext cx="3048000" cy="762000"/>
          </a:xfrm>
          <a:prstGeom prst="rect">
            <a:avLst/>
          </a:prstGeom>
          <a:solidFill>
            <a:srgbClr val="E0D4B4"/>
          </a:solidFill>
          <a:ln w="9525">
            <a:solidFill>
              <a:schemeClr val="tx1"/>
            </a:solidFill>
            <a:miter lim="800000"/>
            <a:headEnd/>
            <a:tailEnd/>
          </a:ln>
          <a:effectLst/>
        </p:spPr>
        <p:txBody>
          <a:bodyPr wrap="none" anchor="ctr"/>
          <a:lstStyle/>
          <a:p>
            <a:pPr algn="ctr"/>
            <a:r>
              <a:rPr lang="en-US" sz="2800">
                <a:solidFill>
                  <a:srgbClr val="800000"/>
                </a:solidFill>
              </a:rPr>
              <a:t>Advantage</a:t>
            </a:r>
          </a:p>
        </p:txBody>
      </p:sp>
      <p:sp>
        <p:nvSpPr>
          <p:cNvPr id="1159182" name="Oval 14"/>
          <p:cNvSpPr>
            <a:spLocks noChangeArrowheads="1"/>
          </p:cNvSpPr>
          <p:nvPr/>
        </p:nvSpPr>
        <p:spPr bwMode="auto">
          <a:xfrm>
            <a:off x="533400" y="2514600"/>
            <a:ext cx="2895600" cy="2057400"/>
          </a:xfrm>
          <a:prstGeom prst="ellipse">
            <a:avLst/>
          </a:prstGeom>
          <a:solidFill>
            <a:srgbClr val="E3DDCB"/>
          </a:solidFill>
          <a:ln w="9525">
            <a:solidFill>
              <a:schemeClr val="tx1"/>
            </a:solidFill>
            <a:round/>
            <a:headEnd/>
            <a:tailEnd/>
          </a:ln>
          <a:effectLst/>
        </p:spPr>
        <p:txBody>
          <a:bodyPr wrap="none" anchor="ctr"/>
          <a:lstStyle/>
          <a:p>
            <a:pPr algn="ctr"/>
            <a:r>
              <a:rPr lang="en-US" sz="2400" b="1"/>
              <a:t>Rummelt’s</a:t>
            </a:r>
            <a:br>
              <a:rPr lang="en-US" sz="2400" b="1"/>
            </a:br>
            <a:r>
              <a:rPr lang="en-US" sz="2400" b="1"/>
              <a:t>4 Criteria</a:t>
            </a:r>
          </a:p>
        </p:txBody>
      </p:sp>
      <p:sp>
        <p:nvSpPr>
          <p:cNvPr id="1159183" name="Line 15"/>
          <p:cNvSpPr>
            <a:spLocks noChangeShapeType="1"/>
          </p:cNvSpPr>
          <p:nvPr/>
        </p:nvSpPr>
        <p:spPr bwMode="auto">
          <a:xfrm flipV="1">
            <a:off x="3429000" y="2057400"/>
            <a:ext cx="1524000" cy="1524000"/>
          </a:xfrm>
          <a:prstGeom prst="line">
            <a:avLst/>
          </a:prstGeom>
          <a:noFill/>
          <a:ln w="9525">
            <a:solidFill>
              <a:schemeClr val="tx1"/>
            </a:solidFill>
            <a:round/>
            <a:headEnd/>
            <a:tailEnd/>
          </a:ln>
          <a:effectLst/>
        </p:spPr>
        <p:txBody>
          <a:bodyPr/>
          <a:lstStyle/>
          <a:p>
            <a:endParaRPr lang="en-US"/>
          </a:p>
        </p:txBody>
      </p:sp>
      <p:sp>
        <p:nvSpPr>
          <p:cNvPr id="1159184" name="Line 16"/>
          <p:cNvSpPr>
            <a:spLocks noChangeShapeType="1"/>
          </p:cNvSpPr>
          <p:nvPr/>
        </p:nvSpPr>
        <p:spPr bwMode="auto">
          <a:xfrm flipV="1">
            <a:off x="3429000" y="3276600"/>
            <a:ext cx="1524000" cy="304800"/>
          </a:xfrm>
          <a:prstGeom prst="line">
            <a:avLst/>
          </a:prstGeom>
          <a:noFill/>
          <a:ln w="9525">
            <a:solidFill>
              <a:schemeClr val="tx1"/>
            </a:solidFill>
            <a:round/>
            <a:headEnd/>
            <a:tailEnd/>
          </a:ln>
          <a:effectLst/>
        </p:spPr>
        <p:txBody>
          <a:bodyPr/>
          <a:lstStyle/>
          <a:p>
            <a:endParaRPr lang="en-US"/>
          </a:p>
        </p:txBody>
      </p:sp>
      <p:sp>
        <p:nvSpPr>
          <p:cNvPr id="1159185" name="Line 17"/>
          <p:cNvSpPr>
            <a:spLocks noChangeShapeType="1"/>
          </p:cNvSpPr>
          <p:nvPr/>
        </p:nvSpPr>
        <p:spPr bwMode="auto">
          <a:xfrm>
            <a:off x="3429000" y="3581400"/>
            <a:ext cx="1524000" cy="685800"/>
          </a:xfrm>
          <a:prstGeom prst="line">
            <a:avLst/>
          </a:prstGeom>
          <a:noFill/>
          <a:ln w="9525">
            <a:solidFill>
              <a:schemeClr val="tx1"/>
            </a:solidFill>
            <a:round/>
            <a:headEnd/>
            <a:tailEnd/>
          </a:ln>
          <a:effectLst/>
        </p:spPr>
        <p:txBody>
          <a:bodyPr/>
          <a:lstStyle/>
          <a:p>
            <a:endParaRPr lang="en-US"/>
          </a:p>
        </p:txBody>
      </p:sp>
      <p:sp>
        <p:nvSpPr>
          <p:cNvPr id="1159186" name="Line 18"/>
          <p:cNvSpPr>
            <a:spLocks noChangeShapeType="1"/>
          </p:cNvSpPr>
          <p:nvPr/>
        </p:nvSpPr>
        <p:spPr bwMode="auto">
          <a:xfrm>
            <a:off x="3429000" y="3581400"/>
            <a:ext cx="1524000" cy="1828800"/>
          </a:xfrm>
          <a:prstGeom prst="line">
            <a:avLst/>
          </a:prstGeom>
          <a:noFill/>
          <a:ln w="9525">
            <a:solidFill>
              <a:schemeClr val="tx1"/>
            </a:solidFill>
            <a:round/>
            <a:headEnd/>
            <a:tailEnd/>
          </a:ln>
          <a:effectLst/>
        </p:spPr>
        <p:txBody>
          <a:bodyPr/>
          <a:lstStyle/>
          <a:p>
            <a:endParaRPr lang="en-US"/>
          </a:p>
        </p:txBody>
      </p:sp>
      <p:sp>
        <p:nvSpPr>
          <p:cNvPr id="14" name="Slide Number Placeholder 1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305800" cy="5257800"/>
          </a:xfrm>
        </p:spPr>
        <p:txBody>
          <a:bodyPr/>
          <a:lstStyle/>
          <a:p>
            <a:pPr algn="just"/>
            <a:r>
              <a:rPr lang="en-US" dirty="0" smtClean="0"/>
              <a:t>Consistency: Strategy should not present inconsistent goals &amp; policies</a:t>
            </a:r>
          </a:p>
          <a:p>
            <a:pPr algn="just"/>
            <a:r>
              <a:rPr lang="en-US" dirty="0" smtClean="0"/>
              <a:t>Consonance:	Need for strategies to examine sets of trends</a:t>
            </a:r>
          </a:p>
          <a:p>
            <a:pPr algn="just"/>
            <a:r>
              <a:rPr lang="en-US" dirty="0" smtClean="0"/>
              <a:t>Feasibility: 	Neither overtax resources or create unsolvable sub-problems</a:t>
            </a:r>
          </a:p>
          <a:p>
            <a:pPr algn="just"/>
            <a:r>
              <a:rPr lang="en-US" dirty="0" smtClean="0"/>
              <a:t>Advantage:	Creation or maintenance of competitive advantage</a:t>
            </a:r>
          </a:p>
          <a:p>
            <a:endParaRPr lang="en-US" dirty="0" smtClean="0">
              <a:solidFill>
                <a:srgbClr val="800000"/>
              </a:solidFill>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143000"/>
          </a:xfrm>
        </p:spPr>
        <p:txBody>
          <a:bodyPr>
            <a:normAutofit fontScale="90000"/>
          </a:bodyPr>
          <a:lstStyle/>
          <a:p>
            <a:pPr algn="r"/>
            <a:r>
              <a:rPr lang="en-US" b="1" dirty="0" smtClean="0"/>
              <a:t>Difficulties in Strategy Evaluation</a:t>
            </a:r>
            <a:r>
              <a:rPr lang="en-US" dirty="0" smtClean="0"/>
              <a:t/>
            </a:r>
            <a:br>
              <a:rPr lang="en-US" dirty="0" smtClean="0"/>
            </a:br>
            <a:endParaRPr lang="en-US" dirty="0"/>
          </a:p>
        </p:txBody>
      </p:sp>
      <p:sp>
        <p:nvSpPr>
          <p:cNvPr id="3" name="Content Placeholder 2"/>
          <p:cNvSpPr>
            <a:spLocks noGrp="1"/>
          </p:cNvSpPr>
          <p:nvPr>
            <p:ph idx="1"/>
          </p:nvPr>
        </p:nvSpPr>
        <p:spPr>
          <a:xfrm>
            <a:off x="457200" y="1676400"/>
            <a:ext cx="8229600" cy="4449763"/>
          </a:xfrm>
        </p:spPr>
        <p:txBody>
          <a:bodyPr/>
          <a:lstStyle/>
          <a:p>
            <a:pPr marL="571500" indent="-571500">
              <a:buClr>
                <a:schemeClr val="tx1"/>
              </a:buClr>
              <a:buFont typeface="Wingdings" pitchFamily="2" charset="2"/>
              <a:buAutoNum type="arabicPeriod"/>
            </a:pPr>
            <a:r>
              <a:rPr lang="en-US" dirty="0" smtClean="0"/>
              <a:t>Increase in environment’s complexity</a:t>
            </a:r>
          </a:p>
          <a:p>
            <a:pPr marL="571500" indent="-571500">
              <a:buClr>
                <a:schemeClr val="tx1"/>
              </a:buClr>
              <a:buFont typeface="Wingdings" pitchFamily="2" charset="2"/>
              <a:buAutoNum type="arabicPeriod"/>
            </a:pPr>
            <a:r>
              <a:rPr lang="en-US" dirty="0" smtClean="0"/>
              <a:t>Difficulty predicting future with accuracy</a:t>
            </a:r>
          </a:p>
          <a:p>
            <a:pPr marL="571500" indent="-571500">
              <a:buClr>
                <a:schemeClr val="tx1"/>
              </a:buClr>
              <a:buFont typeface="Wingdings" pitchFamily="2" charset="2"/>
              <a:buAutoNum type="arabicPeriod"/>
            </a:pPr>
            <a:r>
              <a:rPr lang="en-US" dirty="0" smtClean="0"/>
              <a:t>Increasing number of variables</a:t>
            </a:r>
          </a:p>
          <a:p>
            <a:pPr marL="571500" indent="-571500">
              <a:buClr>
                <a:schemeClr val="tx1"/>
              </a:buClr>
              <a:buFont typeface="Wingdings" pitchFamily="2" charset="2"/>
              <a:buAutoNum type="arabicPeriod" startAt="4"/>
            </a:pPr>
            <a:r>
              <a:rPr lang="en-US" dirty="0" smtClean="0"/>
              <a:t>Rate of obsolescence of plans</a:t>
            </a:r>
          </a:p>
          <a:p>
            <a:pPr marL="571500" indent="-571500">
              <a:buClr>
                <a:schemeClr val="tx1"/>
              </a:buClr>
              <a:buFont typeface="Wingdings" pitchFamily="2" charset="2"/>
              <a:buAutoNum type="arabicPeriod" startAt="4"/>
            </a:pPr>
            <a:r>
              <a:rPr lang="en-US" dirty="0" smtClean="0"/>
              <a:t>Domestic and global events</a:t>
            </a:r>
          </a:p>
          <a:p>
            <a:pPr marL="571500" indent="-571500">
              <a:buClr>
                <a:schemeClr val="tx1"/>
              </a:buClr>
              <a:buFont typeface="Wingdings" pitchFamily="2" charset="2"/>
              <a:buAutoNum type="arabicPeriod" startAt="4"/>
            </a:pPr>
            <a:r>
              <a:rPr lang="en-US" dirty="0" smtClean="0"/>
              <a:t>Decreasing time span for planning certainty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STRATEGY-EVALUATION FRAMEWORK</a:t>
            </a:r>
            <a:endParaRPr lang="en-US" sz="3200" b="1" dirty="0"/>
          </a:p>
        </p:txBody>
      </p:sp>
      <p:sp>
        <p:nvSpPr>
          <p:cNvPr id="3" name="Content Placeholder 2"/>
          <p:cNvSpPr>
            <a:spLocks noGrp="1"/>
          </p:cNvSpPr>
          <p:nvPr>
            <p:ph idx="1"/>
          </p:nvPr>
        </p:nvSpPr>
        <p:spPr>
          <a:xfrm>
            <a:off x="457200" y="1219200"/>
            <a:ext cx="8229600" cy="5334000"/>
          </a:xfrm>
        </p:spPr>
        <p:txBody>
          <a:bodyPr>
            <a:normAutofit fontScale="47500" lnSpcReduction="20000"/>
          </a:bodyPr>
          <a:lstStyle/>
          <a:p>
            <a:endParaRPr lang="en-US" b="1" dirty="0" smtClean="0"/>
          </a:p>
          <a:p>
            <a:r>
              <a:rPr lang="en-US" sz="4400" b="1" dirty="0" smtClean="0"/>
              <a:t>Review of underlying bases of strategy</a:t>
            </a:r>
          </a:p>
          <a:p>
            <a:endParaRPr lang="en-US" sz="4400" b="1" dirty="0" smtClean="0"/>
          </a:p>
          <a:p>
            <a:pPr marL="971550" lvl="1" indent="-571500">
              <a:buClr>
                <a:schemeClr val="tx1"/>
              </a:buClr>
              <a:buFont typeface="Wingdings" pitchFamily="2" charset="2"/>
              <a:buChar char="§"/>
            </a:pPr>
            <a:r>
              <a:rPr lang="en-US" sz="4400" dirty="0" smtClean="0"/>
              <a:t>Develop revised EFE Matrix</a:t>
            </a:r>
          </a:p>
          <a:p>
            <a:pPr marL="971550" lvl="1" indent="-571500">
              <a:buClr>
                <a:schemeClr val="tx1"/>
              </a:buClr>
              <a:buFont typeface="Wingdings" pitchFamily="2" charset="2"/>
              <a:buChar char="§"/>
            </a:pPr>
            <a:r>
              <a:rPr lang="en-US" sz="4400" dirty="0" smtClean="0"/>
              <a:t>Develop revised IFE Matrix</a:t>
            </a:r>
          </a:p>
          <a:p>
            <a:pPr marL="971550" lvl="1" indent="-571500">
              <a:buClr>
                <a:schemeClr val="tx1"/>
              </a:buClr>
            </a:pPr>
            <a:endParaRPr lang="en-US" sz="4400" dirty="0" smtClean="0"/>
          </a:p>
          <a:p>
            <a:pPr marL="342900" lvl="1" indent="-342900">
              <a:buClr>
                <a:schemeClr val="tx1"/>
              </a:buClr>
              <a:buFont typeface="Arial" pitchFamily="34" charset="0"/>
              <a:buChar char="•"/>
            </a:pPr>
            <a:r>
              <a:rPr lang="en-US" sz="4400" b="1" dirty="0" smtClean="0"/>
              <a:t>Review effectiveness of strategy</a:t>
            </a:r>
          </a:p>
          <a:p>
            <a:pPr marL="342900" lvl="1" indent="-342900">
              <a:buClr>
                <a:schemeClr val="tx1"/>
              </a:buClr>
              <a:buFont typeface="Arial" pitchFamily="34" charset="0"/>
              <a:buChar char="•"/>
            </a:pPr>
            <a:endParaRPr lang="en-US" sz="4400" dirty="0" smtClean="0"/>
          </a:p>
          <a:p>
            <a:pPr marL="971550" lvl="1" indent="-571500">
              <a:buClr>
                <a:schemeClr val="tx1"/>
              </a:buClr>
              <a:buFont typeface="Wingdings" pitchFamily="2" charset="2"/>
              <a:buChar char="§"/>
            </a:pPr>
            <a:r>
              <a:rPr lang="en-US" sz="4400" dirty="0" smtClean="0"/>
              <a:t>Competitors’ reaction to strategy</a:t>
            </a:r>
          </a:p>
          <a:p>
            <a:pPr marL="971550" lvl="1" indent="-571500">
              <a:buClr>
                <a:schemeClr val="tx1"/>
              </a:buClr>
              <a:buFont typeface="Wingdings" pitchFamily="2" charset="2"/>
              <a:buChar char="§"/>
            </a:pPr>
            <a:r>
              <a:rPr lang="en-US" sz="4400" dirty="0" smtClean="0"/>
              <a:t>Competitors’ change in strategy</a:t>
            </a:r>
          </a:p>
          <a:p>
            <a:pPr marL="971550" lvl="1" indent="-571500">
              <a:buClr>
                <a:schemeClr val="tx1"/>
              </a:buClr>
              <a:buFont typeface="Wingdings" pitchFamily="2" charset="2"/>
              <a:buChar char="§"/>
            </a:pPr>
            <a:r>
              <a:rPr lang="en-US" sz="4400" dirty="0" smtClean="0"/>
              <a:t>Competitors’ changes in strengths &amp; weaknesses</a:t>
            </a:r>
          </a:p>
          <a:p>
            <a:pPr marL="971550" lvl="1" indent="-571500">
              <a:buClr>
                <a:schemeClr val="tx1"/>
              </a:buClr>
              <a:buFont typeface="Wingdings" pitchFamily="2" charset="2"/>
              <a:buChar char="§"/>
            </a:pPr>
            <a:r>
              <a:rPr lang="en-US" sz="4400" dirty="0" smtClean="0"/>
              <a:t>Reasons for competitors’ strategic change</a:t>
            </a:r>
          </a:p>
          <a:p>
            <a:pPr marL="971550" lvl="1" indent="-571500">
              <a:buClr>
                <a:schemeClr val="tx1"/>
              </a:buClr>
              <a:buFont typeface="Wingdings" pitchFamily="2" charset="2"/>
              <a:buChar char="§"/>
            </a:pPr>
            <a:r>
              <a:rPr lang="en-US" sz="4400" dirty="0" smtClean="0"/>
              <a:t>Reasons for competitors’ successful strategies</a:t>
            </a:r>
          </a:p>
          <a:p>
            <a:pPr marL="971550" lvl="1" indent="-571500">
              <a:buClr>
                <a:schemeClr val="tx1"/>
              </a:buClr>
              <a:buFont typeface="Wingdings" pitchFamily="2" charset="2"/>
              <a:buChar char="§"/>
            </a:pPr>
            <a:r>
              <a:rPr lang="en-US" sz="4400" dirty="0" smtClean="0"/>
              <a:t>Competitors’ present market positions &amp; profitability</a:t>
            </a:r>
          </a:p>
          <a:p>
            <a:pPr marL="971550" lvl="1" indent="-571500">
              <a:buClr>
                <a:schemeClr val="tx1"/>
              </a:buClr>
              <a:buFont typeface="Wingdings" pitchFamily="2" charset="2"/>
              <a:buChar char="§"/>
            </a:pPr>
            <a:r>
              <a:rPr lang="en-US" sz="4400" dirty="0" smtClean="0"/>
              <a:t>Potential for competitor retaliation</a:t>
            </a:r>
          </a:p>
          <a:p>
            <a:pPr marL="971550" lvl="1" indent="-571500">
              <a:buClr>
                <a:schemeClr val="tx1"/>
              </a:buClr>
              <a:buFont typeface="Wingdings" pitchFamily="2" charset="2"/>
              <a:buChar char="§"/>
            </a:pPr>
            <a:r>
              <a:rPr lang="en-US" sz="4400" dirty="0" smtClean="0"/>
              <a:t>Potential for cooperation with competitors</a:t>
            </a:r>
          </a:p>
          <a:p>
            <a:pPr marL="971550" lvl="1" indent="-571500">
              <a:buClr>
                <a:schemeClr val="tx1"/>
              </a:buClr>
              <a:buFont typeface="Wingdings" pitchFamily="2" charset="2"/>
              <a:buChar char="§"/>
            </a:pPr>
            <a:endParaRPr lang="en-US" dirty="0" smtClean="0">
              <a:solidFill>
                <a:srgbClr val="800000"/>
              </a:solidFill>
            </a:endParaRPr>
          </a:p>
          <a:p>
            <a:pPr marL="742950" lvl="2" indent="-342900">
              <a:buClr>
                <a:schemeClr val="tx1"/>
              </a:buClr>
            </a:pP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92162"/>
          </a:xfrm>
        </p:spPr>
        <p:txBody>
          <a:bodyPr>
            <a:normAutofit fontScale="90000"/>
          </a:bodyPr>
          <a:lstStyle/>
          <a:p>
            <a:pPr algn="r"/>
            <a:r>
              <a:rPr lang="en-US" sz="2700" b="1" dirty="0" smtClean="0"/>
              <a:t>Monitor Strengths &amp; Weaknesses; Opportunities &amp; Threats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marL="571500" indent="-571500">
              <a:buClr>
                <a:schemeClr val="tx1"/>
              </a:buClr>
              <a:buFont typeface="Wingdings" pitchFamily="2" charset="2"/>
              <a:buChar char="§"/>
            </a:pPr>
            <a:r>
              <a:rPr lang="en-US" sz="2400" dirty="0" smtClean="0"/>
              <a:t>Are strengths still strengths?</a:t>
            </a:r>
          </a:p>
          <a:p>
            <a:pPr marL="571500" indent="-571500">
              <a:buClr>
                <a:schemeClr val="tx1"/>
              </a:buClr>
              <a:buFont typeface="Wingdings" pitchFamily="2" charset="2"/>
              <a:buChar char="§"/>
            </a:pPr>
            <a:r>
              <a:rPr lang="en-US" sz="2400" dirty="0" smtClean="0"/>
              <a:t>Have we added additional strengths?</a:t>
            </a:r>
          </a:p>
          <a:p>
            <a:pPr marL="571500" indent="-571500">
              <a:buClr>
                <a:schemeClr val="tx1"/>
              </a:buClr>
              <a:buFont typeface="Wingdings" pitchFamily="2" charset="2"/>
              <a:buChar char="§"/>
            </a:pPr>
            <a:r>
              <a:rPr lang="en-US" sz="2400" dirty="0" smtClean="0"/>
              <a:t>Are weaknesses still weaknesses?</a:t>
            </a:r>
          </a:p>
          <a:p>
            <a:pPr marL="571500" indent="-571500">
              <a:buClr>
                <a:schemeClr val="tx1"/>
              </a:buClr>
              <a:buFont typeface="Wingdings" pitchFamily="2" charset="2"/>
              <a:buChar char="§"/>
            </a:pPr>
            <a:r>
              <a:rPr lang="en-US" sz="2400" dirty="0" smtClean="0"/>
              <a:t>Have we developed other weaknesses?</a:t>
            </a:r>
          </a:p>
          <a:p>
            <a:pPr marL="571500" indent="-571500">
              <a:buClr>
                <a:schemeClr val="tx1"/>
              </a:buClr>
              <a:buFont typeface="Wingdings" pitchFamily="2" charset="2"/>
              <a:buChar char="§"/>
            </a:pPr>
            <a:r>
              <a:rPr lang="en-US" sz="2400" dirty="0" smtClean="0"/>
              <a:t>Are opportunities still opportunities?</a:t>
            </a:r>
          </a:p>
          <a:p>
            <a:pPr marL="571500" indent="-571500">
              <a:buClr>
                <a:schemeClr val="tx1"/>
              </a:buClr>
              <a:buFont typeface="Wingdings" pitchFamily="2" charset="2"/>
              <a:buChar char="§"/>
            </a:pPr>
            <a:r>
              <a:rPr lang="en-US" sz="2400" dirty="0" smtClean="0"/>
              <a:t>Other opportunities develop?</a:t>
            </a:r>
          </a:p>
          <a:p>
            <a:pPr marL="571500" indent="-571500">
              <a:buClr>
                <a:schemeClr val="tx1"/>
              </a:buClr>
              <a:buFont typeface="Wingdings" pitchFamily="2" charset="2"/>
              <a:buChar char="§"/>
            </a:pPr>
            <a:r>
              <a:rPr lang="en-US" sz="2400" dirty="0" smtClean="0"/>
              <a:t>Are threats still threats</a:t>
            </a:r>
          </a:p>
          <a:p>
            <a:pPr marL="571500" indent="-571500">
              <a:buClr>
                <a:schemeClr val="tx1"/>
              </a:buClr>
              <a:buFont typeface="Wingdings" pitchFamily="2" charset="2"/>
              <a:buChar char="§"/>
            </a:pPr>
            <a:r>
              <a:rPr lang="en-US" sz="2400" dirty="0" smtClean="0"/>
              <a:t>Other threats emerged?</a:t>
            </a:r>
          </a:p>
          <a:p>
            <a:pPr marL="571500" indent="-571500">
              <a:buClr>
                <a:schemeClr val="tx1"/>
              </a:buClr>
              <a:buFont typeface="Wingdings" pitchFamily="2" charset="2"/>
              <a:buChar char="§"/>
            </a:pPr>
            <a:r>
              <a:rPr lang="en-US" sz="2400" dirty="0" smtClean="0"/>
              <a:t>Are we vulnerable to hostile takeover?</a:t>
            </a:r>
          </a:p>
          <a:p>
            <a:pPr marL="571500" indent="-571500">
              <a:buClr>
                <a:schemeClr val="tx1"/>
              </a:buClr>
            </a:pPr>
            <a:endParaRPr lang="en-US" dirty="0" smtClean="0">
              <a:solidFill>
                <a:srgbClr val="800000"/>
              </a:solidFill>
            </a:endParaRP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ChangeArrowheads="1"/>
          </p:cNvSpPr>
          <p:nvPr/>
        </p:nvSpPr>
        <p:spPr bwMode="auto">
          <a:xfrm>
            <a:off x="5181600" y="228600"/>
            <a:ext cx="3657600" cy="457200"/>
          </a:xfrm>
          <a:prstGeom prst="rect">
            <a:avLst/>
          </a:prstGeom>
          <a:noFill/>
          <a:ln w="9525">
            <a:noFill/>
            <a:miter lim="800000"/>
            <a:headEnd/>
            <a:tailEnd/>
          </a:ln>
          <a:effectLst/>
        </p:spPr>
        <p:txBody>
          <a:bodyPr lIns="92075" tIns="46038" rIns="92075" bIns="46038" anchor="ctr"/>
          <a:lstStyle/>
          <a:p>
            <a:r>
              <a:rPr lang="en-US" sz="2100" b="1">
                <a:solidFill>
                  <a:schemeClr val="tx2"/>
                </a:solidFill>
              </a:rPr>
              <a:t>Evaluation Framework</a:t>
            </a:r>
          </a:p>
        </p:txBody>
      </p:sp>
      <p:grpSp>
        <p:nvGrpSpPr>
          <p:cNvPr id="2" name="Group 3"/>
          <p:cNvGrpSpPr>
            <a:grpSpLocks/>
          </p:cNvGrpSpPr>
          <p:nvPr/>
        </p:nvGrpSpPr>
        <p:grpSpPr bwMode="auto">
          <a:xfrm>
            <a:off x="111125" y="227013"/>
            <a:ext cx="4538663" cy="1338262"/>
            <a:chOff x="70" y="143"/>
            <a:chExt cx="2859" cy="843"/>
          </a:xfrm>
        </p:grpSpPr>
        <p:pic>
          <p:nvPicPr>
            <p:cNvPr id="1176580" name="Picture 4"/>
            <p:cNvPicPr>
              <a:picLocks noChangeArrowheads="1"/>
            </p:cNvPicPr>
            <p:nvPr/>
          </p:nvPicPr>
          <p:blipFill>
            <a:blip r:embed="rId3" cstate="print">
              <a:grayscl/>
            </a:blip>
            <a:srcRect/>
            <a:stretch>
              <a:fillRect/>
            </a:stretch>
          </p:blipFill>
          <p:spPr bwMode="auto">
            <a:xfrm>
              <a:off x="70" y="143"/>
              <a:ext cx="2859" cy="843"/>
            </a:xfrm>
            <a:prstGeom prst="rect">
              <a:avLst/>
            </a:prstGeom>
            <a:solidFill>
              <a:srgbClr val="FFFFCC"/>
            </a:solidFill>
            <a:ln w="9525">
              <a:solidFill>
                <a:schemeClr val="tx1"/>
              </a:solidFill>
              <a:miter lim="800000"/>
              <a:headEnd/>
              <a:tailEnd/>
            </a:ln>
            <a:effectLst/>
          </p:spPr>
        </p:pic>
        <p:sp>
          <p:nvSpPr>
            <p:cNvPr id="1176581" name="Rectangle 5"/>
            <p:cNvSpPr>
              <a:spLocks noChangeArrowheads="1"/>
            </p:cNvSpPr>
            <p:nvPr/>
          </p:nvSpPr>
          <p:spPr bwMode="auto">
            <a:xfrm>
              <a:off x="205" y="176"/>
              <a:ext cx="2614" cy="656"/>
            </a:xfrm>
            <a:prstGeom prst="rect">
              <a:avLst/>
            </a:prstGeom>
            <a:solidFill>
              <a:srgbClr val="FFFFCC"/>
            </a:solidFill>
            <a:ln w="9525">
              <a:solidFill>
                <a:schemeClr val="tx1"/>
              </a:solidFill>
              <a:miter lim="800000"/>
              <a:headEnd/>
              <a:tailEnd/>
            </a:ln>
            <a:effectLst/>
          </p:spPr>
          <p:txBody>
            <a:bodyPr wrap="none" lIns="92075" tIns="46038" rIns="92075" bIns="46038" anchor="ctr"/>
            <a:lstStyle/>
            <a:p>
              <a:pPr algn="ctr"/>
              <a:r>
                <a:rPr lang="en-US" sz="2400" b="1">
                  <a:solidFill>
                    <a:srgbClr val="800000"/>
                  </a:solidFill>
                </a:rPr>
                <a:t>I.</a:t>
              </a:r>
              <a:r>
                <a:rPr lang="en-US" sz="2400">
                  <a:solidFill>
                    <a:srgbClr val="800000"/>
                  </a:solidFill>
                </a:rPr>
                <a:t>  </a:t>
              </a:r>
              <a:r>
                <a:rPr lang="en-US" sz="2400" b="1">
                  <a:solidFill>
                    <a:srgbClr val="800000"/>
                  </a:solidFill>
                </a:rPr>
                <a:t>Review Underlying Bases</a:t>
              </a:r>
              <a:r>
                <a:rPr lang="en-US" sz="2400">
                  <a:solidFill>
                    <a:srgbClr val="800000"/>
                  </a:solidFill>
                </a:rPr>
                <a:t> </a:t>
              </a:r>
            </a:p>
          </p:txBody>
        </p:sp>
      </p:grpSp>
      <p:sp>
        <p:nvSpPr>
          <p:cNvPr id="1176582" name="Rectangle 6"/>
          <p:cNvSpPr>
            <a:spLocks noChangeArrowheads="1"/>
          </p:cNvSpPr>
          <p:nvPr/>
        </p:nvSpPr>
        <p:spPr bwMode="auto">
          <a:xfrm>
            <a:off x="306388" y="6021388"/>
            <a:ext cx="3273425" cy="682625"/>
          </a:xfrm>
          <a:prstGeom prst="rect">
            <a:avLst/>
          </a:prstGeom>
          <a:solidFill>
            <a:srgbClr val="E3DDCB"/>
          </a:solidFill>
          <a:ln w="12700">
            <a:solidFill>
              <a:schemeClr val="tx1"/>
            </a:solidFill>
            <a:miter lim="800000"/>
            <a:headEnd/>
            <a:tailEnd/>
          </a:ln>
          <a:effectLst/>
        </p:spPr>
        <p:txBody>
          <a:bodyPr wrap="none" lIns="92075" tIns="46038" rIns="92075" bIns="46038" anchor="ctr"/>
          <a:lstStyle/>
          <a:p>
            <a:pPr algn="ctr"/>
            <a:r>
              <a:rPr lang="en-US" sz="2000" b="1">
                <a:solidFill>
                  <a:srgbClr val="800000"/>
                </a:solidFill>
              </a:rPr>
              <a:t>Continue present course</a:t>
            </a:r>
          </a:p>
        </p:txBody>
      </p:sp>
      <p:grpSp>
        <p:nvGrpSpPr>
          <p:cNvPr id="3" name="Group 7"/>
          <p:cNvGrpSpPr>
            <a:grpSpLocks/>
          </p:cNvGrpSpPr>
          <p:nvPr/>
        </p:nvGrpSpPr>
        <p:grpSpPr bwMode="auto">
          <a:xfrm>
            <a:off x="65088" y="3122613"/>
            <a:ext cx="5040312" cy="927100"/>
            <a:chOff x="41" y="1967"/>
            <a:chExt cx="2984" cy="584"/>
          </a:xfrm>
        </p:grpSpPr>
        <p:pic>
          <p:nvPicPr>
            <p:cNvPr id="1176584" name="Picture 8"/>
            <p:cNvPicPr>
              <a:picLocks noChangeArrowheads="1"/>
            </p:cNvPicPr>
            <p:nvPr/>
          </p:nvPicPr>
          <p:blipFill>
            <a:blip r:embed="rId4" cstate="print">
              <a:grayscl/>
            </a:blip>
            <a:srcRect/>
            <a:stretch>
              <a:fillRect/>
            </a:stretch>
          </p:blipFill>
          <p:spPr bwMode="auto">
            <a:xfrm>
              <a:off x="41" y="1967"/>
              <a:ext cx="2984" cy="584"/>
            </a:xfrm>
            <a:prstGeom prst="rect">
              <a:avLst/>
            </a:prstGeom>
            <a:solidFill>
              <a:srgbClr val="FFFFCC"/>
            </a:solidFill>
            <a:ln w="9525">
              <a:solidFill>
                <a:schemeClr val="tx1"/>
              </a:solidFill>
              <a:miter lim="800000"/>
              <a:headEnd/>
              <a:tailEnd/>
            </a:ln>
            <a:effectLst/>
          </p:spPr>
        </p:pic>
        <p:sp>
          <p:nvSpPr>
            <p:cNvPr id="1176585" name="Rectangle 9"/>
            <p:cNvSpPr>
              <a:spLocks noChangeArrowheads="1"/>
            </p:cNvSpPr>
            <p:nvPr/>
          </p:nvSpPr>
          <p:spPr bwMode="auto">
            <a:xfrm>
              <a:off x="205" y="2000"/>
              <a:ext cx="2710" cy="368"/>
            </a:xfrm>
            <a:prstGeom prst="rect">
              <a:avLst/>
            </a:prstGeom>
            <a:solidFill>
              <a:srgbClr val="FFFFCC"/>
            </a:solidFill>
            <a:ln w="9525">
              <a:solidFill>
                <a:schemeClr val="tx1"/>
              </a:solidFill>
              <a:miter lim="800000"/>
              <a:headEnd/>
              <a:tailEnd/>
            </a:ln>
            <a:effectLst/>
          </p:spPr>
          <p:txBody>
            <a:bodyPr wrap="none" lIns="92075" tIns="46038" rIns="92075" bIns="46038" anchor="ctr"/>
            <a:lstStyle/>
            <a:p>
              <a:pPr algn="ctr"/>
              <a:r>
                <a:rPr lang="en-US" sz="2400" b="1">
                  <a:solidFill>
                    <a:srgbClr val="800000"/>
                  </a:solidFill>
                </a:rPr>
                <a:t>II.  Measure Firm Performance</a:t>
              </a:r>
            </a:p>
          </p:txBody>
        </p:sp>
      </p:grpSp>
      <p:grpSp>
        <p:nvGrpSpPr>
          <p:cNvPr id="4" name="Group 10"/>
          <p:cNvGrpSpPr>
            <a:grpSpLocks/>
          </p:cNvGrpSpPr>
          <p:nvPr/>
        </p:nvGrpSpPr>
        <p:grpSpPr bwMode="auto">
          <a:xfrm>
            <a:off x="5791200" y="1143000"/>
            <a:ext cx="3060700" cy="4725988"/>
            <a:chOff x="3689" y="767"/>
            <a:chExt cx="1928" cy="3320"/>
          </a:xfrm>
        </p:grpSpPr>
        <p:pic>
          <p:nvPicPr>
            <p:cNvPr id="1176587" name="Picture 11"/>
            <p:cNvPicPr>
              <a:picLocks noChangeArrowheads="1"/>
            </p:cNvPicPr>
            <p:nvPr/>
          </p:nvPicPr>
          <p:blipFill>
            <a:blip r:embed="rId5" cstate="print">
              <a:grayscl/>
            </a:blip>
            <a:srcRect/>
            <a:stretch>
              <a:fillRect/>
            </a:stretch>
          </p:blipFill>
          <p:spPr bwMode="auto">
            <a:xfrm>
              <a:off x="3689" y="767"/>
              <a:ext cx="1928" cy="3320"/>
            </a:xfrm>
            <a:prstGeom prst="rect">
              <a:avLst/>
            </a:prstGeom>
            <a:solidFill>
              <a:srgbClr val="FFFFCC"/>
            </a:solidFill>
            <a:ln w="9525">
              <a:solidFill>
                <a:schemeClr val="tx1"/>
              </a:solidFill>
              <a:miter lim="800000"/>
              <a:headEnd/>
              <a:tailEnd/>
            </a:ln>
            <a:effectLst/>
          </p:spPr>
        </p:pic>
        <p:sp>
          <p:nvSpPr>
            <p:cNvPr id="1176588" name="Rectangle 12"/>
            <p:cNvSpPr>
              <a:spLocks noChangeArrowheads="1"/>
            </p:cNvSpPr>
            <p:nvPr/>
          </p:nvSpPr>
          <p:spPr bwMode="auto">
            <a:xfrm>
              <a:off x="3853" y="800"/>
              <a:ext cx="1654" cy="3104"/>
            </a:xfrm>
            <a:prstGeom prst="rect">
              <a:avLst/>
            </a:prstGeom>
            <a:solidFill>
              <a:srgbClr val="FFFFCC"/>
            </a:solidFill>
            <a:ln w="9525">
              <a:solidFill>
                <a:schemeClr val="tx1"/>
              </a:solidFill>
              <a:miter lim="800000"/>
              <a:headEnd/>
              <a:tailEnd/>
            </a:ln>
            <a:effectLst/>
          </p:spPr>
          <p:txBody>
            <a:bodyPr wrap="none" lIns="92075" tIns="46038" rIns="92075" bIns="46038" anchor="ctr"/>
            <a:lstStyle/>
            <a:p>
              <a:pPr algn="ctr"/>
              <a:r>
                <a:rPr lang="en-US" sz="2400" b="1">
                  <a:solidFill>
                    <a:srgbClr val="800000"/>
                  </a:solidFill>
                </a:rPr>
                <a:t>III.</a:t>
              </a:r>
            </a:p>
            <a:p>
              <a:pPr algn="ctr"/>
              <a:r>
                <a:rPr lang="en-US" sz="2400" b="1">
                  <a:solidFill>
                    <a:srgbClr val="800000"/>
                  </a:solidFill>
                </a:rPr>
                <a:t>Take </a:t>
              </a:r>
            </a:p>
            <a:p>
              <a:pPr algn="ctr"/>
              <a:r>
                <a:rPr lang="en-US" sz="2400" b="1">
                  <a:solidFill>
                    <a:srgbClr val="800000"/>
                  </a:solidFill>
                </a:rPr>
                <a:t>Corrective</a:t>
              </a:r>
            </a:p>
            <a:p>
              <a:pPr algn="ctr"/>
              <a:r>
                <a:rPr lang="en-US" sz="2400" b="1">
                  <a:solidFill>
                    <a:srgbClr val="800000"/>
                  </a:solidFill>
                </a:rPr>
                <a:t> Actions</a:t>
              </a:r>
            </a:p>
          </p:txBody>
        </p:sp>
      </p:grpSp>
      <p:sp>
        <p:nvSpPr>
          <p:cNvPr id="1176589" name="Rectangle 13"/>
          <p:cNvSpPr>
            <a:spLocks noChangeArrowheads="1"/>
          </p:cNvSpPr>
          <p:nvPr/>
        </p:nvSpPr>
        <p:spPr bwMode="auto">
          <a:xfrm>
            <a:off x="838200" y="1676400"/>
            <a:ext cx="2130425" cy="530225"/>
          </a:xfrm>
          <a:prstGeom prst="rect">
            <a:avLst/>
          </a:prstGeom>
          <a:solidFill>
            <a:schemeClr val="accent1">
              <a:alpha val="50000"/>
            </a:schemeClr>
          </a:solidFill>
          <a:ln w="12700">
            <a:solidFill>
              <a:schemeClr val="tx1"/>
            </a:solidFill>
            <a:miter lim="800000"/>
            <a:headEnd/>
            <a:tailEnd/>
          </a:ln>
          <a:effectLst/>
        </p:spPr>
        <p:txBody>
          <a:bodyPr wrap="none" lIns="92075" tIns="46038" rIns="92075" bIns="46038" anchor="ctr"/>
          <a:lstStyle/>
          <a:p>
            <a:pPr algn="ctr"/>
            <a:r>
              <a:rPr lang="en-US" sz="2000" b="1">
                <a:solidFill>
                  <a:srgbClr val="800000"/>
                </a:solidFill>
              </a:rPr>
              <a:t>Differences?</a:t>
            </a:r>
          </a:p>
        </p:txBody>
      </p:sp>
      <p:sp>
        <p:nvSpPr>
          <p:cNvPr id="1176590" name="Rectangle 14"/>
          <p:cNvSpPr>
            <a:spLocks noChangeArrowheads="1"/>
          </p:cNvSpPr>
          <p:nvPr/>
        </p:nvSpPr>
        <p:spPr bwMode="auto">
          <a:xfrm>
            <a:off x="839788" y="4192588"/>
            <a:ext cx="2130425" cy="530225"/>
          </a:xfrm>
          <a:prstGeom prst="rect">
            <a:avLst/>
          </a:prstGeom>
          <a:solidFill>
            <a:schemeClr val="accent1"/>
          </a:solidFill>
          <a:ln w="12700">
            <a:solidFill>
              <a:schemeClr val="tx1"/>
            </a:solidFill>
            <a:miter lim="800000"/>
            <a:headEnd/>
            <a:tailEnd/>
          </a:ln>
          <a:effectLst/>
        </p:spPr>
        <p:txBody>
          <a:bodyPr wrap="none" lIns="92075" tIns="46038" rIns="92075" bIns="46038" anchor="ctr"/>
          <a:lstStyle/>
          <a:p>
            <a:pPr algn="ctr"/>
            <a:r>
              <a:rPr lang="en-US" sz="2000" b="1">
                <a:solidFill>
                  <a:srgbClr val="800000"/>
                </a:solidFill>
              </a:rPr>
              <a:t>Differences?</a:t>
            </a:r>
          </a:p>
        </p:txBody>
      </p:sp>
      <p:sp>
        <p:nvSpPr>
          <p:cNvPr id="1176591" name="Oval 15"/>
          <p:cNvSpPr>
            <a:spLocks noChangeArrowheads="1"/>
          </p:cNvSpPr>
          <p:nvPr/>
        </p:nvSpPr>
        <p:spPr bwMode="auto">
          <a:xfrm>
            <a:off x="3811588" y="1525588"/>
            <a:ext cx="606425" cy="606425"/>
          </a:xfrm>
          <a:prstGeom prst="ellipse">
            <a:avLst/>
          </a:prstGeom>
          <a:solidFill>
            <a:schemeClr val="bg1"/>
          </a:solidFill>
          <a:ln w="12700">
            <a:solidFill>
              <a:schemeClr val="tx1"/>
            </a:solidFill>
            <a:round/>
            <a:headEnd/>
            <a:tailEnd/>
          </a:ln>
          <a:effectLst/>
        </p:spPr>
        <p:txBody>
          <a:bodyPr wrap="none" lIns="92075" tIns="46038" rIns="92075" bIns="46038" anchor="ctr"/>
          <a:lstStyle/>
          <a:p>
            <a:pPr algn="ctr"/>
            <a:r>
              <a:rPr lang="en-US" sz="2400" b="1"/>
              <a:t>Yes</a:t>
            </a:r>
          </a:p>
        </p:txBody>
      </p:sp>
      <p:sp>
        <p:nvSpPr>
          <p:cNvPr id="1176592" name="Oval 16"/>
          <p:cNvSpPr>
            <a:spLocks noChangeArrowheads="1"/>
          </p:cNvSpPr>
          <p:nvPr/>
        </p:nvSpPr>
        <p:spPr bwMode="auto">
          <a:xfrm>
            <a:off x="1525588" y="5106988"/>
            <a:ext cx="606425" cy="606425"/>
          </a:xfrm>
          <a:prstGeom prst="ellipse">
            <a:avLst/>
          </a:prstGeom>
          <a:solidFill>
            <a:schemeClr val="bg1"/>
          </a:solidFill>
          <a:ln w="12700">
            <a:solidFill>
              <a:schemeClr val="tx1"/>
            </a:solidFill>
            <a:round/>
            <a:headEnd/>
            <a:tailEnd/>
          </a:ln>
          <a:effectLst/>
        </p:spPr>
        <p:txBody>
          <a:bodyPr wrap="none" lIns="92075" tIns="46038" rIns="92075" bIns="46038" anchor="ctr"/>
          <a:lstStyle/>
          <a:p>
            <a:pPr algn="ctr"/>
            <a:r>
              <a:rPr lang="en-US" sz="2400" b="1"/>
              <a:t>NO</a:t>
            </a:r>
          </a:p>
        </p:txBody>
      </p:sp>
      <p:sp>
        <p:nvSpPr>
          <p:cNvPr id="1176593" name="Oval 17"/>
          <p:cNvSpPr>
            <a:spLocks noChangeArrowheads="1"/>
          </p:cNvSpPr>
          <p:nvPr/>
        </p:nvSpPr>
        <p:spPr bwMode="auto">
          <a:xfrm>
            <a:off x="3811588" y="4116388"/>
            <a:ext cx="606425" cy="606425"/>
          </a:xfrm>
          <a:prstGeom prst="ellipse">
            <a:avLst/>
          </a:prstGeom>
          <a:solidFill>
            <a:schemeClr val="bg1"/>
          </a:solidFill>
          <a:ln w="12700">
            <a:solidFill>
              <a:schemeClr val="tx1"/>
            </a:solidFill>
            <a:round/>
            <a:headEnd/>
            <a:tailEnd/>
          </a:ln>
          <a:effectLst/>
        </p:spPr>
        <p:txBody>
          <a:bodyPr wrap="none" lIns="92075" tIns="46038" rIns="92075" bIns="46038" anchor="ctr"/>
          <a:lstStyle/>
          <a:p>
            <a:pPr algn="ctr"/>
            <a:r>
              <a:rPr lang="en-US" sz="2400" b="1"/>
              <a:t>Yes</a:t>
            </a:r>
          </a:p>
        </p:txBody>
      </p:sp>
      <p:sp>
        <p:nvSpPr>
          <p:cNvPr id="1176594" name="Oval 18"/>
          <p:cNvSpPr>
            <a:spLocks noChangeArrowheads="1"/>
          </p:cNvSpPr>
          <p:nvPr/>
        </p:nvSpPr>
        <p:spPr bwMode="auto">
          <a:xfrm>
            <a:off x="1525588" y="2363788"/>
            <a:ext cx="606425" cy="606425"/>
          </a:xfrm>
          <a:prstGeom prst="ellipse">
            <a:avLst/>
          </a:prstGeom>
          <a:solidFill>
            <a:schemeClr val="bg1"/>
          </a:solidFill>
          <a:ln w="12700">
            <a:solidFill>
              <a:schemeClr val="tx1"/>
            </a:solidFill>
            <a:round/>
            <a:headEnd/>
            <a:tailEnd/>
          </a:ln>
          <a:effectLst/>
        </p:spPr>
        <p:txBody>
          <a:bodyPr wrap="none" lIns="92075" tIns="46038" rIns="92075" bIns="46038" anchor="ctr"/>
          <a:lstStyle/>
          <a:p>
            <a:pPr algn="ctr"/>
            <a:r>
              <a:rPr lang="en-US" sz="2400" b="1"/>
              <a:t>NO</a:t>
            </a:r>
          </a:p>
        </p:txBody>
      </p:sp>
      <p:sp>
        <p:nvSpPr>
          <p:cNvPr id="1176595" name="Line 19"/>
          <p:cNvSpPr>
            <a:spLocks noChangeShapeType="1"/>
          </p:cNvSpPr>
          <p:nvPr/>
        </p:nvSpPr>
        <p:spPr bwMode="auto">
          <a:xfrm>
            <a:off x="4421188" y="1828800"/>
            <a:ext cx="1370012" cy="0"/>
          </a:xfrm>
          <a:prstGeom prst="line">
            <a:avLst/>
          </a:prstGeom>
          <a:noFill/>
          <a:ln w="25400">
            <a:solidFill>
              <a:schemeClr val="tx1"/>
            </a:solidFill>
            <a:round/>
            <a:headEnd type="none" w="sm" len="sm"/>
            <a:tailEnd type="stealth" w="med" len="med"/>
          </a:ln>
          <a:effectLst/>
        </p:spPr>
        <p:txBody>
          <a:bodyPr/>
          <a:lstStyle/>
          <a:p>
            <a:endParaRPr lang="en-US"/>
          </a:p>
        </p:txBody>
      </p:sp>
      <p:sp>
        <p:nvSpPr>
          <p:cNvPr id="1176596" name="Line 20"/>
          <p:cNvSpPr>
            <a:spLocks noChangeShapeType="1"/>
          </p:cNvSpPr>
          <p:nvPr/>
        </p:nvSpPr>
        <p:spPr bwMode="auto">
          <a:xfrm>
            <a:off x="4421188" y="4419600"/>
            <a:ext cx="1370012" cy="0"/>
          </a:xfrm>
          <a:prstGeom prst="line">
            <a:avLst/>
          </a:prstGeom>
          <a:noFill/>
          <a:ln w="25400">
            <a:solidFill>
              <a:schemeClr val="tx1"/>
            </a:solidFill>
            <a:round/>
            <a:headEnd type="none" w="sm" len="sm"/>
            <a:tailEnd type="stealth" w="med" len="med"/>
          </a:ln>
          <a:effectLst/>
        </p:spPr>
        <p:txBody>
          <a:bodyPr/>
          <a:lstStyle/>
          <a:p>
            <a:endParaRPr lang="en-US"/>
          </a:p>
        </p:txBody>
      </p:sp>
      <p:sp>
        <p:nvSpPr>
          <p:cNvPr id="1176597" name="Line 21"/>
          <p:cNvSpPr>
            <a:spLocks noChangeShapeType="1"/>
          </p:cNvSpPr>
          <p:nvPr/>
        </p:nvSpPr>
        <p:spPr bwMode="auto">
          <a:xfrm>
            <a:off x="1828800" y="1373188"/>
            <a:ext cx="0" cy="303212"/>
          </a:xfrm>
          <a:prstGeom prst="line">
            <a:avLst/>
          </a:prstGeom>
          <a:noFill/>
          <a:ln w="12700">
            <a:solidFill>
              <a:schemeClr val="tx1"/>
            </a:solidFill>
            <a:round/>
            <a:headEnd type="none" w="sm" len="sm"/>
            <a:tailEnd type="stealth" w="med" len="med"/>
          </a:ln>
          <a:effectLst/>
        </p:spPr>
        <p:txBody>
          <a:bodyPr/>
          <a:lstStyle/>
          <a:p>
            <a:endParaRPr lang="en-US"/>
          </a:p>
        </p:txBody>
      </p:sp>
      <p:sp>
        <p:nvSpPr>
          <p:cNvPr id="1176598" name="Line 22"/>
          <p:cNvSpPr>
            <a:spLocks noChangeShapeType="1"/>
          </p:cNvSpPr>
          <p:nvPr/>
        </p:nvSpPr>
        <p:spPr bwMode="auto">
          <a:xfrm>
            <a:off x="1828800" y="2135188"/>
            <a:ext cx="0" cy="227012"/>
          </a:xfrm>
          <a:prstGeom prst="line">
            <a:avLst/>
          </a:prstGeom>
          <a:noFill/>
          <a:ln w="12700">
            <a:solidFill>
              <a:schemeClr val="tx1"/>
            </a:solidFill>
            <a:round/>
            <a:headEnd type="none" w="sm" len="sm"/>
            <a:tailEnd type="stealth" w="med" len="med"/>
          </a:ln>
          <a:effectLst/>
        </p:spPr>
        <p:txBody>
          <a:bodyPr/>
          <a:lstStyle/>
          <a:p>
            <a:endParaRPr lang="en-US"/>
          </a:p>
        </p:txBody>
      </p:sp>
      <p:sp>
        <p:nvSpPr>
          <p:cNvPr id="1176599" name="Line 23"/>
          <p:cNvSpPr>
            <a:spLocks noChangeShapeType="1"/>
          </p:cNvSpPr>
          <p:nvPr/>
        </p:nvSpPr>
        <p:spPr bwMode="auto">
          <a:xfrm>
            <a:off x="1828800" y="2897188"/>
            <a:ext cx="0" cy="227012"/>
          </a:xfrm>
          <a:prstGeom prst="line">
            <a:avLst/>
          </a:prstGeom>
          <a:noFill/>
          <a:ln w="12700">
            <a:solidFill>
              <a:schemeClr val="tx1"/>
            </a:solidFill>
            <a:round/>
            <a:headEnd type="none" w="sm" len="sm"/>
            <a:tailEnd type="stealth" w="med" len="med"/>
          </a:ln>
          <a:effectLst/>
        </p:spPr>
        <p:txBody>
          <a:bodyPr/>
          <a:lstStyle/>
          <a:p>
            <a:endParaRPr lang="en-US"/>
          </a:p>
        </p:txBody>
      </p:sp>
      <p:sp>
        <p:nvSpPr>
          <p:cNvPr id="1176600" name="Line 24"/>
          <p:cNvSpPr>
            <a:spLocks noChangeShapeType="1"/>
          </p:cNvSpPr>
          <p:nvPr/>
        </p:nvSpPr>
        <p:spPr bwMode="auto">
          <a:xfrm>
            <a:off x="1828800" y="3963988"/>
            <a:ext cx="0" cy="227012"/>
          </a:xfrm>
          <a:prstGeom prst="line">
            <a:avLst/>
          </a:prstGeom>
          <a:noFill/>
          <a:ln w="12700">
            <a:solidFill>
              <a:schemeClr val="tx1"/>
            </a:solidFill>
            <a:round/>
            <a:headEnd type="none" w="sm" len="sm"/>
            <a:tailEnd type="stealth" w="med" len="med"/>
          </a:ln>
          <a:effectLst/>
        </p:spPr>
        <p:txBody>
          <a:bodyPr/>
          <a:lstStyle/>
          <a:p>
            <a:endParaRPr lang="en-US"/>
          </a:p>
        </p:txBody>
      </p:sp>
      <p:sp>
        <p:nvSpPr>
          <p:cNvPr id="1176601" name="Line 25"/>
          <p:cNvSpPr>
            <a:spLocks noChangeShapeType="1"/>
          </p:cNvSpPr>
          <p:nvPr/>
        </p:nvSpPr>
        <p:spPr bwMode="auto">
          <a:xfrm>
            <a:off x="1828800" y="4725988"/>
            <a:ext cx="0" cy="379412"/>
          </a:xfrm>
          <a:prstGeom prst="line">
            <a:avLst/>
          </a:prstGeom>
          <a:noFill/>
          <a:ln w="12700">
            <a:solidFill>
              <a:schemeClr val="tx1"/>
            </a:solidFill>
            <a:round/>
            <a:headEnd type="none" w="sm" len="sm"/>
            <a:tailEnd type="stealth" w="med" len="med"/>
          </a:ln>
          <a:effectLst/>
        </p:spPr>
        <p:txBody>
          <a:bodyPr/>
          <a:lstStyle/>
          <a:p>
            <a:endParaRPr lang="en-US"/>
          </a:p>
        </p:txBody>
      </p:sp>
      <p:sp>
        <p:nvSpPr>
          <p:cNvPr id="1176602" name="Line 26"/>
          <p:cNvSpPr>
            <a:spLocks noChangeShapeType="1"/>
          </p:cNvSpPr>
          <p:nvPr/>
        </p:nvSpPr>
        <p:spPr bwMode="auto">
          <a:xfrm>
            <a:off x="1828800" y="5792788"/>
            <a:ext cx="0" cy="227012"/>
          </a:xfrm>
          <a:prstGeom prst="line">
            <a:avLst/>
          </a:prstGeom>
          <a:noFill/>
          <a:ln w="12700">
            <a:solidFill>
              <a:schemeClr val="tx1"/>
            </a:solidFill>
            <a:round/>
            <a:headEnd type="none" w="sm" len="sm"/>
            <a:tailEnd type="stealth" w="med" len="med"/>
          </a:ln>
          <a:effectLst/>
        </p:spPr>
        <p:txBody>
          <a:bodyPr/>
          <a:lstStyle/>
          <a:p>
            <a:endParaRPr lang="en-US"/>
          </a:p>
        </p:txBody>
      </p:sp>
      <p:sp>
        <p:nvSpPr>
          <p:cNvPr id="1176603" name="Line 27"/>
          <p:cNvSpPr>
            <a:spLocks noChangeShapeType="1"/>
          </p:cNvSpPr>
          <p:nvPr/>
        </p:nvSpPr>
        <p:spPr bwMode="auto">
          <a:xfrm>
            <a:off x="2973388" y="1828800"/>
            <a:ext cx="836612" cy="0"/>
          </a:xfrm>
          <a:prstGeom prst="line">
            <a:avLst/>
          </a:prstGeom>
          <a:noFill/>
          <a:ln w="25400">
            <a:solidFill>
              <a:schemeClr val="tx1"/>
            </a:solidFill>
            <a:round/>
            <a:headEnd type="none" w="sm" len="sm"/>
            <a:tailEnd type="stealth" w="med" len="med"/>
          </a:ln>
          <a:effectLst/>
        </p:spPr>
        <p:txBody>
          <a:bodyPr/>
          <a:lstStyle/>
          <a:p>
            <a:endParaRPr lang="en-US"/>
          </a:p>
        </p:txBody>
      </p:sp>
      <p:sp>
        <p:nvSpPr>
          <p:cNvPr id="1176604" name="Line 28"/>
          <p:cNvSpPr>
            <a:spLocks noChangeShapeType="1"/>
          </p:cNvSpPr>
          <p:nvPr/>
        </p:nvSpPr>
        <p:spPr bwMode="auto">
          <a:xfrm>
            <a:off x="2973388" y="4419600"/>
            <a:ext cx="836612" cy="0"/>
          </a:xfrm>
          <a:prstGeom prst="line">
            <a:avLst/>
          </a:prstGeom>
          <a:noFill/>
          <a:ln w="25400">
            <a:solidFill>
              <a:schemeClr val="tx1"/>
            </a:solidFill>
            <a:round/>
            <a:headEnd type="none" w="sm" len="sm"/>
            <a:tailEnd type="stealth" w="med" len="med"/>
          </a:ln>
          <a:effectLst/>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100" b="1" dirty="0" smtClean="0"/>
              <a:t>Measuring Organizational Performance</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lnSpcReduction="10000"/>
          </a:bodyPr>
          <a:lstStyle/>
          <a:p>
            <a:pPr marL="571500" indent="-571500">
              <a:buClr>
                <a:schemeClr val="tx1"/>
              </a:buClr>
              <a:buNone/>
            </a:pPr>
            <a:r>
              <a:rPr lang="en-US" sz="2400" b="1" dirty="0" smtClean="0"/>
              <a:t>Measuring Organizational Performance </a:t>
            </a:r>
          </a:p>
          <a:p>
            <a:pPr marL="571500" indent="-571500">
              <a:buClr>
                <a:schemeClr val="tx1"/>
              </a:buClr>
              <a:buNone/>
            </a:pPr>
            <a:endParaRPr lang="en-US" sz="2400" b="1" dirty="0" smtClean="0"/>
          </a:p>
          <a:p>
            <a:pPr marL="839788" lvl="1" indent="-495300">
              <a:buClr>
                <a:schemeClr val="tx1"/>
              </a:buClr>
            </a:pPr>
            <a:r>
              <a:rPr lang="en-US" sz="2400" dirty="0" smtClean="0"/>
              <a:t>Compare expected to actual results</a:t>
            </a:r>
          </a:p>
          <a:p>
            <a:pPr marL="839788" lvl="1" indent="-495300">
              <a:buClr>
                <a:schemeClr val="tx1"/>
              </a:buClr>
            </a:pPr>
            <a:r>
              <a:rPr lang="en-US" sz="2400" dirty="0" smtClean="0"/>
              <a:t>Investigate deviations from plan</a:t>
            </a:r>
          </a:p>
          <a:p>
            <a:pPr marL="839788" lvl="1" indent="-495300">
              <a:buClr>
                <a:schemeClr val="tx1"/>
              </a:buClr>
            </a:pPr>
            <a:r>
              <a:rPr lang="en-US" sz="2400" dirty="0" smtClean="0"/>
              <a:t>Evaluate individual performance</a:t>
            </a:r>
          </a:p>
          <a:p>
            <a:pPr marL="839788" lvl="1" indent="-495300">
              <a:buClr>
                <a:schemeClr val="tx1"/>
              </a:buClr>
            </a:pPr>
            <a:r>
              <a:rPr lang="en-US" sz="2400" dirty="0" smtClean="0"/>
              <a:t>Progress toward stated objectives</a:t>
            </a:r>
          </a:p>
          <a:p>
            <a:pPr marL="571500" indent="-571500">
              <a:buClr>
                <a:schemeClr val="tx1"/>
              </a:buClr>
              <a:buNone/>
            </a:pPr>
            <a:endParaRPr lang="en-US" sz="2400" dirty="0" smtClean="0"/>
          </a:p>
          <a:p>
            <a:pPr marL="571500" indent="-571500">
              <a:buClr>
                <a:schemeClr val="tx1"/>
              </a:buClr>
              <a:buNone/>
            </a:pPr>
            <a:r>
              <a:rPr lang="en-US" sz="2400" b="1" dirty="0" smtClean="0"/>
              <a:t>Quantitative Criteria for Strategy Evaluation</a:t>
            </a:r>
          </a:p>
          <a:p>
            <a:pPr marL="571500" indent="-571500">
              <a:buClr>
                <a:schemeClr val="tx1"/>
              </a:buClr>
              <a:buNone/>
            </a:pPr>
            <a:endParaRPr lang="en-US" sz="2400" b="1" dirty="0" smtClean="0"/>
          </a:p>
          <a:p>
            <a:pPr marL="839788" lvl="1" indent="-495300">
              <a:buClr>
                <a:schemeClr val="tx1"/>
              </a:buClr>
            </a:pPr>
            <a:r>
              <a:rPr lang="en-US" sz="2400" dirty="0" smtClean="0"/>
              <a:t>Compare performance over different periods</a:t>
            </a:r>
          </a:p>
          <a:p>
            <a:pPr marL="839788" lvl="1" indent="-495300">
              <a:buClr>
                <a:schemeClr val="tx1"/>
              </a:buClr>
            </a:pPr>
            <a:r>
              <a:rPr lang="en-US" sz="2400" dirty="0" smtClean="0"/>
              <a:t>Compare performance to competitors</a:t>
            </a:r>
          </a:p>
          <a:p>
            <a:pPr marL="839788" lvl="1" indent="-495300">
              <a:buClr>
                <a:schemeClr val="tx1"/>
              </a:buClr>
            </a:pPr>
            <a:r>
              <a:rPr lang="en-US" sz="2400" dirty="0" smtClean="0"/>
              <a:t>Compare performance to industry averages</a:t>
            </a:r>
          </a:p>
          <a:p>
            <a:pPr marL="571500" indent="-571500">
              <a:buClr>
                <a:schemeClr val="tx1"/>
              </a:buClr>
              <a:buFont typeface="Wingdings" pitchFamily="2" charset="2"/>
              <a:buChar char="§"/>
            </a:pP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Key Financial Ratios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marL="839788" lvl="1" indent="-495300">
              <a:buClr>
                <a:schemeClr val="tx1"/>
              </a:buClr>
            </a:pPr>
            <a:r>
              <a:rPr lang="en-US" dirty="0" smtClean="0"/>
              <a:t>Return on investment (ROI)</a:t>
            </a:r>
          </a:p>
          <a:p>
            <a:pPr marL="839788" lvl="1" indent="-495300">
              <a:buClr>
                <a:schemeClr val="tx1"/>
              </a:buClr>
            </a:pPr>
            <a:r>
              <a:rPr lang="en-US" dirty="0" smtClean="0"/>
              <a:t>Return on equity (ROE)</a:t>
            </a:r>
          </a:p>
          <a:p>
            <a:pPr marL="839788" lvl="1" indent="-495300">
              <a:buClr>
                <a:schemeClr val="tx1"/>
              </a:buClr>
            </a:pPr>
            <a:r>
              <a:rPr lang="en-US" dirty="0" smtClean="0"/>
              <a:t>Profit margin</a:t>
            </a:r>
          </a:p>
          <a:p>
            <a:pPr marL="839788" lvl="1" indent="-495300">
              <a:buClr>
                <a:schemeClr val="tx1"/>
              </a:buClr>
            </a:pPr>
            <a:r>
              <a:rPr lang="en-US" dirty="0" smtClean="0"/>
              <a:t>Market Share </a:t>
            </a:r>
          </a:p>
          <a:p>
            <a:pPr marL="839788" lvl="1" indent="-495300">
              <a:buClr>
                <a:schemeClr val="tx1"/>
              </a:buClr>
            </a:pPr>
            <a:r>
              <a:rPr lang="en-US" dirty="0" smtClean="0"/>
              <a:t>Debt to equity</a:t>
            </a:r>
          </a:p>
          <a:p>
            <a:pPr marL="839788" lvl="1" indent="-495300">
              <a:buClr>
                <a:schemeClr val="tx1"/>
              </a:buClr>
            </a:pPr>
            <a:r>
              <a:rPr lang="en-US" dirty="0" smtClean="0"/>
              <a:t>Earnings per share (EPS)</a:t>
            </a:r>
          </a:p>
          <a:p>
            <a:pPr marL="839788" lvl="1" indent="-495300">
              <a:buClr>
                <a:schemeClr val="tx1"/>
              </a:buClr>
            </a:pPr>
            <a:r>
              <a:rPr lang="en-US" dirty="0" smtClean="0"/>
              <a:t>Sales growth</a:t>
            </a:r>
          </a:p>
          <a:p>
            <a:pPr marL="839788" lvl="1" indent="-495300">
              <a:buClr>
                <a:schemeClr val="tx1"/>
              </a:buClr>
            </a:pPr>
            <a:r>
              <a:rPr lang="en-US" dirty="0" smtClean="0"/>
              <a:t>Asset growth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Qualitative Evaluation of Strategy</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marL="839788" lvl="1" indent="-495300">
              <a:buClr>
                <a:schemeClr val="tx1"/>
              </a:buClr>
            </a:pPr>
            <a:r>
              <a:rPr lang="en-US" dirty="0" smtClean="0"/>
              <a:t>Internal consistency of strategy</a:t>
            </a:r>
          </a:p>
          <a:p>
            <a:pPr marL="839788" lvl="1" indent="-495300">
              <a:buClr>
                <a:schemeClr val="tx1"/>
              </a:buClr>
            </a:pPr>
            <a:r>
              <a:rPr lang="en-US" dirty="0" smtClean="0"/>
              <a:t>Consistency with environment</a:t>
            </a:r>
          </a:p>
          <a:p>
            <a:pPr marL="839788" lvl="1" indent="-495300">
              <a:buClr>
                <a:schemeClr val="tx1"/>
              </a:buClr>
            </a:pPr>
            <a:r>
              <a:rPr lang="en-US" dirty="0" smtClean="0"/>
              <a:t>Appropriateness in view of resources</a:t>
            </a:r>
          </a:p>
          <a:p>
            <a:pPr marL="839788" lvl="1" indent="-495300">
              <a:buClr>
                <a:schemeClr val="tx1"/>
              </a:buClr>
            </a:pPr>
            <a:r>
              <a:rPr lang="en-US" dirty="0" smtClean="0"/>
              <a:t>Acceptable degree of risk</a:t>
            </a:r>
          </a:p>
          <a:p>
            <a:pPr marL="839788" lvl="1" indent="-495300">
              <a:buClr>
                <a:schemeClr val="tx1"/>
              </a:buClr>
            </a:pPr>
            <a:r>
              <a:rPr lang="en-US" dirty="0" smtClean="0"/>
              <a:t>Appropriate time frame</a:t>
            </a:r>
          </a:p>
          <a:p>
            <a:pPr marL="839788" lvl="1" indent="-495300">
              <a:buClr>
                <a:schemeClr val="tx1"/>
              </a:buClr>
            </a:pPr>
            <a:r>
              <a:rPr lang="en-US" dirty="0" smtClean="0"/>
              <a:t>Workability of the strategy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gn="r"/>
            <a:r>
              <a:rPr lang="en-US" b="1" dirty="0" smtClean="0"/>
              <a:t>Balanced Scorecard</a:t>
            </a:r>
            <a:br>
              <a:rPr lang="en-US" b="1" dirty="0" smtClean="0"/>
            </a:br>
            <a:endParaRPr lang="en-US" b="1" dirty="0"/>
          </a:p>
        </p:txBody>
      </p:sp>
      <p:sp>
        <p:nvSpPr>
          <p:cNvPr id="3" name="Content Placeholder 2"/>
          <p:cNvSpPr>
            <a:spLocks noGrp="1"/>
          </p:cNvSpPr>
          <p:nvPr>
            <p:ph idx="1"/>
          </p:nvPr>
        </p:nvSpPr>
        <p:spPr>
          <a:xfrm>
            <a:off x="457200" y="1295400"/>
            <a:ext cx="8229600" cy="4830763"/>
          </a:xfrm>
        </p:spPr>
        <p:txBody>
          <a:bodyPr/>
          <a:lstStyle/>
          <a:p>
            <a:pPr>
              <a:buFont typeface="Wingdings" pitchFamily="2" charset="2"/>
              <a:buNone/>
            </a:pPr>
            <a:r>
              <a:rPr lang="en-US" sz="2800" dirty="0" smtClean="0"/>
              <a:t>Evaluate strategies from 4 perspectives:</a:t>
            </a:r>
          </a:p>
          <a:p>
            <a:pPr>
              <a:buFont typeface="Wingdings" pitchFamily="2" charset="2"/>
              <a:buNone/>
            </a:pPr>
            <a:endParaRPr lang="en-US" sz="2800" dirty="0" smtClean="0"/>
          </a:p>
          <a:p>
            <a:pPr marL="839788" lvl="1" indent="-495300">
              <a:buClr>
                <a:schemeClr val="tx1"/>
              </a:buClr>
            </a:pPr>
            <a:r>
              <a:rPr lang="en-US" dirty="0" smtClean="0">
                <a:solidFill>
                  <a:srgbClr val="800000"/>
                </a:solidFill>
              </a:rPr>
              <a:t>	</a:t>
            </a:r>
            <a:r>
              <a:rPr lang="en-US" dirty="0" smtClean="0"/>
              <a:t>Financial performance</a:t>
            </a:r>
          </a:p>
          <a:p>
            <a:pPr marL="839788" lvl="1" indent="-495300">
              <a:buClr>
                <a:schemeClr val="tx1"/>
              </a:buClr>
            </a:pPr>
            <a:r>
              <a:rPr lang="en-US" dirty="0" smtClean="0"/>
              <a:t>	Customer knowledge</a:t>
            </a:r>
          </a:p>
          <a:p>
            <a:pPr marL="839788" lvl="1" indent="-495300">
              <a:buClr>
                <a:schemeClr val="tx1"/>
              </a:buClr>
            </a:pPr>
            <a:r>
              <a:rPr lang="en-US" dirty="0" smtClean="0"/>
              <a:t>	Internal business processes</a:t>
            </a:r>
          </a:p>
          <a:p>
            <a:pPr marL="839788" lvl="1" indent="-495300">
              <a:buClr>
                <a:schemeClr val="tx1"/>
              </a:buClr>
            </a:pPr>
            <a:r>
              <a:rPr lang="en-US" dirty="0" smtClean="0"/>
              <a:t>	Learning &amp; growth</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224" name="Rectangle 456"/>
          <p:cNvSpPr>
            <a:spLocks noGrp="1" noChangeArrowheads="1"/>
          </p:cNvSpPr>
          <p:nvPr>
            <p:ph type="title"/>
          </p:nvPr>
        </p:nvSpPr>
        <p:spPr>
          <a:xfrm>
            <a:off x="457200" y="277813"/>
            <a:ext cx="8229600" cy="636587"/>
          </a:xfrm>
        </p:spPr>
        <p:txBody>
          <a:bodyPr/>
          <a:lstStyle/>
          <a:p>
            <a:pPr algn="r"/>
            <a:r>
              <a:rPr lang="en-US" sz="2800" b="1" dirty="0">
                <a:latin typeface="Arial" charset="0"/>
              </a:rPr>
              <a:t>Balanced Scorecard</a:t>
            </a:r>
          </a:p>
        </p:txBody>
      </p:sp>
      <p:graphicFrame>
        <p:nvGraphicFramePr>
          <p:cNvPr id="1185227" name="Group 459"/>
          <p:cNvGraphicFramePr>
            <a:graphicFrameLocks noGrp="1"/>
          </p:cNvGraphicFramePr>
          <p:nvPr>
            <p:ph idx="1"/>
          </p:nvPr>
        </p:nvGraphicFramePr>
        <p:xfrm>
          <a:off x="457200" y="1219200"/>
          <a:ext cx="8229600" cy="5067300"/>
        </p:xfrm>
        <a:graphic>
          <a:graphicData uri="http://schemas.openxmlformats.org/drawingml/2006/table">
            <a:tbl>
              <a:tblPr/>
              <a:tblGrid>
                <a:gridCol w="3292475"/>
                <a:gridCol w="1552575"/>
                <a:gridCol w="1576388"/>
                <a:gridCol w="1808162"/>
              </a:tblGrid>
              <a:tr h="473075">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Area of Objectives</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Measure or Target</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Time Expectation</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Primary Responsibility</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Customers</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1</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2</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Managers/Employees</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1</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2</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Operations/Processes</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1</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2</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385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Community/Social Responsibility</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1</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2</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385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Business Ethics/Natural Environment</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1</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2</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Financial</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1</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2</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cs typeface="Arial" charset="0"/>
                        </a:rPr>
                        <a:t> </a:t>
                      </a:r>
                      <a:endParaRPr kumimoji="0" lang="en-US" sz="2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cs typeface="Arial" charset="0"/>
                        </a:rPr>
                        <a:t> </a:t>
                      </a:r>
                      <a:endParaRPr kumimoji="0" lang="en-US" sz="2400" b="1"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Slide Number Placeholder 5"/>
          <p:cNvSpPr>
            <a:spLocks noGrp="1"/>
          </p:cNvSpPr>
          <p:nvPr>
            <p:ph type="sldNum" sz="quarter" idx="11"/>
          </p:nvPr>
        </p:nvSpPr>
        <p:spPr/>
        <p:txBody>
          <a:bodyPr/>
          <a:lstStyle/>
          <a:p>
            <a:r>
              <a:rPr lang="en-US" smtClean="0"/>
              <a:t>Ch 9-</a:t>
            </a:r>
            <a:fld id="{65F3C21F-21A7-460A-A33C-4AFD2A4743BF}"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8866" name="Rectangle 2"/>
          <p:cNvSpPr>
            <a:spLocks noChangeArrowheads="1"/>
          </p:cNvSpPr>
          <p:nvPr/>
        </p:nvSpPr>
        <p:spPr bwMode="auto">
          <a:xfrm>
            <a:off x="1066800" y="228600"/>
            <a:ext cx="7239000" cy="838200"/>
          </a:xfrm>
          <a:prstGeom prst="rect">
            <a:avLst/>
          </a:prstGeom>
          <a:solidFill>
            <a:schemeClr val="bg1"/>
          </a:solidFill>
          <a:ln w="9525">
            <a:noFill/>
            <a:miter lim="800000"/>
            <a:headEnd/>
            <a:tailEnd/>
          </a:ln>
          <a:effectLst/>
        </p:spPr>
        <p:txBody>
          <a:bodyPr lIns="92075" tIns="46038" rIns="92075" bIns="46038" anchor="ctr"/>
          <a:lstStyle/>
          <a:p>
            <a:pPr algn="r"/>
            <a:r>
              <a:rPr lang="en-US" sz="2400" b="1" dirty="0"/>
              <a:t>Strategy-Evaluation Assessment Matrix</a:t>
            </a:r>
          </a:p>
        </p:txBody>
      </p:sp>
      <p:grpSp>
        <p:nvGrpSpPr>
          <p:cNvPr id="2" name="Group 3"/>
          <p:cNvGrpSpPr>
            <a:grpSpLocks/>
          </p:cNvGrpSpPr>
          <p:nvPr/>
        </p:nvGrpSpPr>
        <p:grpSpPr bwMode="auto">
          <a:xfrm>
            <a:off x="381000" y="1219200"/>
            <a:ext cx="8382000" cy="4960938"/>
            <a:chOff x="96" y="576"/>
            <a:chExt cx="5520" cy="3365"/>
          </a:xfrm>
        </p:grpSpPr>
        <p:sp>
          <p:nvSpPr>
            <p:cNvPr id="1188868" name="Rectangle 4"/>
            <p:cNvSpPr>
              <a:spLocks noChangeArrowheads="1"/>
            </p:cNvSpPr>
            <p:nvPr/>
          </p:nvSpPr>
          <p:spPr bwMode="auto">
            <a:xfrm>
              <a:off x="4032" y="3692"/>
              <a:ext cx="1584"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Continue course</a:t>
              </a:r>
            </a:p>
          </p:txBody>
        </p:sp>
        <p:sp>
          <p:nvSpPr>
            <p:cNvPr id="1188869" name="Rectangle 5"/>
            <p:cNvSpPr>
              <a:spLocks noChangeArrowheads="1"/>
            </p:cNvSpPr>
            <p:nvPr/>
          </p:nvSpPr>
          <p:spPr bwMode="auto">
            <a:xfrm>
              <a:off x="2496" y="3692"/>
              <a:ext cx="1536"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70" name="Rectangle 6"/>
            <p:cNvSpPr>
              <a:spLocks noChangeArrowheads="1"/>
            </p:cNvSpPr>
            <p:nvPr/>
          </p:nvSpPr>
          <p:spPr bwMode="auto">
            <a:xfrm>
              <a:off x="1296" y="3692"/>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71" name="Rectangle 7"/>
            <p:cNvSpPr>
              <a:spLocks noChangeArrowheads="1"/>
            </p:cNvSpPr>
            <p:nvPr/>
          </p:nvSpPr>
          <p:spPr bwMode="auto">
            <a:xfrm>
              <a:off x="96" y="3692"/>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72" name="Rectangle 8"/>
            <p:cNvSpPr>
              <a:spLocks noChangeArrowheads="1"/>
            </p:cNvSpPr>
            <p:nvPr/>
          </p:nvSpPr>
          <p:spPr bwMode="auto">
            <a:xfrm>
              <a:off x="4032" y="3443"/>
              <a:ext cx="1584"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73" name="Rectangle 9"/>
            <p:cNvSpPr>
              <a:spLocks noChangeArrowheads="1"/>
            </p:cNvSpPr>
            <p:nvPr/>
          </p:nvSpPr>
          <p:spPr bwMode="auto">
            <a:xfrm>
              <a:off x="2496" y="3443"/>
              <a:ext cx="1536"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74" name="Rectangle 10"/>
            <p:cNvSpPr>
              <a:spLocks noChangeArrowheads="1"/>
            </p:cNvSpPr>
            <p:nvPr/>
          </p:nvSpPr>
          <p:spPr bwMode="auto">
            <a:xfrm>
              <a:off x="1296" y="3443"/>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75" name="Rectangle 11"/>
            <p:cNvSpPr>
              <a:spLocks noChangeArrowheads="1"/>
            </p:cNvSpPr>
            <p:nvPr/>
          </p:nvSpPr>
          <p:spPr bwMode="auto">
            <a:xfrm>
              <a:off x="96" y="3443"/>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76" name="Rectangle 12"/>
            <p:cNvSpPr>
              <a:spLocks noChangeArrowheads="1"/>
            </p:cNvSpPr>
            <p:nvPr/>
          </p:nvSpPr>
          <p:spPr bwMode="auto">
            <a:xfrm>
              <a:off x="4032" y="3168"/>
              <a:ext cx="1584" cy="275"/>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77" name="Rectangle 13"/>
            <p:cNvSpPr>
              <a:spLocks noChangeArrowheads="1"/>
            </p:cNvSpPr>
            <p:nvPr/>
          </p:nvSpPr>
          <p:spPr bwMode="auto">
            <a:xfrm>
              <a:off x="2496" y="3168"/>
              <a:ext cx="1536" cy="275"/>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78" name="Rectangle 14"/>
            <p:cNvSpPr>
              <a:spLocks noChangeArrowheads="1"/>
            </p:cNvSpPr>
            <p:nvPr/>
          </p:nvSpPr>
          <p:spPr bwMode="auto">
            <a:xfrm>
              <a:off x="1296" y="3168"/>
              <a:ext cx="1200" cy="275"/>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79" name="Rectangle 15"/>
            <p:cNvSpPr>
              <a:spLocks noChangeArrowheads="1"/>
            </p:cNvSpPr>
            <p:nvPr/>
          </p:nvSpPr>
          <p:spPr bwMode="auto">
            <a:xfrm>
              <a:off x="96" y="3168"/>
              <a:ext cx="1200" cy="275"/>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80" name="Rectangle 16"/>
            <p:cNvSpPr>
              <a:spLocks noChangeArrowheads="1"/>
            </p:cNvSpPr>
            <p:nvPr/>
          </p:nvSpPr>
          <p:spPr bwMode="auto">
            <a:xfrm>
              <a:off x="4032" y="2898"/>
              <a:ext cx="1584" cy="270"/>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81" name="Rectangle 17"/>
            <p:cNvSpPr>
              <a:spLocks noChangeArrowheads="1"/>
            </p:cNvSpPr>
            <p:nvPr/>
          </p:nvSpPr>
          <p:spPr bwMode="auto">
            <a:xfrm>
              <a:off x="2496" y="2898"/>
              <a:ext cx="1536" cy="270"/>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82" name="Rectangle 18"/>
            <p:cNvSpPr>
              <a:spLocks noChangeArrowheads="1"/>
            </p:cNvSpPr>
            <p:nvPr/>
          </p:nvSpPr>
          <p:spPr bwMode="auto">
            <a:xfrm>
              <a:off x="1296" y="2898"/>
              <a:ext cx="1200" cy="270"/>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83" name="Rectangle 19"/>
            <p:cNvSpPr>
              <a:spLocks noChangeArrowheads="1"/>
            </p:cNvSpPr>
            <p:nvPr/>
          </p:nvSpPr>
          <p:spPr bwMode="auto">
            <a:xfrm>
              <a:off x="96" y="2898"/>
              <a:ext cx="1200" cy="270"/>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84" name="Rectangle 20"/>
            <p:cNvSpPr>
              <a:spLocks noChangeArrowheads="1"/>
            </p:cNvSpPr>
            <p:nvPr/>
          </p:nvSpPr>
          <p:spPr bwMode="auto">
            <a:xfrm>
              <a:off x="4032" y="2649"/>
              <a:ext cx="1584"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85" name="Rectangle 21"/>
            <p:cNvSpPr>
              <a:spLocks noChangeArrowheads="1"/>
            </p:cNvSpPr>
            <p:nvPr/>
          </p:nvSpPr>
          <p:spPr bwMode="auto">
            <a:xfrm>
              <a:off x="2496" y="2649"/>
              <a:ext cx="1536"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86" name="Rectangle 22"/>
            <p:cNvSpPr>
              <a:spLocks noChangeArrowheads="1"/>
            </p:cNvSpPr>
            <p:nvPr/>
          </p:nvSpPr>
          <p:spPr bwMode="auto">
            <a:xfrm>
              <a:off x="1296" y="2649"/>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87" name="Rectangle 23"/>
            <p:cNvSpPr>
              <a:spLocks noChangeArrowheads="1"/>
            </p:cNvSpPr>
            <p:nvPr/>
          </p:nvSpPr>
          <p:spPr bwMode="auto">
            <a:xfrm>
              <a:off x="96" y="2649"/>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88" name="Rectangle 24"/>
            <p:cNvSpPr>
              <a:spLocks noChangeArrowheads="1"/>
            </p:cNvSpPr>
            <p:nvPr/>
          </p:nvSpPr>
          <p:spPr bwMode="auto">
            <a:xfrm>
              <a:off x="4032" y="2400"/>
              <a:ext cx="1584"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89" name="Rectangle 25"/>
            <p:cNvSpPr>
              <a:spLocks noChangeArrowheads="1"/>
            </p:cNvSpPr>
            <p:nvPr/>
          </p:nvSpPr>
          <p:spPr bwMode="auto">
            <a:xfrm>
              <a:off x="2496" y="2400"/>
              <a:ext cx="1536"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90" name="Rectangle 26"/>
            <p:cNvSpPr>
              <a:spLocks noChangeArrowheads="1"/>
            </p:cNvSpPr>
            <p:nvPr/>
          </p:nvSpPr>
          <p:spPr bwMode="auto">
            <a:xfrm>
              <a:off x="1296" y="2400"/>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91" name="Rectangle 27"/>
            <p:cNvSpPr>
              <a:spLocks noChangeArrowheads="1"/>
            </p:cNvSpPr>
            <p:nvPr/>
          </p:nvSpPr>
          <p:spPr bwMode="auto">
            <a:xfrm>
              <a:off x="96" y="2400"/>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92" name="Rectangle 28"/>
            <p:cNvSpPr>
              <a:spLocks noChangeArrowheads="1"/>
            </p:cNvSpPr>
            <p:nvPr/>
          </p:nvSpPr>
          <p:spPr bwMode="auto">
            <a:xfrm>
              <a:off x="4032" y="2093"/>
              <a:ext cx="1584" cy="307"/>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93" name="Rectangle 29"/>
            <p:cNvSpPr>
              <a:spLocks noChangeArrowheads="1"/>
            </p:cNvSpPr>
            <p:nvPr/>
          </p:nvSpPr>
          <p:spPr bwMode="auto">
            <a:xfrm>
              <a:off x="2496" y="2093"/>
              <a:ext cx="1536" cy="307"/>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94" name="Rectangle 30"/>
            <p:cNvSpPr>
              <a:spLocks noChangeArrowheads="1"/>
            </p:cNvSpPr>
            <p:nvPr/>
          </p:nvSpPr>
          <p:spPr bwMode="auto">
            <a:xfrm>
              <a:off x="1296" y="2093"/>
              <a:ext cx="1200" cy="307"/>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95" name="Rectangle 31"/>
            <p:cNvSpPr>
              <a:spLocks noChangeArrowheads="1"/>
            </p:cNvSpPr>
            <p:nvPr/>
          </p:nvSpPr>
          <p:spPr bwMode="auto">
            <a:xfrm>
              <a:off x="96" y="2093"/>
              <a:ext cx="1200" cy="307"/>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Yes</a:t>
              </a:r>
            </a:p>
          </p:txBody>
        </p:sp>
        <p:sp>
          <p:nvSpPr>
            <p:cNvPr id="1188896" name="Rectangle 32"/>
            <p:cNvSpPr>
              <a:spLocks noChangeArrowheads="1"/>
            </p:cNvSpPr>
            <p:nvPr/>
          </p:nvSpPr>
          <p:spPr bwMode="auto">
            <a:xfrm>
              <a:off x="4032" y="1844"/>
              <a:ext cx="1584"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Corrective actions</a:t>
              </a:r>
            </a:p>
          </p:txBody>
        </p:sp>
        <p:sp>
          <p:nvSpPr>
            <p:cNvPr id="1188897" name="Rectangle 33"/>
            <p:cNvSpPr>
              <a:spLocks noChangeArrowheads="1"/>
            </p:cNvSpPr>
            <p:nvPr/>
          </p:nvSpPr>
          <p:spPr bwMode="auto">
            <a:xfrm>
              <a:off x="2496" y="1844"/>
              <a:ext cx="1536"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98" name="Rectangle 34"/>
            <p:cNvSpPr>
              <a:spLocks noChangeArrowheads="1"/>
            </p:cNvSpPr>
            <p:nvPr/>
          </p:nvSpPr>
          <p:spPr bwMode="auto">
            <a:xfrm>
              <a:off x="1296" y="1844"/>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899" name="Rectangle 35"/>
            <p:cNvSpPr>
              <a:spLocks noChangeArrowheads="1"/>
            </p:cNvSpPr>
            <p:nvPr/>
          </p:nvSpPr>
          <p:spPr bwMode="auto">
            <a:xfrm>
              <a:off x="96" y="1844"/>
              <a:ext cx="1200" cy="249"/>
            </a:xfrm>
            <a:prstGeom prst="rect">
              <a:avLst/>
            </a:prstGeom>
            <a:solidFill>
              <a:srgbClr val="E3DDCB">
                <a:alpha val="50000"/>
              </a:srgbClr>
            </a:solidFill>
            <a:ln w="9525">
              <a:solidFill>
                <a:schemeClr val="tx1"/>
              </a:solidFill>
              <a:miter lim="800000"/>
              <a:headEnd/>
              <a:tailEnd/>
            </a:ln>
            <a:effectLst/>
          </p:spPr>
          <p:txBody>
            <a:bodyPr lIns="92075" tIns="46038" rIns="92075" bIns="46038" anchor="ctr"/>
            <a:lstStyle/>
            <a:p>
              <a:pPr algn="ctr">
                <a:spcBef>
                  <a:spcPct val="20000"/>
                </a:spcBef>
              </a:pPr>
              <a:r>
                <a:rPr lang="en-US" sz="2000">
                  <a:solidFill>
                    <a:srgbClr val="800000"/>
                  </a:solidFill>
                  <a:latin typeface="Tahoma" pitchFamily="34" charset="0"/>
                </a:rPr>
                <a:t>No</a:t>
              </a:r>
            </a:p>
          </p:txBody>
        </p:sp>
        <p:sp>
          <p:nvSpPr>
            <p:cNvPr id="1188900" name="Rectangle 36"/>
            <p:cNvSpPr>
              <a:spLocks noChangeArrowheads="1"/>
            </p:cNvSpPr>
            <p:nvPr/>
          </p:nvSpPr>
          <p:spPr bwMode="auto">
            <a:xfrm>
              <a:off x="4147" y="576"/>
              <a:ext cx="1469" cy="1268"/>
            </a:xfrm>
            <a:prstGeom prst="rect">
              <a:avLst/>
            </a:prstGeom>
            <a:solidFill>
              <a:schemeClr val="bg1"/>
            </a:solidFill>
            <a:ln w="9525">
              <a:noFill/>
              <a:miter lim="800000"/>
              <a:headEnd/>
              <a:tailEnd/>
            </a:ln>
            <a:effectLst/>
          </p:spPr>
          <p:txBody>
            <a:bodyPr lIns="92075" tIns="46038" rIns="92075" bIns="46038" anchor="b"/>
            <a:lstStyle/>
            <a:p>
              <a:pPr algn="ctr">
                <a:spcBef>
                  <a:spcPct val="20000"/>
                </a:spcBef>
              </a:pPr>
              <a:r>
                <a:rPr lang="en-US" b="1"/>
                <a:t>Result</a:t>
              </a:r>
            </a:p>
          </p:txBody>
        </p:sp>
        <p:sp>
          <p:nvSpPr>
            <p:cNvPr id="1188901" name="Rectangle 37"/>
            <p:cNvSpPr>
              <a:spLocks noChangeArrowheads="1"/>
            </p:cNvSpPr>
            <p:nvPr/>
          </p:nvSpPr>
          <p:spPr bwMode="auto">
            <a:xfrm>
              <a:off x="2496" y="576"/>
              <a:ext cx="1651" cy="1268"/>
            </a:xfrm>
            <a:prstGeom prst="rect">
              <a:avLst/>
            </a:prstGeom>
            <a:solidFill>
              <a:schemeClr val="bg1"/>
            </a:solidFill>
            <a:ln w="9525">
              <a:noFill/>
              <a:miter lim="800000"/>
              <a:headEnd/>
              <a:tailEnd/>
            </a:ln>
            <a:effectLst/>
          </p:spPr>
          <p:txBody>
            <a:bodyPr lIns="92075" tIns="46038" rIns="92075" bIns="46038" anchor="b"/>
            <a:lstStyle/>
            <a:p>
              <a:pPr algn="ctr">
                <a:spcBef>
                  <a:spcPct val="20000"/>
                </a:spcBef>
              </a:pPr>
              <a:r>
                <a:rPr lang="en-US" b="1"/>
                <a:t>Has the firm progressed satisfactorily toward achieving its stated objectives?</a:t>
              </a:r>
            </a:p>
          </p:txBody>
        </p:sp>
        <p:sp>
          <p:nvSpPr>
            <p:cNvPr id="1188902" name="Rectangle 38"/>
            <p:cNvSpPr>
              <a:spLocks noChangeArrowheads="1"/>
            </p:cNvSpPr>
            <p:nvPr/>
          </p:nvSpPr>
          <p:spPr bwMode="auto">
            <a:xfrm>
              <a:off x="1296" y="576"/>
              <a:ext cx="1200" cy="1268"/>
            </a:xfrm>
            <a:prstGeom prst="rect">
              <a:avLst/>
            </a:prstGeom>
            <a:solidFill>
              <a:schemeClr val="bg1"/>
            </a:solidFill>
            <a:ln w="9525">
              <a:noFill/>
              <a:miter lim="800000"/>
              <a:headEnd/>
              <a:tailEnd/>
            </a:ln>
            <a:effectLst/>
          </p:spPr>
          <p:txBody>
            <a:bodyPr lIns="92075" tIns="46038" rIns="92075" bIns="46038" anchor="b"/>
            <a:lstStyle/>
            <a:p>
              <a:pPr algn="ctr">
                <a:spcBef>
                  <a:spcPct val="20000"/>
                </a:spcBef>
              </a:pPr>
              <a:r>
                <a:rPr lang="en-US" b="1"/>
                <a:t>Have major changes occurred in the firm’s external strategic position?</a:t>
              </a:r>
            </a:p>
          </p:txBody>
        </p:sp>
        <p:sp>
          <p:nvSpPr>
            <p:cNvPr id="1188903" name="Rectangle 39"/>
            <p:cNvSpPr>
              <a:spLocks noChangeArrowheads="1"/>
            </p:cNvSpPr>
            <p:nvPr/>
          </p:nvSpPr>
          <p:spPr bwMode="auto">
            <a:xfrm>
              <a:off x="96" y="576"/>
              <a:ext cx="1200" cy="1268"/>
            </a:xfrm>
            <a:prstGeom prst="rect">
              <a:avLst/>
            </a:prstGeom>
            <a:solidFill>
              <a:schemeClr val="bg1"/>
            </a:solidFill>
            <a:ln w="9525">
              <a:noFill/>
              <a:miter lim="800000"/>
              <a:headEnd/>
              <a:tailEnd/>
            </a:ln>
            <a:effectLst/>
          </p:spPr>
          <p:txBody>
            <a:bodyPr lIns="92075" tIns="46038" rIns="92075" bIns="46038" anchor="b"/>
            <a:lstStyle/>
            <a:p>
              <a:pPr algn="ctr">
                <a:spcBef>
                  <a:spcPct val="20000"/>
                </a:spcBef>
              </a:pPr>
              <a:r>
                <a:rPr lang="en-US" b="1"/>
                <a:t>Have major changes occurred in the firm’s internal strategic position?</a:t>
              </a:r>
            </a:p>
          </p:txBody>
        </p:sp>
        <p:sp>
          <p:nvSpPr>
            <p:cNvPr id="1188904" name="Line 40"/>
            <p:cNvSpPr>
              <a:spLocks noChangeShapeType="1"/>
            </p:cNvSpPr>
            <p:nvPr/>
          </p:nvSpPr>
          <p:spPr bwMode="auto">
            <a:xfrm>
              <a:off x="97" y="576"/>
              <a:ext cx="5519" cy="0"/>
            </a:xfrm>
            <a:prstGeom prst="line">
              <a:avLst/>
            </a:prstGeom>
            <a:noFill/>
            <a:ln w="12700">
              <a:solidFill>
                <a:schemeClr val="tx1"/>
              </a:solidFill>
              <a:round/>
              <a:headEnd type="none" w="sm" len="sm"/>
              <a:tailEnd type="none" w="sm" len="sm"/>
            </a:ln>
            <a:effectLst/>
          </p:spPr>
          <p:txBody>
            <a:bodyPr/>
            <a:lstStyle/>
            <a:p>
              <a:endParaRPr lang="en-US"/>
            </a:p>
          </p:txBody>
        </p:sp>
        <p:sp>
          <p:nvSpPr>
            <p:cNvPr id="1188905" name="Line 41"/>
            <p:cNvSpPr>
              <a:spLocks noChangeShapeType="1"/>
            </p:cNvSpPr>
            <p:nvPr/>
          </p:nvSpPr>
          <p:spPr bwMode="auto">
            <a:xfrm>
              <a:off x="97" y="3941"/>
              <a:ext cx="1199" cy="0"/>
            </a:xfrm>
            <a:prstGeom prst="line">
              <a:avLst/>
            </a:prstGeom>
            <a:noFill/>
            <a:ln w="9525">
              <a:solidFill>
                <a:schemeClr val="tx1"/>
              </a:solidFill>
              <a:round/>
              <a:headEnd type="none" w="sm" len="sm"/>
              <a:tailEnd type="none" w="sm" len="sm"/>
            </a:ln>
            <a:effectLst/>
          </p:spPr>
          <p:txBody>
            <a:bodyPr/>
            <a:lstStyle/>
            <a:p>
              <a:endParaRPr lang="en-US"/>
            </a:p>
          </p:txBody>
        </p:sp>
        <p:sp>
          <p:nvSpPr>
            <p:cNvPr id="1188906" name="Line 42"/>
            <p:cNvSpPr>
              <a:spLocks noChangeShapeType="1"/>
            </p:cNvSpPr>
            <p:nvPr/>
          </p:nvSpPr>
          <p:spPr bwMode="auto">
            <a:xfrm>
              <a:off x="96" y="1845"/>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07" name="Line 43"/>
            <p:cNvSpPr>
              <a:spLocks noChangeShapeType="1"/>
            </p:cNvSpPr>
            <p:nvPr/>
          </p:nvSpPr>
          <p:spPr bwMode="auto">
            <a:xfrm>
              <a:off x="5616" y="1845"/>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08" name="Line 44"/>
            <p:cNvSpPr>
              <a:spLocks noChangeShapeType="1"/>
            </p:cNvSpPr>
            <p:nvPr/>
          </p:nvSpPr>
          <p:spPr bwMode="auto">
            <a:xfrm>
              <a:off x="96" y="577"/>
              <a:ext cx="0" cy="1267"/>
            </a:xfrm>
            <a:prstGeom prst="line">
              <a:avLst/>
            </a:prstGeom>
            <a:noFill/>
            <a:ln w="9525">
              <a:solidFill>
                <a:schemeClr val="tx1"/>
              </a:solidFill>
              <a:round/>
              <a:headEnd type="none" w="sm" len="sm"/>
              <a:tailEnd type="none" w="sm" len="sm"/>
            </a:ln>
            <a:effectLst/>
          </p:spPr>
          <p:txBody>
            <a:bodyPr/>
            <a:lstStyle/>
            <a:p>
              <a:endParaRPr lang="en-US"/>
            </a:p>
          </p:txBody>
        </p:sp>
        <p:sp>
          <p:nvSpPr>
            <p:cNvPr id="1188909" name="Line 45"/>
            <p:cNvSpPr>
              <a:spLocks noChangeShapeType="1"/>
            </p:cNvSpPr>
            <p:nvPr/>
          </p:nvSpPr>
          <p:spPr bwMode="auto">
            <a:xfrm>
              <a:off x="5616" y="577"/>
              <a:ext cx="0" cy="1267"/>
            </a:xfrm>
            <a:prstGeom prst="line">
              <a:avLst/>
            </a:prstGeom>
            <a:noFill/>
            <a:ln w="9525">
              <a:solidFill>
                <a:schemeClr val="tx1"/>
              </a:solidFill>
              <a:round/>
              <a:headEnd type="none" w="sm" len="sm"/>
              <a:tailEnd type="none" w="sm" len="sm"/>
            </a:ln>
            <a:effectLst/>
          </p:spPr>
          <p:txBody>
            <a:bodyPr/>
            <a:lstStyle/>
            <a:p>
              <a:endParaRPr lang="en-US"/>
            </a:p>
          </p:txBody>
        </p:sp>
        <p:sp>
          <p:nvSpPr>
            <p:cNvPr id="1188910" name="Line 46"/>
            <p:cNvSpPr>
              <a:spLocks noChangeShapeType="1"/>
            </p:cNvSpPr>
            <p:nvPr/>
          </p:nvSpPr>
          <p:spPr bwMode="auto">
            <a:xfrm>
              <a:off x="96" y="3693"/>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11" name="Line 47"/>
            <p:cNvSpPr>
              <a:spLocks noChangeShapeType="1"/>
            </p:cNvSpPr>
            <p:nvPr/>
          </p:nvSpPr>
          <p:spPr bwMode="auto">
            <a:xfrm>
              <a:off x="5616" y="3693"/>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12" name="Line 48"/>
            <p:cNvSpPr>
              <a:spLocks noChangeShapeType="1"/>
            </p:cNvSpPr>
            <p:nvPr/>
          </p:nvSpPr>
          <p:spPr bwMode="auto">
            <a:xfrm>
              <a:off x="96" y="2094"/>
              <a:ext cx="0" cy="306"/>
            </a:xfrm>
            <a:prstGeom prst="line">
              <a:avLst/>
            </a:prstGeom>
            <a:noFill/>
            <a:ln w="9525">
              <a:solidFill>
                <a:schemeClr val="tx1"/>
              </a:solidFill>
              <a:round/>
              <a:headEnd type="none" w="sm" len="sm"/>
              <a:tailEnd type="none" w="sm" len="sm"/>
            </a:ln>
            <a:effectLst/>
          </p:spPr>
          <p:txBody>
            <a:bodyPr/>
            <a:lstStyle/>
            <a:p>
              <a:endParaRPr lang="en-US"/>
            </a:p>
          </p:txBody>
        </p:sp>
        <p:sp>
          <p:nvSpPr>
            <p:cNvPr id="1188913" name="Line 49"/>
            <p:cNvSpPr>
              <a:spLocks noChangeShapeType="1"/>
            </p:cNvSpPr>
            <p:nvPr/>
          </p:nvSpPr>
          <p:spPr bwMode="auto">
            <a:xfrm>
              <a:off x="5616" y="2094"/>
              <a:ext cx="0" cy="306"/>
            </a:xfrm>
            <a:prstGeom prst="line">
              <a:avLst/>
            </a:prstGeom>
            <a:noFill/>
            <a:ln w="9525">
              <a:solidFill>
                <a:schemeClr val="tx1"/>
              </a:solidFill>
              <a:round/>
              <a:headEnd type="none" w="sm" len="sm"/>
              <a:tailEnd type="none" w="sm" len="sm"/>
            </a:ln>
            <a:effectLst/>
          </p:spPr>
          <p:txBody>
            <a:bodyPr/>
            <a:lstStyle/>
            <a:p>
              <a:endParaRPr lang="en-US"/>
            </a:p>
          </p:txBody>
        </p:sp>
        <p:sp>
          <p:nvSpPr>
            <p:cNvPr id="1188914" name="Line 50"/>
            <p:cNvSpPr>
              <a:spLocks noChangeShapeType="1"/>
            </p:cNvSpPr>
            <p:nvPr/>
          </p:nvSpPr>
          <p:spPr bwMode="auto">
            <a:xfrm>
              <a:off x="96" y="2401"/>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15" name="Line 51"/>
            <p:cNvSpPr>
              <a:spLocks noChangeShapeType="1"/>
            </p:cNvSpPr>
            <p:nvPr/>
          </p:nvSpPr>
          <p:spPr bwMode="auto">
            <a:xfrm>
              <a:off x="5616" y="2401"/>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16" name="Line 52"/>
            <p:cNvSpPr>
              <a:spLocks noChangeShapeType="1"/>
            </p:cNvSpPr>
            <p:nvPr/>
          </p:nvSpPr>
          <p:spPr bwMode="auto">
            <a:xfrm>
              <a:off x="96" y="2650"/>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17" name="Line 53"/>
            <p:cNvSpPr>
              <a:spLocks noChangeShapeType="1"/>
            </p:cNvSpPr>
            <p:nvPr/>
          </p:nvSpPr>
          <p:spPr bwMode="auto">
            <a:xfrm>
              <a:off x="5616" y="2650"/>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18" name="Line 54"/>
            <p:cNvSpPr>
              <a:spLocks noChangeShapeType="1"/>
            </p:cNvSpPr>
            <p:nvPr/>
          </p:nvSpPr>
          <p:spPr bwMode="auto">
            <a:xfrm>
              <a:off x="96" y="2899"/>
              <a:ext cx="0" cy="269"/>
            </a:xfrm>
            <a:prstGeom prst="line">
              <a:avLst/>
            </a:prstGeom>
            <a:noFill/>
            <a:ln w="9525">
              <a:solidFill>
                <a:schemeClr val="tx1"/>
              </a:solidFill>
              <a:round/>
              <a:headEnd type="none" w="sm" len="sm"/>
              <a:tailEnd type="none" w="sm" len="sm"/>
            </a:ln>
            <a:effectLst/>
          </p:spPr>
          <p:txBody>
            <a:bodyPr/>
            <a:lstStyle/>
            <a:p>
              <a:endParaRPr lang="en-US"/>
            </a:p>
          </p:txBody>
        </p:sp>
        <p:sp>
          <p:nvSpPr>
            <p:cNvPr id="1188919" name="Line 55"/>
            <p:cNvSpPr>
              <a:spLocks noChangeShapeType="1"/>
            </p:cNvSpPr>
            <p:nvPr/>
          </p:nvSpPr>
          <p:spPr bwMode="auto">
            <a:xfrm>
              <a:off x="5616" y="2899"/>
              <a:ext cx="0" cy="269"/>
            </a:xfrm>
            <a:prstGeom prst="line">
              <a:avLst/>
            </a:prstGeom>
            <a:noFill/>
            <a:ln w="9525">
              <a:solidFill>
                <a:schemeClr val="tx1"/>
              </a:solidFill>
              <a:round/>
              <a:headEnd type="none" w="sm" len="sm"/>
              <a:tailEnd type="none" w="sm" len="sm"/>
            </a:ln>
            <a:effectLst/>
          </p:spPr>
          <p:txBody>
            <a:bodyPr/>
            <a:lstStyle/>
            <a:p>
              <a:endParaRPr lang="en-US"/>
            </a:p>
          </p:txBody>
        </p:sp>
        <p:sp>
          <p:nvSpPr>
            <p:cNvPr id="1188920" name="Line 56"/>
            <p:cNvSpPr>
              <a:spLocks noChangeShapeType="1"/>
            </p:cNvSpPr>
            <p:nvPr/>
          </p:nvSpPr>
          <p:spPr bwMode="auto">
            <a:xfrm>
              <a:off x="96" y="3169"/>
              <a:ext cx="0" cy="274"/>
            </a:xfrm>
            <a:prstGeom prst="line">
              <a:avLst/>
            </a:prstGeom>
            <a:noFill/>
            <a:ln w="9525">
              <a:solidFill>
                <a:schemeClr val="tx1"/>
              </a:solidFill>
              <a:round/>
              <a:headEnd type="none" w="sm" len="sm"/>
              <a:tailEnd type="none" w="sm" len="sm"/>
            </a:ln>
            <a:effectLst/>
          </p:spPr>
          <p:txBody>
            <a:bodyPr/>
            <a:lstStyle/>
            <a:p>
              <a:endParaRPr lang="en-US"/>
            </a:p>
          </p:txBody>
        </p:sp>
        <p:sp>
          <p:nvSpPr>
            <p:cNvPr id="1188921" name="Line 57"/>
            <p:cNvSpPr>
              <a:spLocks noChangeShapeType="1"/>
            </p:cNvSpPr>
            <p:nvPr/>
          </p:nvSpPr>
          <p:spPr bwMode="auto">
            <a:xfrm>
              <a:off x="5616" y="3169"/>
              <a:ext cx="0" cy="274"/>
            </a:xfrm>
            <a:prstGeom prst="line">
              <a:avLst/>
            </a:prstGeom>
            <a:noFill/>
            <a:ln w="9525">
              <a:solidFill>
                <a:schemeClr val="tx1"/>
              </a:solidFill>
              <a:round/>
              <a:headEnd type="none" w="sm" len="sm"/>
              <a:tailEnd type="none" w="sm" len="sm"/>
            </a:ln>
            <a:effectLst/>
          </p:spPr>
          <p:txBody>
            <a:bodyPr/>
            <a:lstStyle/>
            <a:p>
              <a:endParaRPr lang="en-US"/>
            </a:p>
          </p:txBody>
        </p:sp>
        <p:sp>
          <p:nvSpPr>
            <p:cNvPr id="1188922" name="Line 58"/>
            <p:cNvSpPr>
              <a:spLocks noChangeShapeType="1"/>
            </p:cNvSpPr>
            <p:nvPr/>
          </p:nvSpPr>
          <p:spPr bwMode="auto">
            <a:xfrm>
              <a:off x="96" y="3444"/>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23" name="Line 59"/>
            <p:cNvSpPr>
              <a:spLocks noChangeShapeType="1"/>
            </p:cNvSpPr>
            <p:nvPr/>
          </p:nvSpPr>
          <p:spPr bwMode="auto">
            <a:xfrm>
              <a:off x="5616" y="3444"/>
              <a:ext cx="0" cy="248"/>
            </a:xfrm>
            <a:prstGeom prst="line">
              <a:avLst/>
            </a:prstGeom>
            <a:noFill/>
            <a:ln w="9525">
              <a:solidFill>
                <a:schemeClr val="tx1"/>
              </a:solidFill>
              <a:round/>
              <a:headEnd type="none" w="sm" len="sm"/>
              <a:tailEnd type="none" w="sm" len="sm"/>
            </a:ln>
            <a:effectLst/>
          </p:spPr>
          <p:txBody>
            <a:bodyPr/>
            <a:lstStyle/>
            <a:p>
              <a:endParaRPr lang="en-US"/>
            </a:p>
          </p:txBody>
        </p:sp>
        <p:sp>
          <p:nvSpPr>
            <p:cNvPr id="1188924" name="Line 60"/>
            <p:cNvSpPr>
              <a:spLocks noChangeShapeType="1"/>
            </p:cNvSpPr>
            <p:nvPr/>
          </p:nvSpPr>
          <p:spPr bwMode="auto">
            <a:xfrm>
              <a:off x="1297" y="3941"/>
              <a:ext cx="1199" cy="0"/>
            </a:xfrm>
            <a:prstGeom prst="line">
              <a:avLst/>
            </a:prstGeom>
            <a:noFill/>
            <a:ln w="9525">
              <a:solidFill>
                <a:schemeClr val="tx1"/>
              </a:solidFill>
              <a:round/>
              <a:headEnd type="none" w="sm" len="sm"/>
              <a:tailEnd type="none" w="sm" len="sm"/>
            </a:ln>
            <a:effectLst/>
          </p:spPr>
          <p:txBody>
            <a:bodyPr/>
            <a:lstStyle/>
            <a:p>
              <a:endParaRPr lang="en-US"/>
            </a:p>
          </p:txBody>
        </p:sp>
        <p:sp>
          <p:nvSpPr>
            <p:cNvPr id="1188925" name="Line 61"/>
            <p:cNvSpPr>
              <a:spLocks noChangeShapeType="1"/>
            </p:cNvSpPr>
            <p:nvPr/>
          </p:nvSpPr>
          <p:spPr bwMode="auto">
            <a:xfrm>
              <a:off x="2497" y="3941"/>
              <a:ext cx="1535" cy="0"/>
            </a:xfrm>
            <a:prstGeom prst="line">
              <a:avLst/>
            </a:prstGeom>
            <a:noFill/>
            <a:ln w="9525">
              <a:solidFill>
                <a:schemeClr val="tx1"/>
              </a:solidFill>
              <a:round/>
              <a:headEnd type="none" w="sm" len="sm"/>
              <a:tailEnd type="none" w="sm" len="sm"/>
            </a:ln>
            <a:effectLst/>
          </p:spPr>
          <p:txBody>
            <a:bodyPr/>
            <a:lstStyle/>
            <a:p>
              <a:endParaRPr lang="en-US"/>
            </a:p>
          </p:txBody>
        </p:sp>
        <p:sp>
          <p:nvSpPr>
            <p:cNvPr id="1188926" name="Line 62"/>
            <p:cNvSpPr>
              <a:spLocks noChangeShapeType="1"/>
            </p:cNvSpPr>
            <p:nvPr/>
          </p:nvSpPr>
          <p:spPr bwMode="auto">
            <a:xfrm>
              <a:off x="4033" y="3941"/>
              <a:ext cx="1583" cy="0"/>
            </a:xfrm>
            <a:prstGeom prst="line">
              <a:avLst/>
            </a:prstGeom>
            <a:noFill/>
            <a:ln w="9525">
              <a:solidFill>
                <a:schemeClr val="tx1"/>
              </a:solidFill>
              <a:round/>
              <a:headEnd type="none" w="sm" len="sm"/>
              <a:tailEnd type="none" w="sm" len="sm"/>
            </a:ln>
            <a:effectLst/>
          </p:spPr>
          <p:txBody>
            <a:bodyPr/>
            <a:lstStyle/>
            <a:p>
              <a:endParaRPr lang="en-US"/>
            </a:p>
          </p:txBody>
        </p:sp>
      </p:grpSp>
      <p:sp>
        <p:nvSpPr>
          <p:cNvPr id="65" name="Slide Number Placeholder 64"/>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b="1" dirty="0" smtClean="0"/>
              <a:t>Contingency Planning: </a:t>
            </a:r>
            <a:r>
              <a:rPr lang="en-US" sz="2400" dirty="0" smtClean="0"/>
              <a:t>	Alternative plans that can be put into effect if certain key events do not occur as expected</a:t>
            </a:r>
          </a:p>
          <a:p>
            <a:pPr algn="just">
              <a:buNone/>
            </a:pPr>
            <a:endParaRPr lang="en-US" sz="2400" dirty="0" smtClean="0"/>
          </a:p>
          <a:p>
            <a:pPr algn="just">
              <a:buNone/>
            </a:pPr>
            <a:r>
              <a:rPr lang="en-US" sz="2400" b="1" dirty="0" smtClean="0"/>
              <a:t>21</a:t>
            </a:r>
            <a:r>
              <a:rPr lang="en-US" sz="2400" b="1" baseline="30000" dirty="0" smtClean="0"/>
              <a:t>st</a:t>
            </a:r>
            <a:r>
              <a:rPr lang="en-US" sz="2400" b="1" dirty="0" smtClean="0"/>
              <a:t> Century Challenges in Strategic Management</a:t>
            </a:r>
          </a:p>
          <a:p>
            <a:pPr algn="just"/>
            <a:endParaRPr lang="en-US" sz="2400" dirty="0" smtClean="0"/>
          </a:p>
          <a:p>
            <a:pPr marL="571500" indent="-571500">
              <a:buClr>
                <a:schemeClr val="tx1"/>
              </a:buClr>
            </a:pPr>
            <a:r>
              <a:rPr lang="en-US" sz="2400" dirty="0" smtClean="0"/>
              <a:t>Process is more an “art” than “science”</a:t>
            </a:r>
          </a:p>
          <a:p>
            <a:pPr marL="571500" indent="-571500">
              <a:buClr>
                <a:schemeClr val="tx1"/>
              </a:buClr>
            </a:pPr>
            <a:r>
              <a:rPr lang="en-US" sz="2400" dirty="0" smtClean="0"/>
              <a:t>Should strategies be visible or hidden from stakeholders</a:t>
            </a:r>
          </a:p>
          <a:p>
            <a:pPr marL="571500" indent="-571500">
              <a:buClr>
                <a:schemeClr val="tx1"/>
              </a:buClr>
            </a:pPr>
            <a:r>
              <a:rPr lang="en-US" sz="2400" dirty="0" smtClean="0"/>
              <a:t>Should process be more top-down or bottom up</a:t>
            </a:r>
          </a:p>
          <a:p>
            <a:pPr algn="just"/>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1143000"/>
          </a:xfrm>
        </p:spPr>
        <p:txBody>
          <a:bodyPr>
            <a:normAutofit/>
          </a:bodyPr>
          <a:lstStyle/>
          <a:p>
            <a:pPr algn="r"/>
            <a:r>
              <a:rPr lang="en-US" sz="3200" b="1" dirty="0" smtClean="0"/>
              <a:t>Summary</a:t>
            </a:r>
            <a:br>
              <a:rPr lang="en-US" sz="3200" b="1" dirty="0" smtClean="0"/>
            </a:br>
            <a:endParaRPr lang="en-US" sz="3200" b="1" dirty="0"/>
          </a:p>
        </p:txBody>
      </p:sp>
      <p:sp>
        <p:nvSpPr>
          <p:cNvPr id="3" name="Content Placeholder 2"/>
          <p:cNvSpPr>
            <a:spLocks noGrp="1"/>
          </p:cNvSpPr>
          <p:nvPr>
            <p:ph idx="1"/>
          </p:nvPr>
        </p:nvSpPr>
        <p:spPr>
          <a:xfrm>
            <a:off x="457200" y="1143000"/>
            <a:ext cx="8229600" cy="4983163"/>
          </a:xfrm>
        </p:spPr>
        <p:txBody>
          <a:bodyPr/>
          <a:lstStyle/>
          <a:p>
            <a:pPr lvl="1"/>
            <a:r>
              <a:rPr lang="en-US" dirty="0" smtClean="0"/>
              <a:t>The Nature of Strategy Evaluation</a:t>
            </a:r>
          </a:p>
          <a:p>
            <a:pPr lvl="1"/>
            <a:r>
              <a:rPr lang="en-US" dirty="0" smtClean="0"/>
              <a:t>A Strategy-Evaluation Framework</a:t>
            </a:r>
          </a:p>
          <a:p>
            <a:pPr lvl="1"/>
            <a:r>
              <a:rPr lang="en-US" dirty="0" smtClean="0"/>
              <a:t>The Balanced Scorecard</a:t>
            </a:r>
          </a:p>
          <a:p>
            <a:pPr lvl="1"/>
            <a:r>
              <a:rPr lang="en-US" dirty="0" smtClean="0"/>
              <a:t>Published Sources of Strategy-Evaluation Information</a:t>
            </a:r>
          </a:p>
          <a:p>
            <a:pPr lvl="1"/>
            <a:r>
              <a:rPr lang="en-US" dirty="0" smtClean="0"/>
              <a:t>Characteristics of an Effective Evaluation System</a:t>
            </a:r>
          </a:p>
          <a:p>
            <a:pPr lvl="1"/>
            <a:r>
              <a:rPr lang="en-US" dirty="0" smtClean="0"/>
              <a:t>Contingency Planning</a:t>
            </a:r>
          </a:p>
          <a:p>
            <a:pPr lvl="1"/>
            <a:r>
              <a:rPr lang="en-US" dirty="0" smtClean="0"/>
              <a:t>Auditing</a:t>
            </a:r>
          </a:p>
          <a:p>
            <a:pPr lvl="1"/>
            <a:r>
              <a:rPr lang="en-US" dirty="0" smtClean="0"/>
              <a:t>21st Century Challenges in Strategic Management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2800" b="1" dirty="0" smtClean="0"/>
              <a:t>Next Chapter</a:t>
            </a:r>
            <a:endParaRPr lang="en-US" sz="2800" b="1" dirty="0"/>
          </a:p>
        </p:txBody>
      </p:sp>
      <p:sp>
        <p:nvSpPr>
          <p:cNvPr id="3" name="Content Placeholder 2"/>
          <p:cNvSpPr>
            <a:spLocks noGrp="1"/>
          </p:cNvSpPr>
          <p:nvPr>
            <p:ph idx="1"/>
          </p:nvPr>
        </p:nvSpPr>
        <p:spPr>
          <a:xfrm>
            <a:off x="457200" y="2209800"/>
            <a:ext cx="8229600" cy="3916363"/>
          </a:xfrm>
        </p:spPr>
        <p:txBody>
          <a:bodyPr/>
          <a:lstStyle/>
          <a:p>
            <a:r>
              <a:rPr lang="en-US" dirty="0" smtClean="0"/>
              <a:t>Revision from lecture 1-17</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726</Words>
  <Application>Microsoft Office PowerPoint</Application>
  <PresentationFormat>On-screen Show (4:3)</PresentationFormat>
  <Paragraphs>326</Paragraphs>
  <Slides>22</Slides>
  <Notes>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Business Policy and Strategy </vt:lpstr>
      <vt:lpstr>Recap</vt:lpstr>
      <vt:lpstr>Today’s Lecture</vt:lpstr>
      <vt:lpstr>CHAPTER OBJECTIVES </vt:lpstr>
      <vt:lpstr>Importance of Strategy Evaluation</vt:lpstr>
      <vt:lpstr>Importance of Strategy Evaluation</vt:lpstr>
      <vt:lpstr>The Process of Evaluating Strategies </vt:lpstr>
      <vt:lpstr>Strategy Evaluation, Review &amp; Control</vt:lpstr>
      <vt:lpstr>Slide 9</vt:lpstr>
      <vt:lpstr>Difficulties in Strategy Evaluation </vt:lpstr>
      <vt:lpstr>STRATEGY-EVALUATION FRAMEWORK</vt:lpstr>
      <vt:lpstr>Monitor Strengths &amp; Weaknesses; Opportunities &amp; Threats </vt:lpstr>
      <vt:lpstr>Slide 13</vt:lpstr>
      <vt:lpstr>Measuring Organizational Performance </vt:lpstr>
      <vt:lpstr>Key Financial Ratios </vt:lpstr>
      <vt:lpstr>Qualitative Evaluation of Strategy </vt:lpstr>
      <vt:lpstr>Balanced Scorecard </vt:lpstr>
      <vt:lpstr>Balanced Scorecard</vt:lpstr>
      <vt:lpstr>Slide 19</vt:lpstr>
      <vt:lpstr>Slide 20</vt:lpstr>
      <vt:lpstr>Summary </vt:lpstr>
      <vt:lpstr>Next Chapter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Policy and Strategy </dc:title>
  <dc:creator>U</dc:creator>
  <cp:lastModifiedBy>NTS</cp:lastModifiedBy>
  <cp:revision>79</cp:revision>
  <dcterms:created xsi:type="dcterms:W3CDTF">2006-08-16T00:00:00Z</dcterms:created>
  <dcterms:modified xsi:type="dcterms:W3CDTF">2013-11-07T06:24:30Z</dcterms:modified>
</cp:coreProperties>
</file>