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66582-D720-4B51-8244-665A806F772F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06D2C-BD79-4B74-A880-EC54AA3BFF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829A2-15B4-42BC-A3A5-F59D52E6D3CA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1B02-6AAE-4793-B915-C1781FB6E23B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69BC8-5AC0-44A2-A894-B73830AE0FBF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71390-7F46-4040-AE82-8DCCEB61F4A4}" type="datetime1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8A85-8ADF-4F6C-AAFE-98CE2BF890DC}" type="datetime1">
              <a:rPr lang="en-US" smtClean="0"/>
              <a:t>9/21/2013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7C65-F001-410F-9F11-3FA1EB0C2595}" type="datetime1">
              <a:rPr lang="en-US" smtClean="0"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F416-984E-4794-8B70-0AC5463A5EDB}" type="datetime1">
              <a:rPr lang="en-US" smtClean="0"/>
              <a:t>9/21/2013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417A-1332-4969-9E56-4E1EB67BC0CE}" type="datetime1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8611-CF27-4D4D-B013-5E1109DDFF0A}" type="datetime1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916C5-31CD-4DED-888F-58E92DF0BB5D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6602-229C-4CFB-B93A-7C73F1374400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CF5A4-4CBF-4984-ABFE-322B9D3DF885}" type="datetime1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Policy and Strategy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Lecture-03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Nature of Business Strategy</a:t>
            </a:r>
          </a:p>
          <a:p>
            <a:r>
              <a:rPr lang="en-US" dirty="0" smtClean="0"/>
              <a:t>Importance of strategic planning-</a:t>
            </a:r>
            <a:br>
              <a:rPr lang="en-US" dirty="0" smtClean="0"/>
            </a:br>
            <a:r>
              <a:rPr lang="en-US" dirty="0" smtClean="0"/>
              <a:t>Strategic Tools</a:t>
            </a:r>
          </a:p>
          <a:p>
            <a:pPr lvl="1"/>
            <a:r>
              <a:rPr lang="en-US" dirty="0" smtClean="0"/>
              <a:t>Globalization</a:t>
            </a:r>
          </a:p>
          <a:p>
            <a:pPr lvl="2"/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Ecommerce</a:t>
            </a:r>
          </a:p>
          <a:p>
            <a:pPr lvl="2"/>
            <a:r>
              <a:rPr lang="en-US" dirty="0" smtClean="0"/>
              <a:t>Advantages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Important Terminologies in Business strategy and policy</a:t>
            </a:r>
          </a:p>
          <a:p>
            <a:pPr lvl="1"/>
            <a:r>
              <a:rPr lang="en-US" dirty="0" smtClean="0"/>
              <a:t>Vision &amp; Mission</a:t>
            </a:r>
          </a:p>
          <a:p>
            <a:pPr lvl="2"/>
            <a:r>
              <a:rPr lang="en-US" dirty="0" smtClean="0"/>
              <a:t>Comparison of vision and mission</a:t>
            </a:r>
          </a:p>
          <a:p>
            <a:pPr lvl="1"/>
            <a:r>
              <a:rPr lang="en-US" dirty="0" smtClean="0"/>
              <a:t>Long Term Objectives</a:t>
            </a:r>
          </a:p>
          <a:p>
            <a:pPr lvl="1"/>
            <a:r>
              <a:rPr lang="en-US" dirty="0" smtClean="0"/>
              <a:t>Strategies</a:t>
            </a:r>
          </a:p>
          <a:p>
            <a:pPr lvl="1"/>
            <a:r>
              <a:rPr lang="en-US" dirty="0" smtClean="0"/>
              <a:t>Policies</a:t>
            </a:r>
          </a:p>
          <a:p>
            <a:pPr lvl="1"/>
            <a:r>
              <a:rPr lang="en-US" dirty="0" smtClean="0"/>
              <a:t>Strategists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Importance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Adapting to change</a:t>
            </a:r>
          </a:p>
          <a:p>
            <a:pPr lvl="1"/>
            <a:r>
              <a:rPr lang="en-US" dirty="0" smtClean="0"/>
              <a:t>Continuous monitoring of internal and external factors</a:t>
            </a:r>
          </a:p>
          <a:p>
            <a:pPr lvl="1"/>
            <a:r>
              <a:rPr lang="en-US" dirty="0" smtClean="0"/>
              <a:t>Timely Decision</a:t>
            </a:r>
          </a:p>
          <a:p>
            <a:pPr lvl="1"/>
            <a:r>
              <a:rPr lang="en-US" dirty="0" smtClean="0"/>
              <a:t>Incremental rise in degree of change</a:t>
            </a:r>
          </a:p>
          <a:p>
            <a:pPr>
              <a:buNone/>
            </a:pPr>
            <a:r>
              <a:rPr lang="en-US" dirty="0" smtClean="0"/>
              <a:t>		1. </a:t>
            </a:r>
            <a:r>
              <a:rPr lang="en-US" sz="2800" dirty="0" smtClean="0"/>
              <a:t>Technology</a:t>
            </a:r>
          </a:p>
          <a:p>
            <a:pPr>
              <a:buNone/>
            </a:pPr>
            <a:r>
              <a:rPr lang="en-US" sz="2800" dirty="0" smtClean="0"/>
              <a:t>		2. E-commerce</a:t>
            </a:r>
          </a:p>
          <a:p>
            <a:pPr>
              <a:buNone/>
            </a:pPr>
            <a:r>
              <a:rPr lang="en-US" sz="2800" dirty="0" smtClean="0"/>
              <a:t>		3. Merger-mania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sz="2800" dirty="0" smtClean="0"/>
              <a:t>Example: Laser surgery, War on terrorism, economic recession, technology advancement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Importance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Strategists</a:t>
            </a:r>
          </a:p>
          <a:p>
            <a:pPr lvl="1"/>
            <a:r>
              <a:rPr lang="en-US" b="1" dirty="0" smtClean="0"/>
              <a:t>The main decision takers</a:t>
            </a:r>
          </a:p>
          <a:p>
            <a:pPr lvl="2" algn="just"/>
            <a:r>
              <a:rPr lang="en-US" sz="2400" b="1" dirty="0" smtClean="0"/>
              <a:t>chief executive officer, president, owner, chair of the board, executive director, chancellor, dean, or entrepreneur</a:t>
            </a:r>
          </a:p>
          <a:p>
            <a:pPr lvl="1"/>
            <a:r>
              <a:rPr lang="en-US" b="1" dirty="0" smtClean="0"/>
              <a:t>Design strategies</a:t>
            </a:r>
          </a:p>
          <a:p>
            <a:pPr lvl="2"/>
            <a:r>
              <a:rPr lang="en-US" b="1" dirty="0" smtClean="0"/>
              <a:t>Responsible for success or failure of venture</a:t>
            </a:r>
          </a:p>
          <a:p>
            <a:pPr lvl="1"/>
            <a:r>
              <a:rPr lang="en-US" b="1" dirty="0" smtClean="0"/>
              <a:t>Differ from organization to organization</a:t>
            </a:r>
          </a:p>
          <a:p>
            <a:pPr lvl="2" algn="just"/>
            <a:r>
              <a:rPr lang="en-US" dirty="0" smtClean="0"/>
              <a:t>Philosophy, attitudes, values, ethics, willingness to take risks, concern for social responsibility, concern for profitability, concern for short-run, versus long-run aims and management style</a:t>
            </a:r>
          </a:p>
          <a:p>
            <a:pPr lvl="2"/>
            <a:endParaRPr lang="en-US" b="1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868362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Strategists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b="1" dirty="0" smtClean="0"/>
              <a:t>Strategists helps an organization:</a:t>
            </a:r>
          </a:p>
          <a:p>
            <a:pPr lvl="1"/>
            <a:r>
              <a:rPr lang="en-US" b="1" dirty="0" smtClean="0"/>
              <a:t>To gather, analyze, and organize information</a:t>
            </a:r>
          </a:p>
          <a:p>
            <a:pPr lvl="1"/>
            <a:r>
              <a:rPr lang="en-US" b="1" dirty="0" smtClean="0"/>
              <a:t>Track industry and competitive trends</a:t>
            </a:r>
          </a:p>
          <a:p>
            <a:pPr lvl="1" algn="just"/>
            <a:r>
              <a:rPr lang="en-US" b="1" dirty="0" smtClean="0"/>
              <a:t>Develop forecasting models and situation analyses</a:t>
            </a:r>
          </a:p>
          <a:p>
            <a:pPr lvl="1" algn="just"/>
            <a:r>
              <a:rPr lang="en-US" b="1" dirty="0" smtClean="0"/>
              <a:t>Evaluate corporate and divisional performance</a:t>
            </a:r>
          </a:p>
          <a:p>
            <a:pPr lvl="1" algn="just"/>
            <a:r>
              <a:rPr lang="en-US" b="1" dirty="0" smtClean="0"/>
              <a:t>Spot emerging market opportunities</a:t>
            </a:r>
          </a:p>
          <a:p>
            <a:pPr lvl="1" algn="just"/>
            <a:r>
              <a:rPr lang="en-US" b="1" dirty="0" smtClean="0"/>
              <a:t>identify business threats</a:t>
            </a:r>
          </a:p>
          <a:p>
            <a:pPr lvl="1" algn="just"/>
            <a:r>
              <a:rPr lang="en-US" b="1" dirty="0" smtClean="0"/>
              <a:t>develop creative action plans</a:t>
            </a:r>
          </a:p>
          <a:p>
            <a:pPr lvl="1"/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Who is Strategist?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Any manager who has responsibility for a unit or division, responsibility for profit and loss outcomes, or direct authority over a major piece of the business is a strategic manager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r"/>
            <a:r>
              <a:rPr lang="en-US" dirty="0" smtClean="0"/>
              <a:t>Important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Vision Statement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What do we want to become?</a:t>
            </a:r>
          </a:p>
          <a:p>
            <a:pPr lvl="2" algn="just"/>
            <a:r>
              <a:rPr lang="en-US" dirty="0" smtClean="0"/>
              <a:t>Vision includes the basic concept of what the organization is all about—its purpose for being</a:t>
            </a:r>
          </a:p>
          <a:p>
            <a:pPr lvl="1"/>
            <a:r>
              <a:rPr lang="en-US" dirty="0" smtClean="0"/>
              <a:t>Concentrates on the future</a:t>
            </a:r>
          </a:p>
          <a:p>
            <a:pPr lvl="1"/>
            <a:r>
              <a:rPr lang="en-US" dirty="0" smtClean="0"/>
              <a:t>First step in strategic planning</a:t>
            </a:r>
          </a:p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Our [Amazon's] vision is to be earth's most customer centric company; to build a place where people can come to find and discover anything they might want to buy online."					 			 						</a:t>
            </a:r>
            <a:r>
              <a:rPr lang="en-US" b="1" dirty="0" smtClean="0"/>
              <a:t>Amazon's</a:t>
            </a:r>
            <a:endParaRPr lang="en-US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Important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Mission Statement</a:t>
            </a:r>
          </a:p>
          <a:p>
            <a:pPr lvl="1" algn="just"/>
            <a:r>
              <a:rPr lang="en-US" dirty="0" smtClean="0"/>
              <a:t>A Mission statement talks about HOW you will get to where you want to be.</a:t>
            </a:r>
          </a:p>
          <a:p>
            <a:pPr lvl="1" algn="just"/>
            <a:r>
              <a:rPr lang="en-US" dirty="0" smtClean="0"/>
              <a:t>Defines the purpose and primary objectives related to your customer needs and team values</a:t>
            </a:r>
          </a:p>
          <a:p>
            <a:pPr lvl="1"/>
            <a:r>
              <a:rPr lang="en-US" dirty="0" smtClean="0"/>
              <a:t>It answers the question, “What do we do? What makes us different”</a:t>
            </a:r>
          </a:p>
          <a:p>
            <a:pPr lvl="1"/>
            <a:r>
              <a:rPr lang="en-US" dirty="0" smtClean="0"/>
              <a:t>A mission statement talks about the present leading to its future.</a:t>
            </a:r>
          </a:p>
          <a:p>
            <a:pPr lvl="1">
              <a:buNone/>
            </a:pPr>
            <a:endParaRPr lang="en-US" dirty="0" smtClean="0"/>
          </a:p>
          <a:p>
            <a:pPr lvl="1" algn="ctr">
              <a:buNone/>
            </a:pPr>
            <a:r>
              <a:rPr lang="en-US" i="1" dirty="0" smtClean="0"/>
              <a:t>“To inspire and empower people affected by cancer”</a:t>
            </a:r>
          </a:p>
          <a:p>
            <a:pPr lvl="1" algn="ctr">
              <a:buNone/>
            </a:pPr>
            <a:r>
              <a:rPr lang="en-US" i="1" dirty="0" smtClean="0"/>
              <a:t>						       </a:t>
            </a:r>
            <a:r>
              <a:rPr lang="en-US" b="1" i="1" dirty="0" smtClean="0"/>
              <a:t>Lifestrong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COMPARISION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95402"/>
          <a:ext cx="8458200" cy="519210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229100"/>
                <a:gridCol w="4229100"/>
              </a:tblGrid>
              <a:tr h="633359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/>
                        <a:t>Mission Statement</a:t>
                      </a:r>
                      <a:endParaRPr lang="en-US" b="1" i="0" dirty="0">
                        <a:latin typeface="inherit"/>
                      </a:endParaRPr>
                    </a:p>
                  </a:txBody>
                  <a:tcPr marL="95250" marR="95250" marT="85725" marB="8572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/>
                        <a:t>Vision Statement</a:t>
                      </a:r>
                      <a:endParaRPr lang="en-US" b="1" i="0" dirty="0">
                        <a:latin typeface="inherit"/>
                      </a:endParaRPr>
                    </a:p>
                  </a:txBody>
                  <a:tcPr marL="95250" marR="95250" marT="85725" marB="85725"/>
                </a:tc>
              </a:tr>
              <a:tr h="1076178"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A </a:t>
                      </a:r>
                      <a:r>
                        <a:rPr lang="en-US" u="none" strike="noStrike" dirty="0"/>
                        <a:t>Mission statement</a:t>
                      </a:r>
                      <a:r>
                        <a:rPr lang="en-US" dirty="0"/>
                        <a:t> talks about HOW you will get to where you want to be. 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A </a:t>
                      </a:r>
                      <a:r>
                        <a:rPr lang="en-US" u="none" strike="noStrike" dirty="0"/>
                        <a:t>Vision statement</a:t>
                      </a:r>
                      <a:r>
                        <a:rPr lang="en-US" dirty="0"/>
                        <a:t> outlines WHERE you want to be</a:t>
                      </a:r>
                      <a:r>
                        <a:rPr lang="en-US"/>
                        <a:t>. 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782118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It answers the question, “What do we do? What makes us different”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It answers the question, “Where do we aim to be?”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782118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A mission statement talks about the present </a:t>
                      </a:r>
                      <a:r>
                        <a:rPr lang="en-US" u="none" strike="noStrike" dirty="0"/>
                        <a:t>leading</a:t>
                      </a:r>
                      <a:r>
                        <a:rPr lang="en-US" dirty="0"/>
                        <a:t> to its future.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A vision statement talks about your future.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633359"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Your mission statement </a:t>
                      </a:r>
                      <a:r>
                        <a:rPr lang="en-US" dirty="0" smtClean="0"/>
                        <a:t>may </a:t>
                      </a:r>
                      <a:r>
                        <a:rPr lang="en-US" u="none" strike="noStrike" dirty="0" smtClean="0"/>
                        <a:t>change</a:t>
                      </a:r>
                      <a:r>
                        <a:rPr lang="en-US" dirty="0"/>
                        <a:t>, but it should still tie back to your core values, </a:t>
                      </a:r>
                      <a:r>
                        <a:rPr lang="en-US" dirty="0" smtClean="0"/>
                        <a:t>customer needs </a:t>
                      </a:r>
                      <a:r>
                        <a:rPr lang="en-US" dirty="0"/>
                        <a:t>and </a:t>
                      </a:r>
                      <a:r>
                        <a:rPr lang="en-US" u="none" strike="noStrike" dirty="0"/>
                        <a:t>vision</a:t>
                      </a:r>
                      <a:r>
                        <a:rPr lang="en-US" dirty="0"/>
                        <a:t>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Your vision should remain intact, even if the market changes dramatically, because it speaks to what you represent, not just what you do.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633359"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 lists the broad goals for which the organization is formed.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 lists where you see yourself some years from now. 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Important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SWOT Analysis</a:t>
            </a:r>
          </a:p>
          <a:p>
            <a:pPr lvl="1"/>
            <a:r>
              <a:rPr lang="en-US" sz="2200" b="1" dirty="0" smtClean="0"/>
              <a:t>S: 	Strength</a:t>
            </a:r>
          </a:p>
          <a:p>
            <a:pPr lvl="1"/>
            <a:r>
              <a:rPr lang="en-US" sz="2200" b="1" dirty="0" smtClean="0"/>
              <a:t>W:	Weaknesses</a:t>
            </a:r>
          </a:p>
          <a:p>
            <a:pPr lvl="2"/>
            <a:r>
              <a:rPr lang="en-US" sz="2000" dirty="0" smtClean="0"/>
              <a:t>Strengths and weaknesses are determined relative to competitors</a:t>
            </a:r>
          </a:p>
          <a:p>
            <a:pPr lvl="2"/>
            <a:r>
              <a:rPr lang="en-US" sz="2000" dirty="0" smtClean="0"/>
              <a:t>Management, marketing, finance/accounting, production/operations, research and development, and computer information systems</a:t>
            </a:r>
          </a:p>
          <a:p>
            <a:pPr lvl="1"/>
            <a:r>
              <a:rPr lang="en-US" sz="2200" b="1" dirty="0" smtClean="0"/>
              <a:t>O:	Opportunities</a:t>
            </a:r>
          </a:p>
          <a:p>
            <a:pPr lvl="1"/>
            <a:r>
              <a:rPr lang="en-US" sz="2200" b="1" dirty="0" smtClean="0"/>
              <a:t>T:	Threats</a:t>
            </a:r>
          </a:p>
          <a:p>
            <a:pPr lvl="2" algn="just"/>
            <a:r>
              <a:rPr lang="fr-FR" sz="2000" dirty="0" err="1" smtClean="0"/>
              <a:t>Economic</a:t>
            </a:r>
            <a:r>
              <a:rPr lang="fr-FR" sz="2000" dirty="0" smtClean="0"/>
              <a:t>, social, cultural, environnemental, </a:t>
            </a:r>
            <a:r>
              <a:rPr lang="en-US" sz="2000" dirty="0" smtClean="0"/>
              <a:t>political, legal, governmental, technological, and competitive trends</a:t>
            </a:r>
          </a:p>
          <a:p>
            <a:pPr lvl="2"/>
            <a:r>
              <a:rPr lang="en-US" sz="2000" dirty="0" smtClean="0"/>
              <a:t>Opportunities and threats are largely beyond the control of a single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Important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i="1" dirty="0" smtClean="0"/>
              <a:t>Objectives </a:t>
            </a:r>
            <a:r>
              <a:rPr lang="en-US" sz="2100" dirty="0" smtClean="0"/>
              <a:t>can be defined as specific results that an organization seeks to achieve in pursuing its basic mission</a:t>
            </a:r>
          </a:p>
          <a:p>
            <a:pPr algn="just"/>
            <a:r>
              <a:rPr lang="en-US" i="1" dirty="0" smtClean="0"/>
              <a:t>Long-term </a:t>
            </a:r>
            <a:r>
              <a:rPr lang="en-US" dirty="0" smtClean="0"/>
              <a:t>objectives </a:t>
            </a:r>
            <a:r>
              <a:rPr lang="en-US" sz="2100" dirty="0" smtClean="0"/>
              <a:t>represent the results expected from pursuing certain strategies.</a:t>
            </a:r>
          </a:p>
          <a:p>
            <a:pPr algn="just"/>
            <a:r>
              <a:rPr lang="en-US" i="1" dirty="0" smtClean="0"/>
              <a:t>Strategies</a:t>
            </a:r>
            <a:r>
              <a:rPr lang="en-US" dirty="0" smtClean="0"/>
              <a:t> </a:t>
            </a:r>
            <a:r>
              <a:rPr lang="en-US" sz="2100" dirty="0" smtClean="0"/>
              <a:t>represent the actions to be taken to accomplish long-term objectives. </a:t>
            </a:r>
          </a:p>
          <a:p>
            <a:pPr lvl="1" algn="just"/>
            <a:r>
              <a:rPr lang="en-US" i="1" dirty="0" smtClean="0"/>
              <a:t>Strategies </a:t>
            </a:r>
            <a:r>
              <a:rPr lang="en-US" sz="2100" dirty="0" smtClean="0"/>
              <a:t>are the means by which long-term objectives will be achieved</a:t>
            </a:r>
          </a:p>
          <a:p>
            <a:pPr algn="just"/>
            <a:r>
              <a:rPr lang="en-US" i="1" dirty="0" smtClean="0"/>
              <a:t>Annual objectives </a:t>
            </a:r>
            <a:r>
              <a:rPr lang="en-US" sz="2100" dirty="0" smtClean="0"/>
              <a:t>are short-term milestones that organizations must achieve to reach long-term objectives</a:t>
            </a:r>
          </a:p>
          <a:p>
            <a:pPr algn="just"/>
            <a:r>
              <a:rPr lang="en-US" i="1" dirty="0" smtClean="0"/>
              <a:t>Policies</a:t>
            </a:r>
            <a:r>
              <a:rPr lang="en-US" sz="2400" i="1" dirty="0" smtClean="0"/>
              <a:t> are the means by which annual objectives will be achieved</a:t>
            </a:r>
            <a:endParaRPr lang="en-US" sz="21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Terminologies in Business strategy and policy</a:t>
            </a:r>
          </a:p>
          <a:p>
            <a:pPr lvl="1"/>
            <a:r>
              <a:rPr lang="en-US" dirty="0" smtClean="0"/>
              <a:t>Vision &amp; Mission</a:t>
            </a:r>
          </a:p>
          <a:p>
            <a:pPr lvl="2"/>
            <a:r>
              <a:rPr lang="en-US" dirty="0" smtClean="0"/>
              <a:t>Comparison of vision and mission</a:t>
            </a:r>
          </a:p>
          <a:p>
            <a:pPr lvl="1"/>
            <a:r>
              <a:rPr lang="en-US" dirty="0" smtClean="0"/>
              <a:t>Long Term Objectives</a:t>
            </a:r>
          </a:p>
          <a:p>
            <a:pPr lvl="1"/>
            <a:r>
              <a:rPr lang="en-US" dirty="0" smtClean="0"/>
              <a:t>Strategies</a:t>
            </a:r>
          </a:p>
          <a:p>
            <a:pPr lvl="1"/>
            <a:r>
              <a:rPr lang="en-US" dirty="0" smtClean="0"/>
              <a:t>Policies</a:t>
            </a:r>
          </a:p>
          <a:p>
            <a:pPr lvl="1"/>
            <a:r>
              <a:rPr lang="en-US" smtClean="0"/>
              <a:t>Strategists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dirty="0" smtClean="0"/>
              <a:t>Intuition and analysis</a:t>
            </a:r>
          </a:p>
          <a:p>
            <a:pPr lvl="1"/>
            <a:r>
              <a:rPr lang="en-US" dirty="0" smtClean="0"/>
              <a:t>Pillars of intuition</a:t>
            </a:r>
          </a:p>
          <a:p>
            <a:pPr lvl="1"/>
            <a:r>
              <a:rPr lang="en-US" dirty="0" smtClean="0"/>
              <a:t>Benefits of intuition in decision making</a:t>
            </a:r>
          </a:p>
          <a:p>
            <a:r>
              <a:rPr lang="en-US" dirty="0" smtClean="0"/>
              <a:t>Benefit of Strategic Planning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418</Words>
  <Application>Microsoft Office PowerPoint</Application>
  <PresentationFormat>On-screen Show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Business Policy and Strategy</vt:lpstr>
      <vt:lpstr>Recap</vt:lpstr>
      <vt:lpstr>Today’s Lecture</vt:lpstr>
      <vt:lpstr>Importance Terminologies</vt:lpstr>
      <vt:lpstr>Importance Terminologies</vt:lpstr>
      <vt:lpstr>Strategists </vt:lpstr>
      <vt:lpstr>Who is Strategist?</vt:lpstr>
      <vt:lpstr>Important Terminologies</vt:lpstr>
      <vt:lpstr>Important Terminologies</vt:lpstr>
      <vt:lpstr>COMPARISION</vt:lpstr>
      <vt:lpstr>Important Terminologies</vt:lpstr>
      <vt:lpstr>Important Terminologies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</dc:title>
  <dc:creator/>
  <cp:lastModifiedBy>NTS</cp:lastModifiedBy>
  <cp:revision>117</cp:revision>
  <dcterms:created xsi:type="dcterms:W3CDTF">2006-08-16T00:00:00Z</dcterms:created>
  <dcterms:modified xsi:type="dcterms:W3CDTF">2013-09-21T08:31:48Z</dcterms:modified>
</cp:coreProperties>
</file>