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00201-3E1A-4DD9-9437-6EE6DE81F154}" type="datetimeFigureOut">
              <a:rPr lang="en-US" smtClean="0"/>
              <a:pPr/>
              <a:t>11/3/2013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1EBC5-3CBB-4977-AF4A-F4D281396F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35FB45-F3FA-42CE-B1D0-69499FF66777}" type="slidenum">
              <a:rPr lang="en-US"/>
              <a:pPr/>
              <a:t>4</a:t>
            </a:fld>
            <a:endParaRPr lang="en-US"/>
          </a:p>
        </p:txBody>
      </p:sp>
      <p:sp>
        <p:nvSpPr>
          <p:cNvPr id="95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D140AC-171F-4743-A1F7-1A5EEA83B27B}" type="slidenum">
              <a:rPr lang="en-US"/>
              <a:pPr/>
              <a:t>5</a:t>
            </a:fld>
            <a:endParaRPr lang="en-US"/>
          </a:p>
        </p:txBody>
      </p:sp>
      <p:sp>
        <p:nvSpPr>
          <p:cNvPr id="96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AF540-E967-4F9C-924C-FBD067F35F1F}" type="slidenum">
              <a:rPr lang="en-US"/>
              <a:pPr/>
              <a:t>6</a:t>
            </a:fld>
            <a:endParaRPr lang="en-US"/>
          </a:p>
        </p:txBody>
      </p:sp>
      <p:sp>
        <p:nvSpPr>
          <p:cNvPr id="97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/>
        </p:spPr>
      </p:sp>
      <p:sp>
        <p:nvSpPr>
          <p:cNvPr id="970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7360AD-7BD1-4F5B-9086-E086DD713407}" type="slidenum">
              <a:rPr lang="en-US"/>
              <a:pPr/>
              <a:t>7</a:t>
            </a:fld>
            <a:endParaRPr lang="en-US"/>
          </a:p>
        </p:txBody>
      </p:sp>
      <p:sp>
        <p:nvSpPr>
          <p:cNvPr id="97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/>
        </p:spPr>
      </p:sp>
      <p:sp>
        <p:nvSpPr>
          <p:cNvPr id="974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FD9737-3EF5-42D5-ADC6-4BE771D03CC7}" type="slidenum">
              <a:rPr lang="en-US"/>
              <a:pPr/>
              <a:t>8</a:t>
            </a:fld>
            <a:endParaRPr lang="en-US"/>
          </a:p>
        </p:txBody>
      </p:sp>
      <p:sp>
        <p:nvSpPr>
          <p:cNvPr id="97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7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598965-D8B0-4891-AA40-9DDF7904BE2B}" type="slidenum">
              <a:rPr lang="en-US"/>
              <a:pPr/>
              <a:t>9</a:t>
            </a:fld>
            <a:endParaRPr lang="en-US"/>
          </a:p>
        </p:txBody>
      </p:sp>
      <p:sp>
        <p:nvSpPr>
          <p:cNvPr id="87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87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74AE77-07DB-40B0-A7F0-8BC72BDA2833}" type="slidenum">
              <a:rPr lang="en-US"/>
              <a:pPr/>
              <a:t>10</a:t>
            </a:fld>
            <a:endParaRPr lang="en-US"/>
          </a:p>
        </p:txBody>
      </p:sp>
      <p:sp>
        <p:nvSpPr>
          <p:cNvPr id="99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999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C94A9D-EDB5-4204-9814-50C07E683C44}" type="slidenum">
              <a:rPr lang="en-US"/>
              <a:pPr/>
              <a:t>11</a:t>
            </a:fld>
            <a:endParaRPr lang="en-US"/>
          </a:p>
        </p:txBody>
      </p:sp>
      <p:sp>
        <p:nvSpPr>
          <p:cNvPr id="107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71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5F6214-B116-427B-9B6F-5A08CB0BFFAB}" type="slidenum">
              <a:rPr lang="en-US"/>
              <a:pPr/>
              <a:t>12</a:t>
            </a:fld>
            <a:endParaRPr lang="en-US"/>
          </a:p>
        </p:txBody>
      </p:sp>
      <p:sp>
        <p:nvSpPr>
          <p:cNvPr id="100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/>
        </p:spPr>
      </p:sp>
      <p:sp>
        <p:nvSpPr>
          <p:cNvPr id="100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9A542-36A5-4CAD-8085-ECD1EE605CE9}" type="slidenum">
              <a:rPr lang="en-US"/>
              <a:pPr/>
              <a:t>13</a:t>
            </a:fld>
            <a:endParaRPr lang="en-US"/>
          </a:p>
        </p:txBody>
      </p:sp>
      <p:sp>
        <p:nvSpPr>
          <p:cNvPr id="100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09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D6A24-AC2D-42BB-B7A3-E578AB6839BD}" type="slidenum">
              <a:rPr lang="en-US"/>
              <a:pPr/>
              <a:t>14</a:t>
            </a:fld>
            <a:endParaRPr lang="en-US"/>
          </a:p>
        </p:txBody>
      </p:sp>
      <p:sp>
        <p:nvSpPr>
          <p:cNvPr id="101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15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45537C-7A40-43E1-B589-22EC7CBCFFA7}" type="slidenum">
              <a:rPr lang="en-US"/>
              <a:pPr/>
              <a:t>15</a:t>
            </a:fld>
            <a:endParaRPr lang="en-US"/>
          </a:p>
        </p:txBody>
      </p:sp>
      <p:sp>
        <p:nvSpPr>
          <p:cNvPr id="101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1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42C35-EA7D-45AB-ACA1-D006D3CF4CD8}" type="slidenum">
              <a:rPr lang="en-US"/>
              <a:pPr/>
              <a:t>16</a:t>
            </a:fld>
            <a:endParaRPr lang="en-US"/>
          </a:p>
        </p:txBody>
      </p:sp>
      <p:sp>
        <p:nvSpPr>
          <p:cNvPr id="102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2B099-0D33-410B-A052-04463CD53AA3}" type="slidenum">
              <a:rPr lang="en-US"/>
              <a:pPr/>
              <a:t>17</a:t>
            </a:fld>
            <a:endParaRPr lang="en-US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A48D01-EDEA-474F-BB9C-C11B231C15A3}" type="slidenum">
              <a:rPr lang="en-US"/>
              <a:pPr/>
              <a:t>18</a:t>
            </a:fld>
            <a:endParaRPr lang="en-US"/>
          </a:p>
        </p:txBody>
      </p:sp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08333D-B416-4A6B-A5E4-E7BB80CD3712}" type="slidenum">
              <a:rPr lang="en-US"/>
              <a:pPr/>
              <a:t>19</a:t>
            </a:fld>
            <a:endParaRPr lang="en-US"/>
          </a:p>
        </p:txBody>
      </p:sp>
      <p:sp>
        <p:nvSpPr>
          <p:cNvPr id="10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 cap="flat"/>
        </p:spPr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5562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2007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477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7-</a:t>
            </a:r>
            <a:fld id="{703E4C3A-1133-44D2-AE20-5B20B428DF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5562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2007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477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7-</a:t>
            </a:r>
            <a:fld id="{DB5898B3-009E-4E71-9410-C9B167469E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5562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2007 Prentice Hall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477000" y="61722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7-</a:t>
            </a:r>
            <a:fld id="{CA227866-573D-4B0D-ADAE-888111E2EC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2007 Prentice Hall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Strategy and Policy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Nature of Strategy Analysis &amp; Choice</a:t>
            </a:r>
          </a:p>
          <a:p>
            <a:endParaRPr lang="en-US" sz="2800" dirty="0" smtClean="0"/>
          </a:p>
          <a:p>
            <a:r>
              <a:rPr lang="en-US" sz="2800" dirty="0" smtClean="0"/>
              <a:t>Comprehensive Strategy-Formulation Framework</a:t>
            </a:r>
          </a:p>
          <a:p>
            <a:pPr lvl="1"/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   SWOT </a:t>
            </a:r>
            <a:r>
              <a:rPr lang="en-US" dirty="0" smtClean="0"/>
              <a:t>Matrix</a:t>
            </a: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    Strategic Position and Action Evaluation (</a:t>
            </a:r>
            <a:r>
              <a:rPr lang="en-US" dirty="0" smtClean="0"/>
              <a:t>SPACE)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BCG Matrix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IE Matrix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QSPM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20000"/>
          </a:bodyPr>
          <a:lstStyle/>
          <a:p>
            <a:r>
              <a:rPr lang="en-US" sz="2000" b="1" dirty="0" smtClean="0"/>
              <a:t> IMPLEMENTING STRATEGIES: MANAGEMENT AND   OPERATIONS ISSUES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     Management Perspectives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ANNUAL OBJECTIVES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POLICIES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RESOURCE ALLOCATION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MANAGING CONFLICT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MATCHING STRATEGY WITH STRUCTURE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RESTRUCTURING, REENGINEERING, AND E-ENGINEERING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LINKING PERFORMANCE AND PAY TO STRATEGIES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MANAGING RESISTANCE TO CHANGE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MANAGING THE NATURAL ENVIRONMENT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CREATING A STRATEGY-SUPPORTIVE CULTURE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 PRODUCTION/OPERATIONS CONCERNS 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 HUMAN RESOURCE CONCERNS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8565F6-D2E5-41A0-8B2A-887484CD665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553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971800"/>
            <a:ext cx="7924800" cy="1981200"/>
          </a:xfrm>
          <a:solidFill>
            <a:srgbClr val="FFFFCC"/>
          </a:solidFill>
          <a:ln/>
        </p:spPr>
        <p:txBody>
          <a:bodyPr lIns="92075" tIns="46038" rIns="92075" bIns="46038"/>
          <a:lstStyle/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800000"/>
                </a:solidFill>
              </a:rPr>
              <a:t>Formulation focuses on effectiveness</a:t>
            </a:r>
          </a:p>
          <a:p>
            <a:pPr>
              <a:lnSpc>
                <a:spcPct val="80000"/>
              </a:lnSpc>
              <a:buClr>
                <a:schemeClr val="tx1"/>
              </a:buClr>
            </a:pPr>
            <a:endParaRPr lang="en-US" sz="2800" dirty="0">
              <a:solidFill>
                <a:srgbClr val="800000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</a:pPr>
            <a:endParaRPr lang="en-US" sz="2800" dirty="0">
              <a:solidFill>
                <a:srgbClr val="800000"/>
              </a:solidFill>
            </a:endParaRPr>
          </a:p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800000"/>
                </a:solidFill>
              </a:rPr>
              <a:t>Implementation focuses on efficiency</a:t>
            </a:r>
          </a:p>
        </p:txBody>
      </p:sp>
      <p:sp>
        <p:nvSpPr>
          <p:cNvPr id="955395" name="Text Box 3"/>
          <p:cNvSpPr txBox="1">
            <a:spLocks noChangeArrowheads="1"/>
          </p:cNvSpPr>
          <p:nvPr/>
        </p:nvSpPr>
        <p:spPr bwMode="auto">
          <a:xfrm>
            <a:off x="533400" y="457200"/>
            <a:ext cx="6096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Nature of Strategy Implementation</a:t>
            </a:r>
          </a:p>
        </p:txBody>
      </p:sp>
      <p:sp>
        <p:nvSpPr>
          <p:cNvPr id="955396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678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Formulation vs. Implementation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5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553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394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D551CD-34E5-45E2-B976-56B5D13B650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676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514600"/>
            <a:ext cx="7848600" cy="3048000"/>
          </a:xfrm>
          <a:solidFill>
            <a:srgbClr val="FFFFCC"/>
          </a:solidFill>
          <a:ln/>
        </p:spPr>
        <p:txBody>
          <a:bodyPr lIns="92075" tIns="46038" rIns="92075" bIns="46038"/>
          <a:lstStyle/>
          <a:p>
            <a:pPr>
              <a:lnSpc>
                <a:spcPct val="80000"/>
              </a:lnSpc>
              <a:buClr>
                <a:schemeClr val="tx1"/>
              </a:buClr>
            </a:pPr>
            <a:r>
              <a:rPr lang="en-US" sz="2800">
                <a:solidFill>
                  <a:srgbClr val="800000"/>
                </a:solidFill>
              </a:rPr>
              <a:t>Shift in responsibility</a:t>
            </a:r>
          </a:p>
          <a:p>
            <a:pPr marL="742950" lvl="1" indent="-285750">
              <a:lnSpc>
                <a:spcPct val="80000"/>
              </a:lnSpc>
              <a:buClr>
                <a:schemeClr val="tx1"/>
              </a:buClr>
            </a:pPr>
            <a:endParaRPr lang="en-US" sz="2400">
              <a:solidFill>
                <a:srgbClr val="800000"/>
              </a:solidFill>
            </a:endParaRPr>
          </a:p>
        </p:txBody>
      </p:sp>
      <p:sp>
        <p:nvSpPr>
          <p:cNvPr id="967683" name="Text Box 3"/>
          <p:cNvSpPr txBox="1">
            <a:spLocks noChangeArrowheads="1"/>
          </p:cNvSpPr>
          <p:nvPr/>
        </p:nvSpPr>
        <p:spPr bwMode="auto">
          <a:xfrm>
            <a:off x="533400" y="457200"/>
            <a:ext cx="6096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Nature of Strategy Implementation</a:t>
            </a:r>
          </a:p>
        </p:txBody>
      </p:sp>
      <p:sp>
        <p:nvSpPr>
          <p:cNvPr id="967684" name="Text Box 4"/>
          <p:cNvSpPr txBox="1">
            <a:spLocks noChangeArrowheads="1"/>
          </p:cNvSpPr>
          <p:nvPr/>
        </p:nvSpPr>
        <p:spPr bwMode="auto">
          <a:xfrm>
            <a:off x="685800" y="1752600"/>
            <a:ext cx="6781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Management Perspectives</a:t>
            </a:r>
          </a:p>
        </p:txBody>
      </p:sp>
      <p:sp>
        <p:nvSpPr>
          <p:cNvPr id="967686" name="Oval 6"/>
          <p:cNvSpPr>
            <a:spLocks noChangeArrowheads="1"/>
          </p:cNvSpPr>
          <p:nvPr/>
        </p:nvSpPr>
        <p:spPr bwMode="auto">
          <a:xfrm>
            <a:off x="4648200" y="3276600"/>
            <a:ext cx="2590800" cy="1524000"/>
          </a:xfrm>
          <a:prstGeom prst="ellipse">
            <a:avLst/>
          </a:prstGeom>
          <a:solidFill>
            <a:srgbClr val="E0D4B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Division or </a:t>
            </a:r>
            <a:br>
              <a:rPr lang="en-US" b="1"/>
            </a:br>
            <a:r>
              <a:rPr lang="en-US" b="1"/>
              <a:t>Functional</a:t>
            </a:r>
            <a:br>
              <a:rPr lang="en-US" b="1"/>
            </a:br>
            <a:r>
              <a:rPr lang="en-US" b="1"/>
              <a:t>Managers</a:t>
            </a:r>
          </a:p>
        </p:txBody>
      </p:sp>
      <p:sp>
        <p:nvSpPr>
          <p:cNvPr id="967688" name="AutoShape 8"/>
          <p:cNvSpPr>
            <a:spLocks noChangeArrowheads="1"/>
          </p:cNvSpPr>
          <p:nvPr/>
        </p:nvSpPr>
        <p:spPr bwMode="auto">
          <a:xfrm>
            <a:off x="1828800" y="4648200"/>
            <a:ext cx="5105400" cy="914400"/>
          </a:xfrm>
          <a:prstGeom prst="curvedUpArrow">
            <a:avLst>
              <a:gd name="adj1" fmla="val 111667"/>
              <a:gd name="adj2" fmla="val 22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7685" name="Oval 5"/>
          <p:cNvSpPr>
            <a:spLocks noChangeArrowheads="1"/>
          </p:cNvSpPr>
          <p:nvPr/>
        </p:nvSpPr>
        <p:spPr bwMode="auto">
          <a:xfrm>
            <a:off x="990600" y="3276600"/>
            <a:ext cx="2667000" cy="1524000"/>
          </a:xfrm>
          <a:prstGeom prst="ellipse">
            <a:avLst/>
          </a:prstGeom>
          <a:solidFill>
            <a:srgbClr val="E3DDCB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Strategists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67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7682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2F67CB-95BF-4CF7-B4F4-9A09161588C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69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8382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Management Issues</a:t>
            </a:r>
          </a:p>
        </p:txBody>
      </p:sp>
      <p:sp>
        <p:nvSpPr>
          <p:cNvPr id="969731" name="Rectangle 3"/>
          <p:cNvSpPr>
            <a:spLocks noChangeArrowheads="1"/>
          </p:cNvSpPr>
          <p:nvPr/>
        </p:nvSpPr>
        <p:spPr bwMode="auto">
          <a:xfrm>
            <a:off x="533400" y="3200400"/>
            <a:ext cx="3124200" cy="1371600"/>
          </a:xfrm>
          <a:prstGeom prst="rect">
            <a:avLst/>
          </a:prstGeom>
          <a:solidFill>
            <a:srgbClr val="E0D4B4"/>
          </a:soli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E0D4B4"/>
            </a:extrusionClr>
          </a:sp3d>
        </p:spPr>
        <p:txBody>
          <a:bodyPr wrap="none" lIns="92075" tIns="46038" rIns="92075" bIns="46038" anchor="ctr" anchorCtr="1">
            <a:flatTx/>
          </a:bodyPr>
          <a:lstStyle/>
          <a:p>
            <a:pPr algn="ctr"/>
            <a:r>
              <a:rPr lang="en-US" sz="2400" b="1"/>
              <a:t>Management</a:t>
            </a:r>
          </a:p>
          <a:p>
            <a:pPr algn="ctr"/>
            <a:r>
              <a:rPr lang="en-US" sz="2400" b="1"/>
              <a:t>Issues</a:t>
            </a:r>
          </a:p>
        </p:txBody>
      </p:sp>
      <p:sp>
        <p:nvSpPr>
          <p:cNvPr id="969732" name="Rectangle 4"/>
          <p:cNvSpPr>
            <a:spLocks noChangeArrowheads="1"/>
          </p:cNvSpPr>
          <p:nvPr/>
        </p:nvSpPr>
        <p:spPr bwMode="auto">
          <a:xfrm>
            <a:off x="6019800" y="32766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Resources</a:t>
            </a:r>
          </a:p>
        </p:txBody>
      </p:sp>
      <p:sp>
        <p:nvSpPr>
          <p:cNvPr id="969733" name="Rectangle 5"/>
          <p:cNvSpPr>
            <a:spLocks noChangeArrowheads="1"/>
          </p:cNvSpPr>
          <p:nvPr/>
        </p:nvSpPr>
        <p:spPr bwMode="auto">
          <a:xfrm>
            <a:off x="6019800" y="39624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Organizational structure</a:t>
            </a:r>
          </a:p>
        </p:txBody>
      </p:sp>
      <p:sp>
        <p:nvSpPr>
          <p:cNvPr id="969734" name="Rectangle 6"/>
          <p:cNvSpPr>
            <a:spLocks noChangeArrowheads="1"/>
          </p:cNvSpPr>
          <p:nvPr/>
        </p:nvSpPr>
        <p:spPr bwMode="auto">
          <a:xfrm>
            <a:off x="6019800" y="46482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Restructuring</a:t>
            </a:r>
          </a:p>
        </p:txBody>
      </p:sp>
      <p:sp>
        <p:nvSpPr>
          <p:cNvPr id="969735" name="Rectangle 7"/>
          <p:cNvSpPr>
            <a:spLocks noChangeArrowheads="1"/>
          </p:cNvSpPr>
          <p:nvPr/>
        </p:nvSpPr>
        <p:spPr bwMode="auto">
          <a:xfrm>
            <a:off x="6019800" y="53340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Rewards/Incentives</a:t>
            </a:r>
          </a:p>
        </p:txBody>
      </p:sp>
      <p:sp>
        <p:nvSpPr>
          <p:cNvPr id="969737" name="Rectangle 9"/>
          <p:cNvSpPr>
            <a:spLocks noChangeArrowheads="1"/>
          </p:cNvSpPr>
          <p:nvPr/>
        </p:nvSpPr>
        <p:spPr bwMode="auto">
          <a:xfrm>
            <a:off x="6019800" y="1905000"/>
            <a:ext cx="2743200" cy="381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Annual Objectives</a:t>
            </a:r>
          </a:p>
        </p:txBody>
      </p:sp>
      <p:sp>
        <p:nvSpPr>
          <p:cNvPr id="969738" name="Rectangle 10"/>
          <p:cNvSpPr>
            <a:spLocks noChangeArrowheads="1"/>
          </p:cNvSpPr>
          <p:nvPr/>
        </p:nvSpPr>
        <p:spPr bwMode="auto">
          <a:xfrm>
            <a:off x="6019800" y="25908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Policies</a:t>
            </a:r>
          </a:p>
        </p:txBody>
      </p:sp>
      <p:sp>
        <p:nvSpPr>
          <p:cNvPr id="969739" name="Line 11"/>
          <p:cNvSpPr>
            <a:spLocks noChangeShapeType="1"/>
          </p:cNvSpPr>
          <p:nvPr/>
        </p:nvSpPr>
        <p:spPr bwMode="auto">
          <a:xfrm flipV="1">
            <a:off x="3657600" y="2133600"/>
            <a:ext cx="2362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9740" name="Line 12"/>
          <p:cNvSpPr>
            <a:spLocks noChangeShapeType="1"/>
          </p:cNvSpPr>
          <p:nvPr/>
        </p:nvSpPr>
        <p:spPr bwMode="auto">
          <a:xfrm flipV="1">
            <a:off x="3657600" y="2743200"/>
            <a:ext cx="2362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9741" name="Line 13"/>
          <p:cNvSpPr>
            <a:spLocks noChangeShapeType="1"/>
          </p:cNvSpPr>
          <p:nvPr/>
        </p:nvSpPr>
        <p:spPr bwMode="auto">
          <a:xfrm flipV="1">
            <a:off x="3657600" y="3429000"/>
            <a:ext cx="2362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9742" name="Line 14"/>
          <p:cNvSpPr>
            <a:spLocks noChangeShapeType="1"/>
          </p:cNvSpPr>
          <p:nvPr/>
        </p:nvSpPr>
        <p:spPr bwMode="auto">
          <a:xfrm>
            <a:off x="3657600" y="3886200"/>
            <a:ext cx="2286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9743" name="Line 15"/>
          <p:cNvSpPr>
            <a:spLocks noChangeShapeType="1"/>
          </p:cNvSpPr>
          <p:nvPr/>
        </p:nvSpPr>
        <p:spPr bwMode="auto">
          <a:xfrm>
            <a:off x="3657600" y="3886200"/>
            <a:ext cx="2362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69744" name="Line 16"/>
          <p:cNvSpPr>
            <a:spLocks noChangeShapeType="1"/>
          </p:cNvSpPr>
          <p:nvPr/>
        </p:nvSpPr>
        <p:spPr bwMode="auto">
          <a:xfrm>
            <a:off x="3657600" y="3886200"/>
            <a:ext cx="23622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6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6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6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6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6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6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9731" grpId="0" animBg="1" autoUpdateAnimBg="0"/>
      <p:bldP spid="969732" grpId="0" animBg="1"/>
      <p:bldP spid="969733" grpId="0" animBg="1"/>
      <p:bldP spid="969734" grpId="0" animBg="1"/>
      <p:bldP spid="969735" grpId="0" animBg="1"/>
      <p:bldP spid="969737" grpId="0" animBg="1"/>
      <p:bldP spid="9697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A64151-9617-42C6-A1DB-17BF8F86C53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7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838200"/>
          </a:xfrm>
        </p:spPr>
        <p:txBody>
          <a:bodyPr/>
          <a:lstStyle/>
          <a:p>
            <a:r>
              <a:rPr lang="en-US" sz="3200" b="1">
                <a:latin typeface="Arial" charset="0"/>
              </a:rPr>
              <a:t>Management Issues </a:t>
            </a:r>
            <a:r>
              <a:rPr lang="en-US" sz="2400" b="1">
                <a:latin typeface="Arial" charset="0"/>
              </a:rPr>
              <a:t>(cont’d)</a:t>
            </a:r>
            <a:endParaRPr lang="en-US" sz="3200" b="1">
              <a:latin typeface="Arial" charset="0"/>
            </a:endParaRPr>
          </a:p>
        </p:txBody>
      </p:sp>
      <p:sp>
        <p:nvSpPr>
          <p:cNvPr id="973827" name="Rectangle 3"/>
          <p:cNvSpPr>
            <a:spLocks noChangeArrowheads="1"/>
          </p:cNvSpPr>
          <p:nvPr/>
        </p:nvSpPr>
        <p:spPr bwMode="auto">
          <a:xfrm>
            <a:off x="533400" y="3200400"/>
            <a:ext cx="3124200" cy="1371600"/>
          </a:xfrm>
          <a:prstGeom prst="rect">
            <a:avLst/>
          </a:prstGeom>
          <a:solidFill>
            <a:srgbClr val="E0D4B4"/>
          </a:solidFill>
          <a:ln w="9525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E0D4B4"/>
            </a:extrusionClr>
          </a:sp3d>
        </p:spPr>
        <p:txBody>
          <a:bodyPr wrap="none" lIns="92075" tIns="46038" rIns="92075" bIns="46038" anchor="ctr" anchorCtr="1">
            <a:flatTx/>
          </a:bodyPr>
          <a:lstStyle/>
          <a:p>
            <a:pPr algn="ctr"/>
            <a:r>
              <a:rPr lang="en-US" sz="2400" b="1"/>
              <a:t>Management</a:t>
            </a:r>
          </a:p>
          <a:p>
            <a:pPr algn="ctr"/>
            <a:r>
              <a:rPr lang="en-US" sz="2400" b="1"/>
              <a:t>Issues</a:t>
            </a:r>
          </a:p>
        </p:txBody>
      </p:sp>
      <p:sp>
        <p:nvSpPr>
          <p:cNvPr id="973828" name="Rectangle 4"/>
          <p:cNvSpPr>
            <a:spLocks noChangeArrowheads="1"/>
          </p:cNvSpPr>
          <p:nvPr/>
        </p:nvSpPr>
        <p:spPr bwMode="auto">
          <a:xfrm>
            <a:off x="6019800" y="32766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Supportive Culture</a:t>
            </a:r>
          </a:p>
        </p:txBody>
      </p:sp>
      <p:sp>
        <p:nvSpPr>
          <p:cNvPr id="973829" name="Rectangle 5"/>
          <p:cNvSpPr>
            <a:spLocks noChangeArrowheads="1"/>
          </p:cNvSpPr>
          <p:nvPr/>
        </p:nvSpPr>
        <p:spPr bwMode="auto">
          <a:xfrm>
            <a:off x="6019800" y="39624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Production/Operations</a:t>
            </a:r>
          </a:p>
        </p:txBody>
      </p:sp>
      <p:sp>
        <p:nvSpPr>
          <p:cNvPr id="973830" name="Rectangle 6"/>
          <p:cNvSpPr>
            <a:spLocks noChangeArrowheads="1"/>
          </p:cNvSpPr>
          <p:nvPr/>
        </p:nvSpPr>
        <p:spPr bwMode="auto">
          <a:xfrm>
            <a:off x="6019800" y="46482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Human Resources</a:t>
            </a:r>
          </a:p>
        </p:txBody>
      </p:sp>
      <p:sp>
        <p:nvSpPr>
          <p:cNvPr id="973832" name="Rectangle 8"/>
          <p:cNvSpPr>
            <a:spLocks noChangeArrowheads="1"/>
          </p:cNvSpPr>
          <p:nvPr/>
        </p:nvSpPr>
        <p:spPr bwMode="auto">
          <a:xfrm>
            <a:off x="6019800" y="19050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Resistance to Change</a:t>
            </a:r>
          </a:p>
        </p:txBody>
      </p:sp>
      <p:sp>
        <p:nvSpPr>
          <p:cNvPr id="973833" name="Rectangle 9"/>
          <p:cNvSpPr>
            <a:spLocks noChangeArrowheads="1"/>
          </p:cNvSpPr>
          <p:nvPr/>
        </p:nvSpPr>
        <p:spPr bwMode="auto">
          <a:xfrm>
            <a:off x="6019800" y="2590800"/>
            <a:ext cx="2743200" cy="381000"/>
          </a:xfrm>
          <a:prstGeom prst="rect">
            <a:avLst/>
          </a:prstGeom>
          <a:solidFill>
            <a:srgbClr val="E0D4B4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E0D4B4">
                <a:gamma/>
                <a:shade val="60000"/>
                <a:invGamma/>
              </a:srgbClr>
            </a:prstShdw>
          </a:effectLst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Natural Environment</a:t>
            </a:r>
          </a:p>
        </p:txBody>
      </p:sp>
      <p:sp>
        <p:nvSpPr>
          <p:cNvPr id="973834" name="Line 10"/>
          <p:cNvSpPr>
            <a:spLocks noChangeShapeType="1"/>
          </p:cNvSpPr>
          <p:nvPr/>
        </p:nvSpPr>
        <p:spPr bwMode="auto">
          <a:xfrm flipV="1">
            <a:off x="3657600" y="2133600"/>
            <a:ext cx="2362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835" name="Line 11"/>
          <p:cNvSpPr>
            <a:spLocks noChangeShapeType="1"/>
          </p:cNvSpPr>
          <p:nvPr/>
        </p:nvSpPr>
        <p:spPr bwMode="auto">
          <a:xfrm flipV="1">
            <a:off x="3657600" y="2743200"/>
            <a:ext cx="23622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836" name="Line 12"/>
          <p:cNvSpPr>
            <a:spLocks noChangeShapeType="1"/>
          </p:cNvSpPr>
          <p:nvPr/>
        </p:nvSpPr>
        <p:spPr bwMode="auto">
          <a:xfrm flipV="1">
            <a:off x="3657600" y="3429000"/>
            <a:ext cx="2362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837" name="Line 13"/>
          <p:cNvSpPr>
            <a:spLocks noChangeShapeType="1"/>
          </p:cNvSpPr>
          <p:nvPr/>
        </p:nvSpPr>
        <p:spPr bwMode="auto">
          <a:xfrm>
            <a:off x="3657600" y="3886200"/>
            <a:ext cx="2286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73838" name="Line 14"/>
          <p:cNvSpPr>
            <a:spLocks noChangeShapeType="1"/>
          </p:cNvSpPr>
          <p:nvPr/>
        </p:nvSpPr>
        <p:spPr bwMode="auto">
          <a:xfrm>
            <a:off x="3657600" y="3886200"/>
            <a:ext cx="2362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7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7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7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7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7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3827" grpId="0" animBg="1" autoUpdateAnimBg="0"/>
      <p:bldP spid="973828" grpId="0" animBg="1"/>
      <p:bldP spid="973829" grpId="0" animBg="1"/>
      <p:bldP spid="973830" grpId="0" animBg="1"/>
      <p:bldP spid="973832" grpId="0" animBg="1"/>
      <p:bldP spid="9738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782A29-CCCD-4FB7-8200-5810EDB6699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75874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975875" name="Text Box 3"/>
          <p:cNvSpPr txBox="1">
            <a:spLocks noChangeArrowheads="1"/>
          </p:cNvSpPr>
          <p:nvPr/>
        </p:nvSpPr>
        <p:spPr bwMode="auto">
          <a:xfrm>
            <a:off x="609600" y="1219200"/>
            <a:ext cx="6705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Purpose of Annual Objectives --</a:t>
            </a:r>
          </a:p>
        </p:txBody>
      </p:sp>
      <p:sp>
        <p:nvSpPr>
          <p:cNvPr id="975876" name="Text Box 4"/>
          <p:cNvSpPr txBox="1">
            <a:spLocks noChangeArrowheads="1"/>
          </p:cNvSpPr>
          <p:nvPr/>
        </p:nvSpPr>
        <p:spPr bwMode="auto">
          <a:xfrm>
            <a:off x="533400" y="2286000"/>
            <a:ext cx="7315200" cy="329723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Basis for resource allocation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Mechanism for management evaluation</a:t>
            </a:r>
          </a:p>
          <a:p>
            <a:pPr algn="just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Metric for gauging progress on long-term objectives</a:t>
            </a:r>
          </a:p>
          <a:p>
            <a:pPr algn="just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Establish priorities (organizational, division, &amp; departmental)</a:t>
            </a:r>
          </a:p>
        </p:txBody>
      </p:sp>
      <p:sp>
        <p:nvSpPr>
          <p:cNvPr id="975877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5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5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5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5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75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75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75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5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F3A9F8-D17F-4A9E-843E-B8D12DCADF9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70402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870403" name="Text Box 3"/>
          <p:cNvSpPr txBox="1">
            <a:spLocks noChangeArrowheads="1"/>
          </p:cNvSpPr>
          <p:nvPr/>
        </p:nvSpPr>
        <p:spPr bwMode="auto">
          <a:xfrm>
            <a:off x="685800" y="2743200"/>
            <a:ext cx="6781800" cy="24431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AutoNum type="arabicPeriod"/>
            </a:pPr>
            <a:r>
              <a:rPr lang="en-US" sz="2800">
                <a:solidFill>
                  <a:srgbClr val="800000"/>
                </a:solidFill>
              </a:rPr>
              <a:t>Financial resources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AutoNum type="arabicPeriod"/>
            </a:pPr>
            <a:r>
              <a:rPr lang="en-US" sz="2800">
                <a:solidFill>
                  <a:srgbClr val="800000"/>
                </a:solidFill>
              </a:rPr>
              <a:t>Physical resources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AutoNum type="arabicPeriod"/>
            </a:pPr>
            <a:r>
              <a:rPr lang="en-US" sz="2800">
                <a:solidFill>
                  <a:srgbClr val="800000"/>
                </a:solidFill>
              </a:rPr>
              <a:t>Human resources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AutoNum type="arabicPeriod"/>
            </a:pPr>
            <a:r>
              <a:rPr lang="en-US" sz="2800">
                <a:solidFill>
                  <a:srgbClr val="800000"/>
                </a:solidFill>
              </a:rPr>
              <a:t>Technological resources</a:t>
            </a:r>
          </a:p>
        </p:txBody>
      </p:sp>
      <p:sp>
        <p:nvSpPr>
          <p:cNvPr id="870404" name="Text Box 4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870405" name="Text Box 5"/>
          <p:cNvSpPr txBox="1">
            <a:spLocks noChangeArrowheads="1"/>
          </p:cNvSpPr>
          <p:nvPr/>
        </p:nvSpPr>
        <p:spPr bwMode="auto">
          <a:xfrm>
            <a:off x="762000" y="16764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4 Types of Resources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594B45-ED88-4B27-9EC8-BB824DBA435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98402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998403" name="Text Box 3"/>
          <p:cNvSpPr txBox="1">
            <a:spLocks noChangeArrowheads="1"/>
          </p:cNvSpPr>
          <p:nvPr/>
        </p:nvSpPr>
        <p:spPr bwMode="auto">
          <a:xfrm>
            <a:off x="685800" y="2514600"/>
            <a:ext cx="7467600" cy="24622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Conflict not always “bad”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No conflict may signal apathy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Can energize opposing groups to action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 dirty="0">
                <a:solidFill>
                  <a:srgbClr val="800000"/>
                </a:solidFill>
              </a:rPr>
              <a:t>May help managers identify problems</a:t>
            </a:r>
          </a:p>
        </p:txBody>
      </p:sp>
      <p:sp>
        <p:nvSpPr>
          <p:cNvPr id="998404" name="Text Box 4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98405" name="Text Box 5"/>
          <p:cNvSpPr txBox="1">
            <a:spLocks noChangeArrowheads="1"/>
          </p:cNvSpPr>
          <p:nvPr/>
        </p:nvSpPr>
        <p:spPr bwMode="auto">
          <a:xfrm>
            <a:off x="762000" y="16764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Managing Conflict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57944F-764B-490C-8376-FC99348C189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70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/>
        </p:spPr>
        <p:txBody>
          <a:bodyPr lIns="92075" tIns="46038" rIns="92075" bIns="46038" anchor="ctr">
            <a:normAutofit fontScale="90000"/>
          </a:bodyPr>
          <a:lstStyle/>
          <a:p>
            <a:r>
              <a:rPr lang="en-US" sz="3800">
                <a:solidFill>
                  <a:schemeClr val="tx1"/>
                </a:solidFill>
              </a:rPr>
              <a:t>Managing </a:t>
            </a:r>
            <a:br>
              <a:rPr lang="en-US" sz="3800">
                <a:solidFill>
                  <a:schemeClr val="tx1"/>
                </a:solidFill>
              </a:rPr>
            </a:br>
            <a:r>
              <a:rPr lang="en-US" sz="3800">
                <a:solidFill>
                  <a:schemeClr val="tx1"/>
                </a:solidFill>
              </a:rPr>
              <a:t>Conflict</a:t>
            </a:r>
          </a:p>
        </p:txBody>
      </p:sp>
      <p:sp>
        <p:nvSpPr>
          <p:cNvPr id="107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3200400" cy="2819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600"/>
              <a:t>Conflict Management and Resolution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600"/>
          </a:p>
          <a:p>
            <a:pPr lvl="1">
              <a:lnSpc>
                <a:spcPct val="90000"/>
              </a:lnSpc>
            </a:pPr>
            <a:r>
              <a:rPr lang="en-US" sz="2200"/>
              <a:t>Avoidance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Defusion</a:t>
            </a:r>
          </a:p>
          <a:p>
            <a:pPr lvl="1">
              <a:lnSpc>
                <a:spcPct val="90000"/>
              </a:lnSpc>
            </a:pPr>
            <a:r>
              <a:rPr lang="en-US" sz="2200"/>
              <a:t>Confrontation</a:t>
            </a:r>
          </a:p>
        </p:txBody>
      </p:sp>
      <p:sp>
        <p:nvSpPr>
          <p:cNvPr id="1070084" name="Text Box 4"/>
          <p:cNvSpPr txBox="1">
            <a:spLocks noChangeArrowheads="1"/>
          </p:cNvSpPr>
          <p:nvPr/>
        </p:nvSpPr>
        <p:spPr bwMode="auto">
          <a:xfrm>
            <a:off x="3810000" y="1524000"/>
            <a:ext cx="50292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just"/>
            <a:r>
              <a:rPr lang="en-US" dirty="0"/>
              <a:t>Avoidance includes such actions as ignoring the problem in hopes that the conflict will resolve itself or physically separating the conflicting individuals (or groups).</a:t>
            </a:r>
          </a:p>
          <a:p>
            <a:pPr marL="457200" indent="-457200"/>
            <a:endParaRPr lang="en-US" dirty="0"/>
          </a:p>
          <a:p>
            <a:pPr marL="457200" indent="-457200" algn="just"/>
            <a:r>
              <a:rPr lang="en-US" dirty="0" err="1"/>
              <a:t>Defusion</a:t>
            </a:r>
            <a:r>
              <a:rPr lang="en-US" dirty="0"/>
              <a:t> can include playing down differences between conflicting parties while accentuating similarities and common interests, compromising so that there is neither a clear winner nor loser, resorting to majority rule, appealing to a higher authority, or redesigning present positions.</a:t>
            </a:r>
          </a:p>
          <a:p>
            <a:pPr marL="457200" indent="-457200"/>
            <a:endParaRPr lang="en-US" dirty="0"/>
          </a:p>
          <a:p>
            <a:pPr marL="457200" indent="-457200" algn="just"/>
            <a:r>
              <a:rPr lang="en-US" dirty="0"/>
              <a:t>Confrontation is exemplified by exchanging members of conflicting parties so that each can gain an appreciation of the other’s point of view, or holding a meeting at which conflicting parties present their views and work through their differences.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4E3FD5-DCB8-4C1F-9F8E-6ADFD54DDFF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06594" name="Rectangle 2"/>
          <p:cNvSpPr>
            <a:spLocks noChangeArrowheads="1"/>
          </p:cNvSpPr>
          <p:nvPr/>
        </p:nvSpPr>
        <p:spPr bwMode="auto">
          <a:xfrm>
            <a:off x="3200400" y="2362200"/>
            <a:ext cx="2362200" cy="1066800"/>
          </a:xfrm>
          <a:prstGeom prst="rect">
            <a:avLst/>
          </a:prstGeom>
          <a:solidFill>
            <a:srgbClr val="E3DDCB"/>
          </a:solidFill>
          <a:ln w="127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>
                <a:solidFill>
                  <a:srgbClr val="800000"/>
                </a:solidFill>
              </a:rPr>
              <a:t>New administrative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problems emerge</a:t>
            </a:r>
          </a:p>
        </p:txBody>
      </p:sp>
      <p:sp>
        <p:nvSpPr>
          <p:cNvPr id="1006595" name="Rectangle 3"/>
          <p:cNvSpPr>
            <a:spLocks noChangeArrowheads="1"/>
          </p:cNvSpPr>
          <p:nvPr/>
        </p:nvSpPr>
        <p:spPr bwMode="auto">
          <a:xfrm>
            <a:off x="304800" y="2362200"/>
            <a:ext cx="2362200" cy="1066800"/>
          </a:xfrm>
          <a:prstGeom prst="rect">
            <a:avLst/>
          </a:prstGeom>
          <a:solidFill>
            <a:srgbClr val="E3DDCB"/>
          </a:solidFill>
          <a:ln w="127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>
                <a:solidFill>
                  <a:srgbClr val="800000"/>
                </a:solidFill>
              </a:rPr>
              <a:t>New strategy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Is formulated</a:t>
            </a:r>
          </a:p>
        </p:txBody>
      </p:sp>
      <p:sp>
        <p:nvSpPr>
          <p:cNvPr id="1006596" name="Line 4"/>
          <p:cNvSpPr>
            <a:spLocks noChangeShapeType="1"/>
          </p:cNvSpPr>
          <p:nvPr/>
        </p:nvSpPr>
        <p:spPr bwMode="auto">
          <a:xfrm>
            <a:off x="6705600" y="3124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597" name="Line 5"/>
          <p:cNvSpPr>
            <a:spLocks noChangeShapeType="1"/>
          </p:cNvSpPr>
          <p:nvPr/>
        </p:nvSpPr>
        <p:spPr bwMode="auto">
          <a:xfrm flipH="1">
            <a:off x="6705600" y="46482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598" name="Rectangle 6"/>
          <p:cNvSpPr>
            <a:spLocks noChangeArrowheads="1"/>
          </p:cNvSpPr>
          <p:nvPr/>
        </p:nvSpPr>
        <p:spPr bwMode="auto">
          <a:xfrm>
            <a:off x="6172200" y="2362200"/>
            <a:ext cx="2362200" cy="1066800"/>
          </a:xfrm>
          <a:prstGeom prst="rect">
            <a:avLst/>
          </a:prstGeom>
          <a:solidFill>
            <a:srgbClr val="E3DDCB"/>
          </a:solidFill>
          <a:ln w="127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>
                <a:solidFill>
                  <a:srgbClr val="800000"/>
                </a:solidFill>
              </a:rPr>
              <a:t>Organizational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performance 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declines</a:t>
            </a:r>
          </a:p>
        </p:txBody>
      </p:sp>
      <p:sp>
        <p:nvSpPr>
          <p:cNvPr id="1006599" name="Rectangle 7"/>
          <p:cNvSpPr>
            <a:spLocks noChangeArrowheads="1"/>
          </p:cNvSpPr>
          <p:nvPr/>
        </p:nvSpPr>
        <p:spPr bwMode="auto">
          <a:xfrm>
            <a:off x="1219200" y="4419600"/>
            <a:ext cx="2743200" cy="1066800"/>
          </a:xfrm>
          <a:prstGeom prst="rect">
            <a:avLst/>
          </a:prstGeom>
          <a:solidFill>
            <a:srgbClr val="E3DDCB"/>
          </a:solidFill>
          <a:ln w="127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>
                <a:solidFill>
                  <a:srgbClr val="800000"/>
                </a:solidFill>
              </a:rPr>
              <a:t>Organizational 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performance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improves</a:t>
            </a:r>
          </a:p>
        </p:txBody>
      </p:sp>
      <p:sp>
        <p:nvSpPr>
          <p:cNvPr id="1006600" name="Rectangle 8"/>
          <p:cNvSpPr>
            <a:spLocks noChangeArrowheads="1"/>
          </p:cNvSpPr>
          <p:nvPr/>
        </p:nvSpPr>
        <p:spPr bwMode="auto">
          <a:xfrm>
            <a:off x="5105400" y="4419600"/>
            <a:ext cx="2743200" cy="1066800"/>
          </a:xfrm>
          <a:prstGeom prst="rect">
            <a:avLst/>
          </a:prstGeom>
          <a:solidFill>
            <a:srgbClr val="E3DDCB"/>
          </a:solidFill>
          <a:ln w="127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3DDCB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>
                <a:solidFill>
                  <a:srgbClr val="800000"/>
                </a:solidFill>
              </a:rPr>
              <a:t>New organizational</a:t>
            </a:r>
          </a:p>
          <a:p>
            <a:pPr algn="ctr"/>
            <a:r>
              <a:rPr lang="en-US">
                <a:solidFill>
                  <a:srgbClr val="800000"/>
                </a:solidFill>
              </a:rPr>
              <a:t>structure is established</a:t>
            </a:r>
          </a:p>
        </p:txBody>
      </p:sp>
      <p:sp>
        <p:nvSpPr>
          <p:cNvPr id="1006601" name="Line 9"/>
          <p:cNvSpPr>
            <a:spLocks noChangeShapeType="1"/>
          </p:cNvSpPr>
          <p:nvPr/>
        </p:nvSpPr>
        <p:spPr bwMode="auto">
          <a:xfrm>
            <a:off x="2895600" y="2819400"/>
            <a:ext cx="22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2" name="Line 10"/>
          <p:cNvSpPr>
            <a:spLocks noChangeShapeType="1"/>
          </p:cNvSpPr>
          <p:nvPr/>
        </p:nvSpPr>
        <p:spPr bwMode="auto">
          <a:xfrm>
            <a:off x="5867400" y="2819400"/>
            <a:ext cx="228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3" name="Line 11"/>
          <p:cNvSpPr>
            <a:spLocks noChangeShapeType="1"/>
          </p:cNvSpPr>
          <p:nvPr/>
        </p:nvSpPr>
        <p:spPr bwMode="auto">
          <a:xfrm>
            <a:off x="8382000" y="34290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4" name="Line 12"/>
          <p:cNvSpPr>
            <a:spLocks noChangeShapeType="1"/>
          </p:cNvSpPr>
          <p:nvPr/>
        </p:nvSpPr>
        <p:spPr bwMode="auto">
          <a:xfrm flipH="1">
            <a:off x="8077200" y="4876800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5" name="Line 13"/>
          <p:cNvSpPr>
            <a:spLocks noChangeShapeType="1"/>
          </p:cNvSpPr>
          <p:nvPr/>
        </p:nvSpPr>
        <p:spPr bwMode="auto">
          <a:xfrm flipH="1">
            <a:off x="4495800" y="4876800"/>
            <a:ext cx="304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6" name="Line 14"/>
          <p:cNvSpPr>
            <a:spLocks noChangeShapeType="1"/>
          </p:cNvSpPr>
          <p:nvPr/>
        </p:nvSpPr>
        <p:spPr bwMode="auto">
          <a:xfrm flipH="1">
            <a:off x="685800" y="49530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7" name="Line 15"/>
          <p:cNvSpPr>
            <a:spLocks noChangeShapeType="1"/>
          </p:cNvSpPr>
          <p:nvPr/>
        </p:nvSpPr>
        <p:spPr bwMode="auto">
          <a:xfrm flipV="1">
            <a:off x="685800" y="3505200"/>
            <a:ext cx="0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06608" name="Text Box 16"/>
          <p:cNvSpPr txBox="1">
            <a:spLocks noChangeArrowheads="1"/>
          </p:cNvSpPr>
          <p:nvPr/>
        </p:nvSpPr>
        <p:spPr bwMode="auto">
          <a:xfrm>
            <a:off x="609600" y="457200"/>
            <a:ext cx="7315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chemeClr val="tx2"/>
                </a:solidFill>
              </a:rPr>
              <a:t>Chandler’s Strategy-Structure Relationship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6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6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6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6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06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06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06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06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06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06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6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06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06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0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06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06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06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06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06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06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594" grpId="0" animBg="1"/>
      <p:bldP spid="1006595" grpId="0" animBg="1"/>
      <p:bldP spid="1006598" grpId="0" animBg="1"/>
      <p:bldP spid="1006599" grpId="0" animBg="1"/>
      <p:bldP spid="1006600" grpId="0" animBg="1"/>
      <p:bldP spid="1006601" grpId="0" animBg="1"/>
      <p:bldP spid="1006602" grpId="0" animBg="1"/>
      <p:bldP spid="1006603" grpId="0" animBg="1"/>
      <p:bldP spid="1006604" grpId="0" animBg="1"/>
      <p:bldP spid="1006605" grpId="0" animBg="1"/>
      <p:bldP spid="1006606" grpId="0" animBg="1"/>
      <p:bldP spid="10066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ABDF4B-1E12-4064-B120-27BC4A38E18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08642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685800" y="2743200"/>
            <a:ext cx="7239000" cy="24431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Functional Structure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Divisional Structure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Strategic Business Unit Structure (SBU)</a:t>
            </a:r>
          </a:p>
          <a:p>
            <a:pPr marL="457200" indent="-457200"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2800">
                <a:solidFill>
                  <a:srgbClr val="800000"/>
                </a:solidFill>
              </a:rPr>
              <a:t>Matrix Structure</a:t>
            </a:r>
          </a:p>
        </p:txBody>
      </p:sp>
      <p:sp>
        <p:nvSpPr>
          <p:cNvPr id="1008644" name="Text Box 4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08645" name="Text Box 5"/>
          <p:cNvSpPr txBox="1">
            <a:spLocks noChangeArrowheads="1"/>
          </p:cNvSpPr>
          <p:nvPr/>
        </p:nvSpPr>
        <p:spPr bwMode="auto">
          <a:xfrm>
            <a:off x="762000" y="1676400"/>
            <a:ext cx="5791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Basic Forms of Structure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883DB9-0D78-4C4A-BD11-7267A1CD5B5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014786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1014787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640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Restructuring</a:t>
            </a:r>
          </a:p>
        </p:txBody>
      </p:sp>
      <p:sp>
        <p:nvSpPr>
          <p:cNvPr id="1014788" name="Text Box 4"/>
          <p:cNvSpPr txBox="1">
            <a:spLocks noChangeArrowheads="1"/>
          </p:cNvSpPr>
          <p:nvPr/>
        </p:nvSpPr>
        <p:spPr bwMode="auto">
          <a:xfrm>
            <a:off x="609600" y="2971800"/>
            <a:ext cx="7315200" cy="2043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Downsizing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Rightsizing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Delayering</a:t>
            </a:r>
          </a:p>
        </p:txBody>
      </p:sp>
      <p:sp>
        <p:nvSpPr>
          <p:cNvPr id="1014789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4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4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4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4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4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47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590137-1BBC-4FFA-86EF-8616C7D9291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018882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1018883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640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Reengineering</a:t>
            </a:r>
          </a:p>
        </p:txBody>
      </p:sp>
      <p:sp>
        <p:nvSpPr>
          <p:cNvPr id="1018884" name="Text Box 4"/>
          <p:cNvSpPr txBox="1">
            <a:spLocks noChangeArrowheads="1"/>
          </p:cNvSpPr>
          <p:nvPr/>
        </p:nvSpPr>
        <p:spPr bwMode="auto">
          <a:xfrm>
            <a:off x="609600" y="2971800"/>
            <a:ext cx="7315200" cy="204311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Process management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Process innovation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Process redesign</a:t>
            </a:r>
          </a:p>
        </p:txBody>
      </p:sp>
      <p:sp>
        <p:nvSpPr>
          <p:cNvPr id="1018885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8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8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8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8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18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8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A3D7A-D4EE-420A-AAA6-EACC0759DFD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027074" name="Rectangle 2"/>
          <p:cNvSpPr>
            <a:spLocks noChangeArrowheads="1"/>
          </p:cNvSpPr>
          <p:nvPr/>
        </p:nvSpPr>
        <p:spPr bwMode="auto">
          <a:xfrm>
            <a:off x="609600" y="533400"/>
            <a:ext cx="8153400" cy="3810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r>
              <a:rPr lang="en-US" sz="3200">
                <a:solidFill>
                  <a:schemeClr val="tx2"/>
                </a:solidFill>
              </a:rPr>
              <a:t>Tests for Performance-Pay Plans</a:t>
            </a:r>
          </a:p>
        </p:txBody>
      </p:sp>
      <p:sp>
        <p:nvSpPr>
          <p:cNvPr id="1027075" name="Rectangle 3"/>
          <p:cNvSpPr>
            <a:spLocks noChangeArrowheads="1"/>
          </p:cNvSpPr>
          <p:nvPr/>
        </p:nvSpPr>
        <p:spPr bwMode="auto">
          <a:xfrm>
            <a:off x="685800" y="1219200"/>
            <a:ext cx="7540625" cy="608013"/>
          </a:xfrm>
          <a:prstGeom prst="rect">
            <a:avLst/>
          </a:prstGeom>
          <a:solidFill>
            <a:srgbClr val="E3DDC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Does the plan capture attention?</a:t>
            </a:r>
          </a:p>
        </p:txBody>
      </p:sp>
      <p:sp>
        <p:nvSpPr>
          <p:cNvPr id="1027076" name="Rectangle 4"/>
          <p:cNvSpPr>
            <a:spLocks noChangeArrowheads="1"/>
          </p:cNvSpPr>
          <p:nvPr/>
        </p:nvSpPr>
        <p:spPr bwMode="auto">
          <a:xfrm>
            <a:off x="685800" y="2209800"/>
            <a:ext cx="7540625" cy="608013"/>
          </a:xfrm>
          <a:prstGeom prst="rect">
            <a:avLst/>
          </a:prstGeom>
          <a:solidFill>
            <a:srgbClr val="E3DDC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Do employees understand the plan?</a:t>
            </a:r>
          </a:p>
        </p:txBody>
      </p:sp>
      <p:sp>
        <p:nvSpPr>
          <p:cNvPr id="1027077" name="Rectangle 5"/>
          <p:cNvSpPr>
            <a:spLocks noChangeArrowheads="1"/>
          </p:cNvSpPr>
          <p:nvPr/>
        </p:nvSpPr>
        <p:spPr bwMode="auto">
          <a:xfrm>
            <a:off x="685800" y="3276600"/>
            <a:ext cx="7540625" cy="608013"/>
          </a:xfrm>
          <a:prstGeom prst="rect">
            <a:avLst/>
          </a:prstGeom>
          <a:solidFill>
            <a:srgbClr val="E3DDC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Is the plan improving communication?</a:t>
            </a:r>
          </a:p>
        </p:txBody>
      </p:sp>
      <p:sp>
        <p:nvSpPr>
          <p:cNvPr id="1027078" name="Rectangle 6"/>
          <p:cNvSpPr>
            <a:spLocks noChangeArrowheads="1"/>
          </p:cNvSpPr>
          <p:nvPr/>
        </p:nvSpPr>
        <p:spPr bwMode="auto">
          <a:xfrm>
            <a:off x="685800" y="4343400"/>
            <a:ext cx="7540625" cy="608013"/>
          </a:xfrm>
          <a:prstGeom prst="rect">
            <a:avLst/>
          </a:prstGeom>
          <a:solidFill>
            <a:srgbClr val="E3DDC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Does the plan pay out when it should?</a:t>
            </a:r>
          </a:p>
        </p:txBody>
      </p:sp>
      <p:sp>
        <p:nvSpPr>
          <p:cNvPr id="1027079" name="Rectangle 7"/>
          <p:cNvSpPr>
            <a:spLocks noChangeArrowheads="1"/>
          </p:cNvSpPr>
          <p:nvPr/>
        </p:nvSpPr>
        <p:spPr bwMode="auto">
          <a:xfrm>
            <a:off x="685800" y="5334000"/>
            <a:ext cx="7540625" cy="608013"/>
          </a:xfrm>
          <a:prstGeom prst="rect">
            <a:avLst/>
          </a:prstGeom>
          <a:solidFill>
            <a:srgbClr val="E3DDC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/>
            <a:r>
              <a:rPr lang="en-US" b="1">
                <a:solidFill>
                  <a:srgbClr val="800000"/>
                </a:solidFill>
              </a:rPr>
              <a:t>Is the company or unit performing better?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7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075" grpId="0" animBg="1"/>
      <p:bldP spid="1027076" grpId="0" animBg="1"/>
      <p:bldP spid="1027077" grpId="0" animBg="1"/>
      <p:bldP spid="1027078" grpId="0" animBg="1"/>
      <p:bldP spid="102707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CDDBD2-B115-4C56-A4E1-0585618262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053698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1053699" name="Text Box 3"/>
          <p:cNvSpPr txBox="1">
            <a:spLocks noChangeArrowheads="1"/>
          </p:cNvSpPr>
          <p:nvPr/>
        </p:nvSpPr>
        <p:spPr bwMode="auto">
          <a:xfrm>
            <a:off x="609600" y="16002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Production/Operations Concerns</a:t>
            </a:r>
          </a:p>
        </p:txBody>
      </p:sp>
      <p:sp>
        <p:nvSpPr>
          <p:cNvPr id="1053700" name="Text Box 4"/>
          <p:cNvSpPr txBox="1">
            <a:spLocks noChangeArrowheads="1"/>
          </p:cNvSpPr>
          <p:nvPr/>
        </p:nvSpPr>
        <p:spPr bwMode="auto">
          <a:xfrm>
            <a:off x="609600" y="2971800"/>
            <a:ext cx="7315200" cy="1554163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None/>
            </a:pPr>
            <a:r>
              <a:rPr lang="en-US" sz="3200">
                <a:solidFill>
                  <a:srgbClr val="800000"/>
                </a:solidFill>
              </a:rPr>
              <a:t>-- Production processes typically constitute more than 70% of the firm’s total assets</a:t>
            </a:r>
          </a:p>
        </p:txBody>
      </p:sp>
      <p:sp>
        <p:nvSpPr>
          <p:cNvPr id="1053701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3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EFF143-AD24-443D-B858-F5D7F8CF685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55746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1055747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Production/Operations Decisions</a:t>
            </a:r>
          </a:p>
        </p:txBody>
      </p:sp>
      <p:sp>
        <p:nvSpPr>
          <p:cNvPr id="1055748" name="Text Box 4"/>
          <p:cNvSpPr txBox="1">
            <a:spLocks noChangeArrowheads="1"/>
          </p:cNvSpPr>
          <p:nvPr/>
        </p:nvSpPr>
        <p:spPr bwMode="auto">
          <a:xfrm>
            <a:off x="533400" y="2286000"/>
            <a:ext cx="7315200" cy="35067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Plant size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Inventory/Inventory control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Quality control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Cost control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Technological innovation</a:t>
            </a:r>
          </a:p>
        </p:txBody>
      </p:sp>
      <p:sp>
        <p:nvSpPr>
          <p:cNvPr id="1055749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5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5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5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5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5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5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55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5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55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55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FDC8B7-1393-40FB-9884-977AFF8E0048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061890" name="Text Box 2"/>
          <p:cNvSpPr txBox="1">
            <a:spLocks noChangeArrowheads="1"/>
          </p:cNvSpPr>
          <p:nvPr/>
        </p:nvSpPr>
        <p:spPr bwMode="auto">
          <a:xfrm>
            <a:off x="533400" y="457200"/>
            <a:ext cx="6096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solidFill>
                  <a:schemeClr val="tx2"/>
                </a:solidFill>
              </a:rPr>
              <a:t>Management Issues</a:t>
            </a:r>
          </a:p>
        </p:txBody>
      </p:sp>
      <p:sp>
        <p:nvSpPr>
          <p:cNvPr id="1061891" name="Text Box 3"/>
          <p:cNvSpPr txBox="1">
            <a:spLocks noChangeArrowheads="1"/>
          </p:cNvSpPr>
          <p:nvPr/>
        </p:nvSpPr>
        <p:spPr bwMode="auto">
          <a:xfrm>
            <a:off x="609600" y="12954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Human Resource Strategic Responsibilities</a:t>
            </a:r>
          </a:p>
        </p:txBody>
      </p:sp>
      <p:sp>
        <p:nvSpPr>
          <p:cNvPr id="1061892" name="Text Box 4"/>
          <p:cNvSpPr txBox="1">
            <a:spLocks noChangeArrowheads="1"/>
          </p:cNvSpPr>
          <p:nvPr/>
        </p:nvSpPr>
        <p:spPr bwMode="auto">
          <a:xfrm>
            <a:off x="685800" y="2286000"/>
            <a:ext cx="7315200" cy="3506788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Assessing staffing needs/costs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Developing performance incentives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ESOP’s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Child-care policies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5000"/>
              <a:buFont typeface="Wingdings" pitchFamily="2" charset="2"/>
              <a:buChar char="§"/>
            </a:pPr>
            <a:r>
              <a:rPr lang="en-US" sz="3200">
                <a:solidFill>
                  <a:srgbClr val="800000"/>
                </a:solidFill>
              </a:rPr>
              <a:t>Work-life balance issues</a:t>
            </a:r>
          </a:p>
        </p:txBody>
      </p:sp>
      <p:sp>
        <p:nvSpPr>
          <p:cNvPr id="1061893" name="Text Box 5"/>
          <p:cNvSpPr txBox="1">
            <a:spLocks noChangeArrowheads="1"/>
          </p:cNvSpPr>
          <p:nvPr/>
        </p:nvSpPr>
        <p:spPr bwMode="auto">
          <a:xfrm>
            <a:off x="4495800" y="2057400"/>
            <a:ext cx="239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1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61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1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61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61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61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61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61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61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FE5002-4082-4BBF-A271-08BD520A824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</a:rPr>
              <a:t>Diversity Issues</a:t>
            </a:r>
          </a:p>
        </p:txBody>
      </p:sp>
      <p:graphicFrame>
        <p:nvGraphicFramePr>
          <p:cNvPr id="1067011" name="Group 3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038600"/>
        </p:xfrm>
        <a:graphic>
          <a:graphicData uri="http://schemas.openxmlformats.org/drawingml/2006/table">
            <a:tbl>
              <a:tblPr/>
              <a:tblGrid>
                <a:gridCol w="2743200"/>
                <a:gridCol w="3124200"/>
                <a:gridCol w="2362200"/>
              </a:tblGrid>
              <a:tr h="5766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CEO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Company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576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Meg Whitman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eBay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576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Andrea Jung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Avon Products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576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Anne Mulcahy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Xerox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578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Marjorie Magner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Citigroup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576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Betsy Holden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Kraft Foods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  <a:tr h="5766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 Moore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AOL Time Warner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DCB"/>
                    </a:solidFill>
                  </a:tcPr>
                </a:tc>
              </a:tr>
            </a:tbl>
          </a:graphicData>
        </a:graphic>
      </p:graphicFrame>
      <p:sp>
        <p:nvSpPr>
          <p:cNvPr id="1067045" name="Text Box 37"/>
          <p:cNvSpPr txBox="1">
            <a:spLocks noChangeArrowheads="1"/>
          </p:cNvSpPr>
          <p:nvPr/>
        </p:nvSpPr>
        <p:spPr bwMode="auto">
          <a:xfrm>
            <a:off x="609600" y="1143000"/>
            <a:ext cx="7315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Women CEO’s in U.S. 2005 (examples)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C6C67B-874B-4B3D-971B-282760C22FD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6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</a:rPr>
              <a:t>Benefits of a Diverse Workforce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Improves corporate culture</a:t>
            </a:r>
          </a:p>
          <a:p>
            <a:r>
              <a:rPr lang="en-US"/>
              <a:t>Improves employee morale</a:t>
            </a:r>
          </a:p>
          <a:p>
            <a:r>
              <a:rPr lang="en-US"/>
              <a:t>Leads to a higher retention of employees</a:t>
            </a:r>
          </a:p>
          <a:p>
            <a:r>
              <a:rPr lang="en-US"/>
              <a:t>Leads to easier recruitment of employees</a:t>
            </a:r>
          </a:p>
          <a:p>
            <a:r>
              <a:rPr lang="en-US"/>
              <a:t>Decreases complaints and litigation</a:t>
            </a:r>
          </a:p>
          <a:p>
            <a:r>
              <a:rPr lang="en-US"/>
              <a:t>Increases creativity</a:t>
            </a:r>
          </a:p>
          <a:p>
            <a:r>
              <a:rPr lang="en-US"/>
              <a:t>Decreases interpersonal conflict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55F773-BF18-4A23-AEE5-AF717855AB4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069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Arial" charset="0"/>
              </a:rPr>
              <a:t>Benefits of a Diverse Workforce</a:t>
            </a:r>
          </a:p>
        </p:txBody>
      </p:sp>
      <p:sp>
        <p:nvSpPr>
          <p:cNvPr id="1069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4754563"/>
          </a:xfrm>
        </p:spPr>
        <p:txBody>
          <a:bodyPr/>
          <a:lstStyle/>
          <a:p>
            <a:r>
              <a:rPr lang="en-US" dirty="0"/>
              <a:t>Enables the organization to move into emerging markets</a:t>
            </a:r>
          </a:p>
          <a:p>
            <a:r>
              <a:rPr lang="en-US" dirty="0"/>
              <a:t>Improves client relations</a:t>
            </a:r>
          </a:p>
          <a:p>
            <a:r>
              <a:rPr lang="en-US" dirty="0"/>
              <a:t>Increases productivity</a:t>
            </a:r>
          </a:p>
          <a:p>
            <a:r>
              <a:rPr lang="en-US" dirty="0"/>
              <a:t>Improves the bottom line</a:t>
            </a:r>
          </a:p>
          <a:p>
            <a:r>
              <a:rPr lang="en-US" dirty="0"/>
              <a:t>Maximizes brand identity</a:t>
            </a:r>
          </a:p>
          <a:p>
            <a:r>
              <a:rPr lang="en-US" dirty="0"/>
              <a:t>Reduces training costs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IMPLEMENTING STRATEGIES: MANAGEMENT AND   OPERATIONS ISSUES</a:t>
            </a:r>
          </a:p>
          <a:p>
            <a:pPr lvl="1">
              <a:buFont typeface="Wingdings" pitchFamily="2" charset="2"/>
              <a:buChar char="§"/>
            </a:pPr>
            <a:r>
              <a:rPr lang="en-US" sz="2000" dirty="0" smtClean="0"/>
              <a:t>     Management Perspectives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ANNUAL OBJECTIVES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POLICIES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RESOURCE ALLOCATION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MANAGING CONFLICT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MATCHING STRATEGY WITH STRUCTURE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RESTRUCTURING, REENGINEERING, AND E-ENGINEERING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LINKING PERFORMANCE AND PAY TO STRATEGIES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MANAGING RESISTANCE TO CHANGE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MANAGING THE NATURAL ENVIRONMENT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CREATING A STRATEGY-SUPPORTIVE CULTURE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 PRODUCTION/OPERATIONS CONCERNS 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      HUMAN RESOURCE CONCERNS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b="1" dirty="0" smtClean="0"/>
              <a:t>STRATEGY REVIEW, EVALUATION, AND CONTROL</a:t>
            </a:r>
          </a:p>
          <a:p>
            <a:endParaRPr lang="en-US" dirty="0" smtClean="0"/>
          </a:p>
          <a:p>
            <a:r>
              <a:rPr lang="en-US" dirty="0" smtClean="0"/>
              <a:t>CHAPTER OUTLINE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Nature of Strategy Evaluation</a:t>
            </a:r>
          </a:p>
          <a:p>
            <a:pPr lvl="1"/>
            <a:r>
              <a:rPr lang="en-US" dirty="0" smtClean="0"/>
              <a:t>A Strategy-Evaluation Framework</a:t>
            </a:r>
          </a:p>
          <a:p>
            <a:pPr lvl="1"/>
            <a:r>
              <a:rPr lang="en-US" dirty="0" smtClean="0"/>
              <a:t>The Balanced Scorecard</a:t>
            </a:r>
          </a:p>
          <a:p>
            <a:pPr lvl="1"/>
            <a:r>
              <a:rPr lang="en-US" dirty="0" smtClean="0"/>
              <a:t>Published Sources of Strategy-Evaluation Information</a:t>
            </a:r>
          </a:p>
          <a:p>
            <a:pPr lvl="1"/>
            <a:r>
              <a:rPr lang="en-US" dirty="0" smtClean="0"/>
              <a:t>Characteristics of an Effective Evaluation System</a:t>
            </a:r>
          </a:p>
          <a:p>
            <a:pPr lvl="1"/>
            <a:r>
              <a:rPr lang="en-US" dirty="0" smtClean="0"/>
              <a:t>Contingency Planning</a:t>
            </a:r>
          </a:p>
          <a:p>
            <a:pPr lvl="1"/>
            <a:r>
              <a:rPr lang="en-US" dirty="0" smtClean="0"/>
              <a:t>Auditing</a:t>
            </a:r>
          </a:p>
          <a:p>
            <a:pPr lvl="1"/>
            <a:r>
              <a:rPr lang="en-US" dirty="0" smtClean="0"/>
              <a:t>21st Century Challenges in Strategic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632</Words>
  <Application>Microsoft Office PowerPoint</Application>
  <PresentationFormat>On-screen Show (4:3)</PresentationFormat>
  <Paragraphs>243</Paragraphs>
  <Slides>24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Business Strategy and Policy</vt:lpstr>
      <vt:lpstr>Recap</vt:lpstr>
      <vt:lpstr>Today’s Lecture</vt:lpstr>
      <vt:lpstr>Slide 4</vt:lpstr>
      <vt:lpstr>Slide 5</vt:lpstr>
      <vt:lpstr>Management Issues</vt:lpstr>
      <vt:lpstr>Management Issues (cont’d)</vt:lpstr>
      <vt:lpstr>Slide 8</vt:lpstr>
      <vt:lpstr>Slide 9</vt:lpstr>
      <vt:lpstr>Slide 10</vt:lpstr>
      <vt:lpstr>Managing  Conflict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Diversity Issues</vt:lpstr>
      <vt:lpstr>Benefits of a Diverse Workforce</vt:lpstr>
      <vt:lpstr>Benefits of a Diverse Workforce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Strategy and Policy</dc:title>
  <dc:creator>U</dc:creator>
  <cp:lastModifiedBy>NTS</cp:lastModifiedBy>
  <cp:revision>27</cp:revision>
  <dcterms:created xsi:type="dcterms:W3CDTF">2006-08-16T00:00:00Z</dcterms:created>
  <dcterms:modified xsi:type="dcterms:W3CDTF">2013-11-03T08:40:52Z</dcterms:modified>
</cp:coreProperties>
</file>