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1" r:id="rId5"/>
    <p:sldId id="262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8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2B9F35-C081-4C47-A1BE-93E3BE3F85A7}" type="datetimeFigureOut">
              <a:rPr lang="en-US" smtClean="0"/>
              <a:pPr/>
              <a:t>11/3/2013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CE9AD-C005-4345-881E-160DF1398B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6D667E-09C6-45C5-9D29-BFB7D7B8D4D4}" type="slidenum">
              <a:rPr lang="en-US"/>
              <a:pPr/>
              <a:t>4</a:t>
            </a:fld>
            <a:endParaRPr lang="en-US"/>
          </a:p>
        </p:txBody>
      </p:sp>
      <p:sp>
        <p:nvSpPr>
          <p:cNvPr id="96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6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49C9C2-C6A1-48FE-BB74-C976111FE344}" type="slidenum">
              <a:rPr lang="en-US"/>
              <a:pPr/>
              <a:t>5</a:t>
            </a:fld>
            <a:endParaRPr lang="en-US"/>
          </a:p>
        </p:txBody>
      </p:sp>
      <p:sp>
        <p:nvSpPr>
          <p:cNvPr id="97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71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B4E44B-8C72-4032-9B22-2BDC751C5D1C}" type="slidenum">
              <a:rPr lang="en-US"/>
              <a:pPr/>
              <a:t>6</a:t>
            </a:fld>
            <a:endParaRPr lang="en-US"/>
          </a:p>
        </p:txBody>
      </p:sp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E51511-9890-4909-BAB6-5A4EC7985C0E}" type="slidenum">
              <a:rPr lang="en-US"/>
              <a:pPr/>
              <a:t>7</a:t>
            </a:fld>
            <a:endParaRPr lang="en-US"/>
          </a:p>
        </p:txBody>
      </p:sp>
      <p:sp>
        <p:nvSpPr>
          <p:cNvPr id="97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73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87D3E3-2E81-437D-B96D-700BD2AECF74}" type="slidenum">
              <a:rPr lang="en-US"/>
              <a:pPr/>
              <a:t>8</a:t>
            </a:fld>
            <a:endParaRPr lang="en-US"/>
          </a:p>
        </p:txBody>
      </p:sp>
      <p:sp>
        <p:nvSpPr>
          <p:cNvPr id="97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7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EEA846-A1A2-4A22-8685-3DAB8BCAC5A6}" type="slidenum">
              <a:rPr lang="en-US"/>
              <a:pPr/>
              <a:t>9</a:t>
            </a:fld>
            <a:endParaRPr lang="en-US"/>
          </a:p>
        </p:txBody>
      </p:sp>
      <p:sp>
        <p:nvSpPr>
          <p:cNvPr id="97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77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BD3014-4E86-4EFF-AB23-3786131B2824}" type="slidenum">
              <a:rPr lang="en-US"/>
              <a:pPr/>
              <a:t>10</a:t>
            </a:fld>
            <a:endParaRPr lang="en-US"/>
          </a:p>
        </p:txBody>
      </p:sp>
      <p:sp>
        <p:nvSpPr>
          <p:cNvPr id="97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79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A0E979-6DE9-4D53-B7B6-FC4A553D7EC8}" type="slidenum">
              <a:rPr lang="en-US"/>
              <a:pPr/>
              <a:t>14</a:t>
            </a:fld>
            <a:endParaRPr lang="en-US"/>
          </a:p>
        </p:txBody>
      </p:sp>
      <p:sp>
        <p:nvSpPr>
          <p:cNvPr id="95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5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93DF3F-6B19-4B33-9F4E-610BD19628CA}" type="slidenum">
              <a:rPr lang="en-US"/>
              <a:pPr/>
              <a:t>15</a:t>
            </a:fld>
            <a:endParaRPr lang="en-US"/>
          </a:p>
        </p:txBody>
      </p:sp>
      <p:sp>
        <p:nvSpPr>
          <p:cNvPr id="86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65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23D612-111A-4695-AE2D-B336C56839DC}" type="slidenum">
              <a:rPr lang="en-US"/>
              <a:pPr/>
              <a:t>16</a:t>
            </a:fld>
            <a:endParaRPr lang="en-US"/>
          </a:p>
        </p:txBody>
      </p:sp>
      <p:sp>
        <p:nvSpPr>
          <p:cNvPr id="98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8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826544-2B31-4D6E-BFC8-38EFA4D84738}" type="slidenum">
              <a:rPr lang="en-US"/>
              <a:pPr/>
              <a:t>17</a:t>
            </a:fld>
            <a:endParaRPr lang="en-US"/>
          </a:p>
        </p:txBody>
      </p:sp>
      <p:sp>
        <p:nvSpPr>
          <p:cNvPr id="98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86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C65F13-7826-4888-B2F7-EA2E5C5F6A97}" type="slidenum">
              <a:rPr lang="en-US"/>
              <a:pPr/>
              <a:t>18</a:t>
            </a:fld>
            <a:endParaRPr lang="en-US"/>
          </a:p>
        </p:txBody>
      </p:sp>
      <p:sp>
        <p:nvSpPr>
          <p:cNvPr id="990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90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4A2977-7042-4C24-984B-905EA31CE378}" type="slidenum">
              <a:rPr lang="en-US"/>
              <a:pPr/>
              <a:t>20</a:t>
            </a:fld>
            <a:endParaRPr lang="en-US"/>
          </a:p>
        </p:txBody>
      </p:sp>
      <p:sp>
        <p:nvSpPr>
          <p:cNvPr id="99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9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4B584-AD83-470F-A40D-0746746B564D}" type="datetime1">
              <a:rPr lang="en-US" smtClean="0"/>
              <a:pPr/>
              <a:t>11/3/2013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34802-0B89-4B38-888C-C2BB987921DF}" type="datetime1">
              <a:rPr lang="en-US" smtClean="0"/>
              <a:pPr/>
              <a:t>11/3/2013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502C8-4B60-4059-8E96-1259D3253A80}" type="datetime1">
              <a:rPr lang="en-US" smtClean="0"/>
              <a:pPr/>
              <a:t>11/3/2013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A3C8-945F-4612-AA34-9B53C9256086}" type="datetime1">
              <a:rPr lang="en-US" smtClean="0"/>
              <a:pPr/>
              <a:t>11/3/2013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742F-BC20-4468-889D-5F05B9A9CD26}" type="datetime1">
              <a:rPr lang="en-US" smtClean="0"/>
              <a:pPr/>
              <a:t>11/3/2013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F046D-27E8-4B29-AD7F-7B6A5B03DD60}" type="datetime1">
              <a:rPr lang="en-US" smtClean="0"/>
              <a:pPr/>
              <a:t>11/3/2013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B6807-BD1B-4028-B38C-33A897F955FF}" type="datetime1">
              <a:rPr lang="en-US" smtClean="0"/>
              <a:pPr/>
              <a:t>11/3/2013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70D8-0F04-470F-B08F-315DD4FF1C8B}" type="datetime1">
              <a:rPr lang="en-US" smtClean="0"/>
              <a:pPr/>
              <a:t>11/3/2013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EAB07-E51F-4585-BB7E-1F1EB1B80D60}" type="datetime1">
              <a:rPr lang="en-US" smtClean="0"/>
              <a:pPr/>
              <a:t>11/3/2013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67951-5D44-4EFC-B5C8-920EDB9465DF}" type="datetime1">
              <a:rPr lang="en-US" smtClean="0"/>
              <a:pPr/>
              <a:t>11/3/2013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E0A3-766E-4FDE-BAEF-2237058DC759}" type="datetime1">
              <a:rPr lang="en-US" smtClean="0"/>
              <a:pPr/>
              <a:t>11/3/2013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81000" y="6172200"/>
            <a:ext cx="5562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Copyright 2007 Prentice Hall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477000" y="6172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 6 -</a:t>
            </a:r>
            <a:fld id="{ED39AC2B-0748-43A2-8DC8-C063A909A5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EABBA-770C-4D05-82DE-0D7E44E164AD}" type="datetime1">
              <a:rPr lang="en-US" smtClean="0"/>
              <a:pPr/>
              <a:t>11/3/2013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Copyright 2007 Prentice Hall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Business Strategy and Policy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4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Lecture 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Nature of Strategy Analysis &amp; Choice</a:t>
            </a:r>
          </a:p>
          <a:p>
            <a:r>
              <a:rPr lang="en-US" dirty="0" smtClean="0"/>
              <a:t>Comprehensive Strategy-Formulation Framework</a:t>
            </a:r>
          </a:p>
          <a:p>
            <a:pPr lvl="1"/>
            <a:r>
              <a:rPr lang="en-US" dirty="0" smtClean="0"/>
              <a:t>SWOT Matrix</a:t>
            </a:r>
          </a:p>
          <a:p>
            <a:pPr lvl="1"/>
            <a:r>
              <a:rPr lang="en-US" dirty="0" smtClean="0"/>
              <a:t>Strategic Position and Action Evaluation (SPACE)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Today’s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BCG Matrix</a:t>
            </a:r>
          </a:p>
          <a:p>
            <a:r>
              <a:rPr lang="en-US" dirty="0" smtClean="0">
                <a:latin typeface="Arial" charset="0"/>
              </a:rPr>
              <a:t>The Internal-External Matrix</a:t>
            </a:r>
            <a:endParaRPr lang="en-US" dirty="0" smtClean="0"/>
          </a:p>
          <a:p>
            <a:r>
              <a:rPr lang="en-US" dirty="0" smtClean="0"/>
              <a:t>Quantitative Strategic Planning Matrix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5255C961-CEF3-4F2B-9D1E-D84C4804FE63}" type="slidenum">
              <a:rPr lang="en-US"/>
              <a:pPr/>
              <a:t>4</a:t>
            </a:fld>
            <a:endParaRPr lang="en-US"/>
          </a:p>
        </p:txBody>
      </p:sp>
      <p:sp>
        <p:nvSpPr>
          <p:cNvPr id="968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53988"/>
            <a:ext cx="7769225" cy="911225"/>
          </a:xfrm>
          <a:solidFill>
            <a:srgbClr val="DDDDDD"/>
          </a:solidFill>
          <a:ln/>
        </p:spPr>
        <p:txBody>
          <a:bodyPr lIns="92075" tIns="46038" rIns="92075" bIns="46038" anchor="ctr"/>
          <a:lstStyle/>
          <a:p>
            <a:r>
              <a:rPr lang="en-US">
                <a:solidFill>
                  <a:schemeClr val="tx1"/>
                </a:solidFill>
              </a:rPr>
              <a:t>BCG Matrix</a:t>
            </a:r>
          </a:p>
        </p:txBody>
      </p:sp>
      <p:sp>
        <p:nvSpPr>
          <p:cNvPr id="968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4988" y="1373188"/>
            <a:ext cx="7997825" cy="4873625"/>
          </a:xfrm>
          <a:noFill/>
          <a:ln/>
        </p:spPr>
        <p:txBody>
          <a:bodyPr lIns="92075" tIns="46038" rIns="92075" bIns="46038">
            <a:normAutofit lnSpcReduction="10000"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3400" b="1"/>
              <a:t>Boston Consulting Group Matrix</a:t>
            </a:r>
          </a:p>
          <a:p>
            <a:pPr marL="609600" indent="-609600" algn="ctr">
              <a:buFont typeface="Wingdings" pitchFamily="2" charset="2"/>
              <a:buNone/>
            </a:pPr>
            <a:endParaRPr lang="en-US" sz="3400" b="1"/>
          </a:p>
          <a:p>
            <a:pPr marL="609600" indent="-609600">
              <a:buSzPct val="80000"/>
            </a:pPr>
            <a:r>
              <a:rPr lang="en-US"/>
              <a:t>Graphically portrays differences among divisions </a:t>
            </a:r>
          </a:p>
          <a:p>
            <a:pPr marL="609600" indent="-609600">
              <a:buSzPct val="80000"/>
            </a:pPr>
            <a:r>
              <a:rPr lang="en-US"/>
              <a:t>Focuses on market share position and industry growth rate</a:t>
            </a:r>
          </a:p>
          <a:p>
            <a:pPr marL="609600" indent="-609600">
              <a:buSzPct val="80000"/>
            </a:pPr>
            <a:r>
              <a:rPr lang="en-US"/>
              <a:t>Manage business portfolio through relative market share position and industry growth rate</a:t>
            </a:r>
          </a:p>
          <a:p>
            <a:pPr marL="609600" indent="-609600">
              <a:buSzPct val="80000"/>
            </a:pPr>
            <a:endParaRPr lang="en-US" sz="260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6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6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68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68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870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6B9C422B-71B5-412F-AB76-8D25173F2F84}" type="slidenum">
              <a:rPr lang="en-US"/>
              <a:pPr/>
              <a:t>5</a:t>
            </a:fld>
            <a:endParaRPr lang="en-US"/>
          </a:p>
        </p:txBody>
      </p:sp>
      <p:sp>
        <p:nvSpPr>
          <p:cNvPr id="970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53988"/>
            <a:ext cx="7769225" cy="911225"/>
          </a:xfrm>
          <a:solidFill>
            <a:srgbClr val="DDDDDD"/>
          </a:solidFill>
          <a:ln/>
        </p:spPr>
        <p:txBody>
          <a:bodyPr lIns="92075" tIns="46038" rIns="92075" bIns="46038" anchor="ctr"/>
          <a:lstStyle/>
          <a:p>
            <a:r>
              <a:rPr lang="en-US">
                <a:solidFill>
                  <a:schemeClr val="tx1"/>
                </a:solidFill>
              </a:rPr>
              <a:t>BCG Matrix</a:t>
            </a:r>
          </a:p>
        </p:txBody>
      </p:sp>
      <p:sp>
        <p:nvSpPr>
          <p:cNvPr id="970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4988" y="1373188"/>
            <a:ext cx="7997825" cy="3732212"/>
          </a:xfrm>
          <a:noFill/>
          <a:ln/>
        </p:spPr>
        <p:txBody>
          <a:bodyPr lIns="92075" tIns="46038" rIns="92075" bIns="46038"/>
          <a:lstStyle/>
          <a:p>
            <a:pPr marL="609600" indent="-609600">
              <a:buFont typeface="Wingdings" pitchFamily="2" charset="2"/>
              <a:buNone/>
            </a:pPr>
            <a:r>
              <a:rPr lang="en-US" dirty="0"/>
              <a:t>Relative market share position defined:</a:t>
            </a:r>
          </a:p>
          <a:p>
            <a:pPr marL="609600" indent="-609600">
              <a:buFont typeface="Wingdings" pitchFamily="2" charset="2"/>
              <a:buNone/>
            </a:pPr>
            <a:endParaRPr lang="en-US" dirty="0"/>
          </a:p>
          <a:p>
            <a:pPr marL="609600" indent="-609600" algn="just">
              <a:buClr>
                <a:schemeClr val="bg1"/>
              </a:buClr>
              <a:buSzPct val="80000"/>
              <a:buFontTx/>
              <a:buChar char="•"/>
            </a:pPr>
            <a:r>
              <a:rPr lang="en-US" dirty="0"/>
              <a:t>Ratio of a division’s own market share in a particular industry to the market share held by the largest rival firm in that industry.</a:t>
            </a:r>
          </a:p>
          <a:p>
            <a:pPr marL="609600" indent="-609600">
              <a:buSzPct val="80000"/>
              <a:buFont typeface="Wingdings" pitchFamily="2" charset="2"/>
              <a:buChar char="Ø"/>
            </a:pPr>
            <a:endParaRPr lang="en-US" dirty="0"/>
          </a:p>
          <a:p>
            <a:pPr marL="609600" indent="-609600">
              <a:buSzPct val="80000"/>
            </a:pPr>
            <a:endParaRPr lang="en-US" sz="2600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70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70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075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49512FED-F753-4D9A-B9CC-D06236E73244}" type="slidenum">
              <a:rPr lang="en-US"/>
              <a:pPr/>
              <a:t>6</a:t>
            </a:fld>
            <a:endParaRPr lang="en-US"/>
          </a:p>
        </p:txBody>
      </p:sp>
      <p:sp>
        <p:nvSpPr>
          <p:cNvPr id="89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82000" cy="609600"/>
          </a:xfrm>
          <a:noFill/>
          <a:ln/>
        </p:spPr>
        <p:txBody>
          <a:bodyPr lIns="92075" tIns="46038" rIns="92075" bIns="46038" anchor="ctr">
            <a:normAutofit fontScale="90000"/>
          </a:bodyPr>
          <a:lstStyle/>
          <a:p>
            <a:r>
              <a:rPr lang="en-US" sz="3600" b="1">
                <a:latin typeface="Arial" charset="0"/>
              </a:rPr>
              <a:t>BCG Matrix - </a:t>
            </a:r>
            <a:r>
              <a:rPr lang="en-US" sz="2200" b="1">
                <a:solidFill>
                  <a:schemeClr val="tx1"/>
                </a:solidFill>
              </a:rPr>
              <a:t>Boston Consulting Group</a:t>
            </a:r>
            <a:r>
              <a:rPr lang="en-US" b="1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295400" y="1676400"/>
            <a:ext cx="7543800" cy="4267200"/>
            <a:chOff x="816" y="1248"/>
            <a:chExt cx="4752" cy="2832"/>
          </a:xfrm>
        </p:grpSpPr>
        <p:sp>
          <p:nvSpPr>
            <p:cNvPr id="899076" name="Rectangle 4"/>
            <p:cNvSpPr>
              <a:spLocks noChangeArrowheads="1"/>
            </p:cNvSpPr>
            <p:nvPr/>
          </p:nvSpPr>
          <p:spPr bwMode="auto">
            <a:xfrm>
              <a:off x="3192" y="2712"/>
              <a:ext cx="2376" cy="1368"/>
            </a:xfrm>
            <a:prstGeom prst="rect">
              <a:avLst/>
            </a:prstGeom>
            <a:solidFill>
              <a:srgbClr val="E3DDCB"/>
            </a:solidFill>
            <a:ln w="349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spcBef>
                  <a:spcPct val="20000"/>
                </a:spcBef>
              </a:pPr>
              <a:r>
                <a:rPr lang="en-US" sz="3200">
                  <a:solidFill>
                    <a:srgbClr val="800000"/>
                  </a:solidFill>
                </a:rPr>
                <a:t>Dogs</a:t>
              </a:r>
            </a:p>
            <a:p>
              <a:pPr algn="ctr">
                <a:spcBef>
                  <a:spcPct val="20000"/>
                </a:spcBef>
              </a:pPr>
              <a:r>
                <a:rPr lang="en-US" sz="3200"/>
                <a:t>IV</a:t>
              </a:r>
            </a:p>
          </p:txBody>
        </p:sp>
        <p:sp>
          <p:nvSpPr>
            <p:cNvPr id="899077" name="Rectangle 5"/>
            <p:cNvSpPr>
              <a:spLocks noChangeArrowheads="1"/>
            </p:cNvSpPr>
            <p:nvPr/>
          </p:nvSpPr>
          <p:spPr bwMode="auto">
            <a:xfrm>
              <a:off x="816" y="2712"/>
              <a:ext cx="2376" cy="1368"/>
            </a:xfrm>
            <a:prstGeom prst="rect">
              <a:avLst/>
            </a:prstGeom>
            <a:solidFill>
              <a:srgbClr val="E3DDCB"/>
            </a:solidFill>
            <a:ln w="349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spcBef>
                  <a:spcPct val="20000"/>
                </a:spcBef>
              </a:pPr>
              <a:r>
                <a:rPr lang="en-US" sz="3200">
                  <a:solidFill>
                    <a:srgbClr val="800000"/>
                  </a:solidFill>
                </a:rPr>
                <a:t>Cash Cows</a:t>
              </a:r>
            </a:p>
            <a:p>
              <a:pPr algn="ctr">
                <a:spcBef>
                  <a:spcPct val="20000"/>
                </a:spcBef>
              </a:pPr>
              <a:r>
                <a:rPr lang="en-US" sz="3200"/>
                <a:t>III</a:t>
              </a:r>
            </a:p>
          </p:txBody>
        </p:sp>
        <p:sp>
          <p:nvSpPr>
            <p:cNvPr id="899078" name="Rectangle 6"/>
            <p:cNvSpPr>
              <a:spLocks noChangeArrowheads="1"/>
            </p:cNvSpPr>
            <p:nvPr/>
          </p:nvSpPr>
          <p:spPr bwMode="auto">
            <a:xfrm>
              <a:off x="3192" y="1248"/>
              <a:ext cx="2376" cy="1464"/>
            </a:xfrm>
            <a:prstGeom prst="rect">
              <a:avLst/>
            </a:prstGeom>
            <a:solidFill>
              <a:srgbClr val="E3DDCB"/>
            </a:solidFill>
            <a:ln w="349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spcBef>
                  <a:spcPct val="20000"/>
                </a:spcBef>
              </a:pPr>
              <a:r>
                <a:rPr lang="en-US" sz="3200">
                  <a:solidFill>
                    <a:srgbClr val="800000"/>
                  </a:solidFill>
                </a:rPr>
                <a:t>Question Marks</a:t>
              </a:r>
            </a:p>
            <a:p>
              <a:pPr algn="ctr">
                <a:spcBef>
                  <a:spcPct val="20000"/>
                </a:spcBef>
              </a:pPr>
              <a:r>
                <a:rPr lang="en-US" sz="3200"/>
                <a:t>I</a:t>
              </a:r>
            </a:p>
          </p:txBody>
        </p:sp>
        <p:sp>
          <p:nvSpPr>
            <p:cNvPr id="899079" name="Rectangle 7"/>
            <p:cNvSpPr>
              <a:spLocks noChangeArrowheads="1"/>
            </p:cNvSpPr>
            <p:nvPr/>
          </p:nvSpPr>
          <p:spPr bwMode="auto">
            <a:xfrm>
              <a:off x="816" y="1248"/>
              <a:ext cx="2376" cy="1464"/>
            </a:xfrm>
            <a:prstGeom prst="rect">
              <a:avLst/>
            </a:prstGeom>
            <a:solidFill>
              <a:srgbClr val="E3DDCB"/>
            </a:solidFill>
            <a:ln w="349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spcBef>
                  <a:spcPct val="20000"/>
                </a:spcBef>
              </a:pPr>
              <a:r>
                <a:rPr lang="en-US" sz="3200">
                  <a:solidFill>
                    <a:srgbClr val="800000"/>
                  </a:solidFill>
                </a:rPr>
                <a:t>Stars</a:t>
              </a:r>
            </a:p>
            <a:p>
              <a:pPr algn="ctr">
                <a:spcBef>
                  <a:spcPct val="20000"/>
                </a:spcBef>
              </a:pPr>
              <a:r>
                <a:rPr lang="en-US" sz="3200"/>
                <a:t>II</a:t>
              </a:r>
            </a:p>
          </p:txBody>
        </p:sp>
        <p:sp>
          <p:nvSpPr>
            <p:cNvPr id="899080" name="Line 8"/>
            <p:cNvSpPr>
              <a:spLocks noChangeShapeType="1"/>
            </p:cNvSpPr>
            <p:nvPr/>
          </p:nvSpPr>
          <p:spPr bwMode="auto">
            <a:xfrm>
              <a:off x="817" y="1248"/>
              <a:ext cx="4751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99081" name="Line 9"/>
            <p:cNvSpPr>
              <a:spLocks noChangeShapeType="1"/>
            </p:cNvSpPr>
            <p:nvPr/>
          </p:nvSpPr>
          <p:spPr bwMode="auto">
            <a:xfrm>
              <a:off x="817" y="2712"/>
              <a:ext cx="4751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99082" name="Line 10"/>
            <p:cNvSpPr>
              <a:spLocks noChangeShapeType="1"/>
            </p:cNvSpPr>
            <p:nvPr/>
          </p:nvSpPr>
          <p:spPr bwMode="auto">
            <a:xfrm>
              <a:off x="817" y="4080"/>
              <a:ext cx="4751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99083" name="Line 11"/>
            <p:cNvSpPr>
              <a:spLocks noChangeShapeType="1"/>
            </p:cNvSpPr>
            <p:nvPr/>
          </p:nvSpPr>
          <p:spPr bwMode="auto">
            <a:xfrm>
              <a:off x="816" y="1249"/>
              <a:ext cx="0" cy="2831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99084" name="Line 12"/>
            <p:cNvSpPr>
              <a:spLocks noChangeShapeType="1"/>
            </p:cNvSpPr>
            <p:nvPr/>
          </p:nvSpPr>
          <p:spPr bwMode="auto">
            <a:xfrm>
              <a:off x="3192" y="1249"/>
              <a:ext cx="0" cy="2831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99085" name="Line 13"/>
            <p:cNvSpPr>
              <a:spLocks noChangeShapeType="1"/>
            </p:cNvSpPr>
            <p:nvPr/>
          </p:nvSpPr>
          <p:spPr bwMode="auto">
            <a:xfrm>
              <a:off x="5568" y="1249"/>
              <a:ext cx="0" cy="2831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99086" name="Rectangle 14"/>
          <p:cNvSpPr>
            <a:spLocks noChangeArrowheads="1"/>
          </p:cNvSpPr>
          <p:nvPr/>
        </p:nvSpPr>
        <p:spPr bwMode="auto">
          <a:xfrm>
            <a:off x="2209800" y="762000"/>
            <a:ext cx="4800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 b="1"/>
              <a:t>Relative Market Share Position</a:t>
            </a:r>
          </a:p>
        </p:txBody>
      </p:sp>
      <p:sp>
        <p:nvSpPr>
          <p:cNvPr id="899087" name="Rectangle 15"/>
          <p:cNvSpPr>
            <a:spLocks noChangeArrowheads="1"/>
          </p:cNvSpPr>
          <p:nvPr/>
        </p:nvSpPr>
        <p:spPr bwMode="auto">
          <a:xfrm>
            <a:off x="1066800" y="1143000"/>
            <a:ext cx="60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600" b="1"/>
              <a:t>High</a:t>
            </a:r>
          </a:p>
          <a:p>
            <a:pPr algn="ctr"/>
            <a:r>
              <a:rPr lang="en-US" sz="1600" b="1"/>
              <a:t>1.0</a:t>
            </a:r>
          </a:p>
        </p:txBody>
      </p:sp>
      <p:sp>
        <p:nvSpPr>
          <p:cNvPr id="899088" name="Rectangle 16"/>
          <p:cNvSpPr>
            <a:spLocks noChangeArrowheads="1"/>
          </p:cNvSpPr>
          <p:nvPr/>
        </p:nvSpPr>
        <p:spPr bwMode="auto">
          <a:xfrm>
            <a:off x="4724400" y="1143000"/>
            <a:ext cx="60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600" b="1"/>
              <a:t>Medium</a:t>
            </a:r>
          </a:p>
          <a:p>
            <a:pPr algn="ctr"/>
            <a:r>
              <a:rPr lang="en-US" sz="1600" b="1"/>
              <a:t>.50</a:t>
            </a:r>
          </a:p>
        </p:txBody>
      </p:sp>
      <p:sp>
        <p:nvSpPr>
          <p:cNvPr id="899089" name="Rectangle 17"/>
          <p:cNvSpPr>
            <a:spLocks noChangeArrowheads="1"/>
          </p:cNvSpPr>
          <p:nvPr/>
        </p:nvSpPr>
        <p:spPr bwMode="auto">
          <a:xfrm>
            <a:off x="8534400" y="1143000"/>
            <a:ext cx="60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600" b="1"/>
              <a:t>Low</a:t>
            </a:r>
          </a:p>
          <a:p>
            <a:pPr algn="ctr"/>
            <a:r>
              <a:rPr lang="en-US" sz="1600" b="1"/>
              <a:t>0.0</a:t>
            </a:r>
          </a:p>
        </p:txBody>
      </p:sp>
      <p:sp>
        <p:nvSpPr>
          <p:cNvPr id="899090" name="Rectangle 18"/>
          <p:cNvSpPr>
            <a:spLocks noChangeArrowheads="1"/>
          </p:cNvSpPr>
          <p:nvPr/>
        </p:nvSpPr>
        <p:spPr bwMode="auto">
          <a:xfrm rot="10800000">
            <a:off x="228600" y="1752600"/>
            <a:ext cx="38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 wrap="none" lIns="92075" tIns="46038" rIns="92075" bIns="46038" anchor="ctr"/>
          <a:lstStyle/>
          <a:p>
            <a:pPr algn="ctr"/>
            <a:r>
              <a:rPr lang="en-US" sz="2000" b="1"/>
              <a:t>Industry Sales Growth Rate</a:t>
            </a:r>
          </a:p>
        </p:txBody>
      </p:sp>
      <p:sp>
        <p:nvSpPr>
          <p:cNvPr id="899091" name="Rectangle 19"/>
          <p:cNvSpPr>
            <a:spLocks noChangeArrowheads="1"/>
          </p:cNvSpPr>
          <p:nvPr/>
        </p:nvSpPr>
        <p:spPr bwMode="auto">
          <a:xfrm>
            <a:off x="609600" y="1828800"/>
            <a:ext cx="60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600" b="1"/>
              <a:t>High</a:t>
            </a:r>
          </a:p>
          <a:p>
            <a:pPr algn="ctr"/>
            <a:r>
              <a:rPr lang="en-US" sz="1600" b="1"/>
              <a:t>+20</a:t>
            </a:r>
          </a:p>
        </p:txBody>
      </p:sp>
      <p:sp>
        <p:nvSpPr>
          <p:cNvPr id="899092" name="Rectangle 20"/>
          <p:cNvSpPr>
            <a:spLocks noChangeArrowheads="1"/>
          </p:cNvSpPr>
          <p:nvPr/>
        </p:nvSpPr>
        <p:spPr bwMode="auto">
          <a:xfrm>
            <a:off x="685800" y="5638800"/>
            <a:ext cx="60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600" b="1"/>
              <a:t>Low</a:t>
            </a:r>
          </a:p>
          <a:p>
            <a:pPr algn="ctr"/>
            <a:r>
              <a:rPr lang="en-US" sz="1600" b="1"/>
              <a:t>-20</a:t>
            </a:r>
          </a:p>
        </p:txBody>
      </p:sp>
      <p:sp>
        <p:nvSpPr>
          <p:cNvPr id="899093" name="Rectangle 21"/>
          <p:cNvSpPr>
            <a:spLocks noChangeArrowheads="1"/>
          </p:cNvSpPr>
          <p:nvPr/>
        </p:nvSpPr>
        <p:spPr bwMode="auto">
          <a:xfrm>
            <a:off x="609600" y="3657600"/>
            <a:ext cx="60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 b="1"/>
              <a:t>Medium</a:t>
            </a:r>
          </a:p>
          <a:p>
            <a:pPr algn="ctr"/>
            <a:r>
              <a:rPr lang="en-US" sz="1600" b="1"/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4AEFA8E7-42A1-4A05-8001-BE8BB7BF7A2B}" type="slidenum">
              <a:rPr lang="en-US"/>
              <a:pPr/>
              <a:t>7</a:t>
            </a:fld>
            <a:endParaRPr lang="en-US"/>
          </a:p>
        </p:txBody>
      </p:sp>
      <p:sp>
        <p:nvSpPr>
          <p:cNvPr id="972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53988"/>
            <a:ext cx="7769225" cy="911225"/>
          </a:xfrm>
          <a:solidFill>
            <a:srgbClr val="DDDDDD"/>
          </a:solidFill>
          <a:ln/>
        </p:spPr>
        <p:txBody>
          <a:bodyPr lIns="92075" tIns="46038" rIns="92075" bIns="46038" anchor="ctr"/>
          <a:lstStyle/>
          <a:p>
            <a:r>
              <a:rPr lang="en-US">
                <a:solidFill>
                  <a:schemeClr val="tx1"/>
                </a:solidFill>
              </a:rPr>
              <a:t>BCG Matrix</a:t>
            </a:r>
          </a:p>
        </p:txBody>
      </p:sp>
      <p:sp>
        <p:nvSpPr>
          <p:cNvPr id="972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4988" y="1373188"/>
            <a:ext cx="8151812" cy="4646612"/>
          </a:xfrm>
          <a:noFill/>
          <a:ln/>
        </p:spPr>
        <p:txBody>
          <a:bodyPr lIns="92075" tIns="46038" rIns="92075" bIns="46038"/>
          <a:lstStyle/>
          <a:p>
            <a:pPr marL="609600" indent="-609600">
              <a:buFont typeface="Wingdings" pitchFamily="2" charset="2"/>
              <a:buNone/>
            </a:pPr>
            <a:r>
              <a:rPr lang="en-US" dirty="0"/>
              <a:t>Question Marks </a:t>
            </a:r>
          </a:p>
          <a:p>
            <a:pPr marL="609600" indent="-609600">
              <a:buFont typeface="Wingdings" pitchFamily="2" charset="2"/>
              <a:buNone/>
            </a:pPr>
            <a:endParaRPr lang="en-US" dirty="0"/>
          </a:p>
          <a:p>
            <a:pPr marL="990600" lvl="1" indent="-266700">
              <a:buClr>
                <a:srgbClr val="FFFFFF"/>
              </a:buClr>
              <a:buSzPct val="80000"/>
              <a:buFontTx/>
              <a:buChar char="•"/>
            </a:pPr>
            <a:r>
              <a:rPr lang="en-US" dirty="0"/>
              <a:t>Low relative market share position </a:t>
            </a:r>
            <a:r>
              <a:rPr lang="en-US" dirty="0" smtClean="0"/>
              <a:t>yet compete </a:t>
            </a:r>
            <a:r>
              <a:rPr lang="en-US" dirty="0"/>
              <a:t>in high-growth industry.</a:t>
            </a:r>
          </a:p>
          <a:p>
            <a:pPr marL="1371600" lvl="2" indent="-266700">
              <a:buClr>
                <a:srgbClr val="FFFFFF"/>
              </a:buClr>
              <a:buSzPct val="80000"/>
            </a:pPr>
            <a:r>
              <a:rPr lang="en-US" dirty="0"/>
              <a:t>Cash needs are high</a:t>
            </a:r>
          </a:p>
          <a:p>
            <a:pPr marL="1371600" lvl="2" indent="-266700">
              <a:buClr>
                <a:srgbClr val="FFFFFF"/>
              </a:buClr>
              <a:buSzPct val="80000"/>
            </a:pPr>
            <a:r>
              <a:rPr lang="en-US" dirty="0" smtClean="0"/>
              <a:t>Cash </a:t>
            </a:r>
            <a:r>
              <a:rPr lang="en-US" dirty="0"/>
              <a:t>generation is low</a:t>
            </a:r>
          </a:p>
          <a:p>
            <a:pPr marL="1371600" lvl="2" indent="-266700">
              <a:buClr>
                <a:srgbClr val="FFFFFF"/>
              </a:buClr>
              <a:buSzPct val="80000"/>
              <a:buFontTx/>
              <a:buChar char="•"/>
            </a:pPr>
            <a:endParaRPr lang="en-US" dirty="0"/>
          </a:p>
          <a:p>
            <a:pPr marL="990600" lvl="1" indent="-266700">
              <a:buClr>
                <a:srgbClr val="FFFFFF"/>
              </a:buClr>
              <a:buSzPct val="80000"/>
              <a:buFontTx/>
              <a:buChar char="•"/>
            </a:pPr>
            <a:r>
              <a:rPr lang="en-US" dirty="0"/>
              <a:t>Decision to strengthen (intensive strategies) or divest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2EFF619C-2430-462E-9FF2-AF47F52B40EA}" type="slidenum">
              <a:rPr lang="en-US"/>
              <a:pPr/>
              <a:t>8</a:t>
            </a:fld>
            <a:endParaRPr lang="en-US"/>
          </a:p>
        </p:txBody>
      </p:sp>
      <p:sp>
        <p:nvSpPr>
          <p:cNvPr id="974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53988"/>
            <a:ext cx="7769225" cy="911225"/>
          </a:xfrm>
          <a:solidFill>
            <a:srgbClr val="DDDDDD"/>
          </a:solidFill>
          <a:ln/>
        </p:spPr>
        <p:txBody>
          <a:bodyPr lIns="92075" tIns="46038" rIns="92075" bIns="46038" anchor="ctr"/>
          <a:lstStyle/>
          <a:p>
            <a:r>
              <a:rPr lang="en-US">
                <a:solidFill>
                  <a:schemeClr val="tx1"/>
                </a:solidFill>
              </a:rPr>
              <a:t>BCG Matrix</a:t>
            </a:r>
          </a:p>
        </p:txBody>
      </p:sp>
      <p:sp>
        <p:nvSpPr>
          <p:cNvPr id="974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4988" y="1373188"/>
            <a:ext cx="7997825" cy="4646612"/>
          </a:xfrm>
          <a:noFill/>
          <a:ln/>
        </p:spPr>
        <p:txBody>
          <a:bodyPr lIns="92075" tIns="46038" rIns="92075" bIns="46038"/>
          <a:lstStyle/>
          <a:p>
            <a:pPr marL="609600" indent="-609600">
              <a:lnSpc>
                <a:spcPct val="90000"/>
              </a:lnSpc>
              <a:buClr>
                <a:srgbClr val="003366"/>
              </a:buClr>
              <a:buSzPct val="80000"/>
              <a:buFont typeface="Wingdings" pitchFamily="2" charset="2"/>
              <a:buNone/>
            </a:pPr>
            <a:r>
              <a:rPr lang="en-US" dirty="0" smtClean="0">
                <a:solidFill>
                  <a:srgbClr val="FFFFFF"/>
                </a:solidFill>
              </a:rPr>
              <a:t>Stars</a:t>
            </a:r>
            <a:endParaRPr lang="en-US" dirty="0">
              <a:solidFill>
                <a:srgbClr val="FFFFFF"/>
              </a:solidFill>
            </a:endParaRPr>
          </a:p>
          <a:p>
            <a:pPr marL="990600" lvl="1" indent="-266700">
              <a:lnSpc>
                <a:spcPct val="90000"/>
              </a:lnSpc>
              <a:buClr>
                <a:srgbClr val="003366"/>
              </a:buClr>
              <a:buSzPct val="80000"/>
              <a:buFontTx/>
              <a:buChar char="•"/>
            </a:pPr>
            <a:r>
              <a:rPr lang="en-US" dirty="0"/>
              <a:t>High relative market share and high industry growth rate.</a:t>
            </a:r>
          </a:p>
          <a:p>
            <a:pPr marL="1371600" lvl="2" indent="-266700">
              <a:lnSpc>
                <a:spcPct val="90000"/>
              </a:lnSpc>
              <a:buClr>
                <a:srgbClr val="003366"/>
              </a:buClr>
              <a:buSzPct val="80000"/>
              <a:buFontTx/>
              <a:buChar char="•"/>
            </a:pPr>
            <a:r>
              <a:rPr lang="en-US" dirty="0"/>
              <a:t>Best long-run opportunities for growth and profitability</a:t>
            </a:r>
          </a:p>
          <a:p>
            <a:pPr marL="1371600" lvl="2" indent="-266700">
              <a:lnSpc>
                <a:spcPct val="90000"/>
              </a:lnSpc>
              <a:buClr>
                <a:srgbClr val="003366"/>
              </a:buClr>
              <a:buSzPct val="80000"/>
              <a:buFontTx/>
              <a:buChar char="•"/>
            </a:pPr>
            <a:endParaRPr lang="en-US" dirty="0"/>
          </a:p>
          <a:p>
            <a:pPr marL="990600" lvl="1" indent="-266700">
              <a:lnSpc>
                <a:spcPct val="90000"/>
              </a:lnSpc>
              <a:buClr>
                <a:srgbClr val="003366"/>
              </a:buClr>
              <a:buSzPct val="80000"/>
              <a:buFontTx/>
              <a:buChar char="•"/>
            </a:pPr>
            <a:r>
              <a:rPr lang="en-US" dirty="0"/>
              <a:t>Substantial investment to maintain or strengthen dominant position</a:t>
            </a:r>
          </a:p>
          <a:p>
            <a:pPr marL="1371600" lvl="2" indent="-266700">
              <a:lnSpc>
                <a:spcPct val="90000"/>
              </a:lnSpc>
              <a:buClr>
                <a:srgbClr val="003366"/>
              </a:buClr>
              <a:buSzPct val="80000"/>
              <a:buFontTx/>
              <a:buChar char="•"/>
            </a:pPr>
            <a:r>
              <a:rPr lang="en-US" dirty="0"/>
              <a:t>Integration strategies, intensive strategies, joint ventures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7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7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7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7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7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85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343677E0-1D9B-4778-AFFD-E4B37BC13FF5}" type="slidenum">
              <a:rPr lang="en-US"/>
              <a:pPr/>
              <a:t>9</a:t>
            </a:fld>
            <a:endParaRPr lang="en-US"/>
          </a:p>
        </p:txBody>
      </p:sp>
      <p:sp>
        <p:nvSpPr>
          <p:cNvPr id="97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53988"/>
            <a:ext cx="7769225" cy="911225"/>
          </a:xfrm>
          <a:solidFill>
            <a:srgbClr val="DDDDDD"/>
          </a:solidFill>
          <a:ln/>
        </p:spPr>
        <p:txBody>
          <a:bodyPr lIns="92075" tIns="46038" rIns="92075" bIns="46038" anchor="ctr"/>
          <a:lstStyle/>
          <a:p>
            <a:r>
              <a:rPr lang="en-US">
                <a:solidFill>
                  <a:schemeClr val="tx1"/>
                </a:solidFill>
              </a:rPr>
              <a:t>BCG Matrix</a:t>
            </a:r>
          </a:p>
        </p:txBody>
      </p:sp>
      <p:sp>
        <p:nvSpPr>
          <p:cNvPr id="97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4988" y="1373188"/>
            <a:ext cx="7997825" cy="4646612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pPr marL="609600" indent="-609600">
              <a:buClr>
                <a:srgbClr val="003366"/>
              </a:buClr>
              <a:buSzPct val="80000"/>
              <a:buFont typeface="Wingdings" pitchFamily="2" charset="2"/>
              <a:buNone/>
            </a:pPr>
            <a:r>
              <a:rPr lang="en-US" dirty="0">
                <a:solidFill>
                  <a:srgbClr val="FFFFFF"/>
                </a:solidFill>
              </a:rPr>
              <a:t>Cash </a:t>
            </a:r>
            <a:r>
              <a:rPr lang="en-US" dirty="0" smtClean="0">
                <a:solidFill>
                  <a:srgbClr val="FFFFFF"/>
                </a:solidFill>
              </a:rPr>
              <a:t>Cows</a:t>
            </a:r>
            <a:endParaRPr lang="en-US" dirty="0">
              <a:solidFill>
                <a:srgbClr val="FFFFFF"/>
              </a:solidFill>
            </a:endParaRPr>
          </a:p>
          <a:p>
            <a:pPr marL="990600" lvl="1" indent="-266700">
              <a:buClr>
                <a:srgbClr val="003366"/>
              </a:buClr>
              <a:buSzPct val="80000"/>
              <a:buFontTx/>
              <a:buChar char="•"/>
            </a:pPr>
            <a:r>
              <a:rPr lang="en-US" dirty="0"/>
              <a:t>High relative market share position, but compete in low-growth industry</a:t>
            </a:r>
          </a:p>
          <a:p>
            <a:pPr marL="1371600" lvl="2" indent="-266700">
              <a:buClr>
                <a:srgbClr val="003366"/>
              </a:buClr>
              <a:buSzPct val="80000"/>
              <a:buFontTx/>
              <a:buChar char="•"/>
            </a:pPr>
            <a:r>
              <a:rPr lang="en-US" sz="2400" dirty="0"/>
              <a:t>Generate cash in excess of their needs</a:t>
            </a:r>
          </a:p>
          <a:p>
            <a:pPr marL="1371600" lvl="2" indent="-266700">
              <a:buClr>
                <a:srgbClr val="003366"/>
              </a:buClr>
              <a:buSzPct val="80000"/>
              <a:buFontTx/>
              <a:buChar char="•"/>
            </a:pPr>
            <a:r>
              <a:rPr lang="en-US" sz="2400" dirty="0"/>
              <a:t>Milked for other purposes</a:t>
            </a:r>
          </a:p>
          <a:p>
            <a:pPr marL="1371600" lvl="2" indent="-266700">
              <a:buClr>
                <a:srgbClr val="003366"/>
              </a:buClr>
              <a:buSzPct val="80000"/>
              <a:buFontTx/>
              <a:buChar char="•"/>
            </a:pPr>
            <a:endParaRPr lang="en-US" sz="2400" dirty="0"/>
          </a:p>
          <a:p>
            <a:pPr marL="990600" lvl="1" indent="-266700">
              <a:buClr>
                <a:srgbClr val="003366"/>
              </a:buClr>
              <a:buSzPct val="80000"/>
              <a:buFontTx/>
              <a:buChar char="•"/>
            </a:pPr>
            <a:r>
              <a:rPr lang="en-US" dirty="0"/>
              <a:t>Maintain strong position as long as possible</a:t>
            </a:r>
          </a:p>
          <a:p>
            <a:pPr marL="1371600" lvl="2" indent="-266700">
              <a:buClr>
                <a:srgbClr val="003366"/>
              </a:buClr>
              <a:buSzPct val="80000"/>
              <a:buFontTx/>
              <a:buChar char="•"/>
            </a:pPr>
            <a:r>
              <a:rPr lang="en-US" sz="2400" dirty="0"/>
              <a:t>Product development, concentric diversification</a:t>
            </a:r>
          </a:p>
          <a:p>
            <a:pPr marL="1371600" lvl="2" indent="-266700">
              <a:buClr>
                <a:srgbClr val="003366"/>
              </a:buClr>
              <a:buSzPct val="80000"/>
              <a:buFontTx/>
              <a:buChar char="•"/>
            </a:pPr>
            <a:r>
              <a:rPr lang="en-US" sz="2400" dirty="0"/>
              <a:t>If becomes weak—retrenchment or divestiture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76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76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76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76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76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76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76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689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EFB62184-756B-4AAF-BF0D-B0141EF89217}" type="slidenum">
              <a:rPr lang="en-US"/>
              <a:pPr/>
              <a:t>10</a:t>
            </a:fld>
            <a:endParaRPr lang="en-US"/>
          </a:p>
        </p:txBody>
      </p:sp>
      <p:sp>
        <p:nvSpPr>
          <p:cNvPr id="9789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53988"/>
            <a:ext cx="7769225" cy="911225"/>
          </a:xfrm>
          <a:solidFill>
            <a:srgbClr val="DDDDDD"/>
          </a:solidFill>
          <a:ln/>
        </p:spPr>
        <p:txBody>
          <a:bodyPr lIns="92075" tIns="46038" rIns="92075" bIns="46038" anchor="ctr"/>
          <a:lstStyle/>
          <a:p>
            <a:r>
              <a:rPr lang="en-US" dirty="0">
                <a:solidFill>
                  <a:schemeClr val="tx1"/>
                </a:solidFill>
              </a:rPr>
              <a:t>BCG Matrix</a:t>
            </a:r>
          </a:p>
        </p:txBody>
      </p:sp>
      <p:sp>
        <p:nvSpPr>
          <p:cNvPr id="978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4988" y="1373188"/>
            <a:ext cx="7997825" cy="4646612"/>
          </a:xfrm>
          <a:noFill/>
          <a:ln/>
        </p:spPr>
        <p:txBody>
          <a:bodyPr lIns="92075" tIns="46038" rIns="92075" bIns="46038"/>
          <a:lstStyle/>
          <a:p>
            <a:pPr marL="609600" indent="-609600">
              <a:buClr>
                <a:srgbClr val="003366"/>
              </a:buClr>
              <a:buSzPct val="80000"/>
              <a:buFont typeface="Wingdings" pitchFamily="2" charset="2"/>
              <a:buNone/>
            </a:pPr>
            <a:r>
              <a:rPr lang="en-US" dirty="0" smtClean="0">
                <a:solidFill>
                  <a:srgbClr val="FFFFFF"/>
                </a:solidFill>
              </a:rPr>
              <a:t>Dogs</a:t>
            </a:r>
            <a:endParaRPr lang="en-US" dirty="0"/>
          </a:p>
          <a:p>
            <a:pPr marL="990600" lvl="1" indent="-266700">
              <a:buClr>
                <a:srgbClr val="003366"/>
              </a:buClr>
              <a:buSzPct val="80000"/>
              <a:buFontTx/>
              <a:buChar char="•"/>
            </a:pPr>
            <a:r>
              <a:rPr lang="en-US" dirty="0"/>
              <a:t>Low relative market share position and compete in slow or no market growth </a:t>
            </a:r>
          </a:p>
          <a:p>
            <a:pPr marL="1371600" lvl="2" indent="-266700">
              <a:buClr>
                <a:srgbClr val="003366"/>
              </a:buClr>
              <a:buSzPct val="80000"/>
              <a:buFontTx/>
              <a:buChar char="•"/>
            </a:pPr>
            <a:r>
              <a:rPr lang="en-US" dirty="0"/>
              <a:t>Weak internal and external position</a:t>
            </a:r>
          </a:p>
          <a:p>
            <a:pPr marL="1371600" lvl="2" indent="-266700">
              <a:buClr>
                <a:srgbClr val="003366"/>
              </a:buClr>
              <a:buSzPct val="80000"/>
              <a:buFontTx/>
              <a:buChar char="•"/>
            </a:pPr>
            <a:endParaRPr lang="en-US" dirty="0"/>
          </a:p>
          <a:p>
            <a:pPr marL="990600" lvl="1" indent="-266700">
              <a:buClr>
                <a:srgbClr val="003366"/>
              </a:buClr>
              <a:buSzPct val="80000"/>
              <a:buFontTx/>
              <a:buChar char="•"/>
            </a:pPr>
            <a:r>
              <a:rPr lang="en-US" dirty="0"/>
              <a:t>Decision to liquidate, divest, retrenchment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7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78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7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7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894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BC415E6A-5DD6-40AB-843E-9F40825D12A9}" type="slidenum">
              <a:rPr lang="en-US"/>
              <a:pPr/>
              <a:t>11</a:t>
            </a:fld>
            <a:endParaRPr lang="en-US"/>
          </a:p>
        </p:txBody>
      </p:sp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Arial" charset="0"/>
              </a:rPr>
              <a:t>The Internal-External Matrix</a:t>
            </a:r>
          </a:p>
        </p:txBody>
      </p:sp>
      <p:sp>
        <p:nvSpPr>
          <p:cNvPr id="95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/>
              <a:t>Positions an organization’s various divisions in a nine-cell display.</a:t>
            </a:r>
          </a:p>
          <a:p>
            <a:r>
              <a:rPr lang="en-US" dirty="0"/>
              <a:t>Similar to BCG Matrix except the IE Matrix:</a:t>
            </a:r>
          </a:p>
          <a:p>
            <a:pPr lvl="1"/>
            <a:r>
              <a:rPr lang="en-US" dirty="0"/>
              <a:t>Requires more information about the divisions</a:t>
            </a:r>
          </a:p>
          <a:p>
            <a:pPr lvl="1"/>
            <a:r>
              <a:rPr lang="en-US" dirty="0"/>
              <a:t>Strategic implications of each matrix are different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FD1D849F-50D1-4188-8C6A-8A12E3978F4D}" type="slidenum">
              <a:rPr lang="en-US"/>
              <a:pPr/>
              <a:t>12</a:t>
            </a:fld>
            <a:endParaRPr lang="en-US"/>
          </a:p>
        </p:txBody>
      </p:sp>
      <p:pic>
        <p:nvPicPr>
          <p:cNvPr id="955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42988"/>
            <a:ext cx="914400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7A1C88DA-00C0-4ED7-9FF8-94BB72EE9CC8}" type="slidenum">
              <a:rPr lang="en-US"/>
              <a:pPr/>
              <a:t>13</a:t>
            </a:fld>
            <a:endParaRPr lang="en-US"/>
          </a:p>
        </p:txBody>
      </p:sp>
      <p:sp>
        <p:nvSpPr>
          <p:cNvPr id="95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rial" charset="0"/>
              </a:rPr>
              <a:t>IE Matrix</a:t>
            </a:r>
          </a:p>
        </p:txBody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Based on two key dimensions</a:t>
            </a:r>
          </a:p>
          <a:p>
            <a:pPr lvl="1"/>
            <a:r>
              <a:rPr lang="en-US"/>
              <a:t>The IFE total weighted scores on the x-axis</a:t>
            </a:r>
          </a:p>
          <a:p>
            <a:pPr lvl="1"/>
            <a:r>
              <a:rPr lang="en-US"/>
              <a:t>The EFE total weighted scores on the y-axis</a:t>
            </a:r>
          </a:p>
          <a:p>
            <a:r>
              <a:rPr lang="en-US"/>
              <a:t>Divided into three major regions</a:t>
            </a:r>
          </a:p>
          <a:p>
            <a:pPr lvl="1"/>
            <a:r>
              <a:rPr lang="en-US"/>
              <a:t>Grow and build – Cells I, II, or IV</a:t>
            </a:r>
          </a:p>
          <a:p>
            <a:pPr lvl="1"/>
            <a:r>
              <a:rPr lang="en-US"/>
              <a:t>Hold and maintain – Cells III, V, or VII</a:t>
            </a:r>
          </a:p>
          <a:p>
            <a:pPr lvl="1"/>
            <a:r>
              <a:rPr lang="en-US"/>
              <a:t>Harvest or divest – Cells VI, VIII, or 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CB4AD241-289E-45C0-80C8-EAE0BFED64EB}" type="slidenum">
              <a:rPr lang="en-US"/>
              <a:pPr/>
              <a:t>14</a:t>
            </a:fld>
            <a:endParaRPr lang="en-US"/>
          </a:p>
        </p:txBody>
      </p:sp>
      <p:sp>
        <p:nvSpPr>
          <p:cNvPr id="957442" name="Rectangle 2"/>
          <p:cNvSpPr>
            <a:spLocks noChangeArrowheads="1"/>
          </p:cNvSpPr>
          <p:nvPr/>
        </p:nvSpPr>
        <p:spPr bwMode="auto">
          <a:xfrm>
            <a:off x="4457700" y="3743325"/>
            <a:ext cx="3467100" cy="262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533400" indent="-533400" algn="ctr">
              <a:spcBef>
                <a:spcPct val="20000"/>
              </a:spcBef>
            </a:pPr>
            <a:r>
              <a:rPr lang="en-US" b="1" i="1"/>
              <a:t>Quadrant IV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Concentric diversification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Horizontal diversification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Conglomerate diversification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Joint ventures</a:t>
            </a:r>
          </a:p>
        </p:txBody>
      </p:sp>
      <p:sp>
        <p:nvSpPr>
          <p:cNvPr id="957443" name="Rectangle 3"/>
          <p:cNvSpPr>
            <a:spLocks noChangeArrowheads="1"/>
          </p:cNvSpPr>
          <p:nvPr/>
        </p:nvSpPr>
        <p:spPr bwMode="auto">
          <a:xfrm>
            <a:off x="990600" y="3743325"/>
            <a:ext cx="3467100" cy="262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533400" indent="-533400" algn="ctr">
              <a:spcBef>
                <a:spcPct val="20000"/>
              </a:spcBef>
            </a:pPr>
            <a:r>
              <a:rPr lang="en-US" b="1" i="1"/>
              <a:t>Quadrant III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Retrenchment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Concentric diversification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Horizontal diversification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Conglomerate diversification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Liquidation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Char char="•"/>
            </a:pPr>
            <a:endParaRPr lang="en-US"/>
          </a:p>
        </p:txBody>
      </p:sp>
      <p:sp>
        <p:nvSpPr>
          <p:cNvPr id="957444" name="Rectangle 4"/>
          <p:cNvSpPr>
            <a:spLocks noChangeArrowheads="1"/>
          </p:cNvSpPr>
          <p:nvPr/>
        </p:nvSpPr>
        <p:spPr bwMode="auto">
          <a:xfrm>
            <a:off x="4495800" y="914400"/>
            <a:ext cx="34671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533400" indent="-533400" algn="ctr">
              <a:spcBef>
                <a:spcPct val="20000"/>
              </a:spcBef>
            </a:pPr>
            <a:r>
              <a:rPr lang="en-US" b="1" i="1"/>
              <a:t>Quadrant I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Market development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Market penetration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Product development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Forward integration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Backward integration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Horizontal integration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Concentric diversification</a:t>
            </a:r>
          </a:p>
        </p:txBody>
      </p:sp>
      <p:sp>
        <p:nvSpPr>
          <p:cNvPr id="957445" name="Rectangle 5"/>
          <p:cNvSpPr>
            <a:spLocks noChangeArrowheads="1"/>
          </p:cNvSpPr>
          <p:nvPr/>
        </p:nvSpPr>
        <p:spPr bwMode="auto">
          <a:xfrm>
            <a:off x="990600" y="914400"/>
            <a:ext cx="34671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533400" indent="-533400" algn="ctr">
              <a:spcBef>
                <a:spcPct val="20000"/>
              </a:spcBef>
            </a:pPr>
            <a:r>
              <a:rPr lang="en-US" b="1" i="1"/>
              <a:t>Quadrant II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Market development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Market penetration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Product development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Horizontal integration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Divestiture</a:t>
            </a:r>
          </a:p>
          <a:p>
            <a:pPr marL="533400" indent="-533400">
              <a:spcBef>
                <a:spcPct val="20000"/>
              </a:spcBef>
              <a:buSzPct val="80000"/>
              <a:buFontTx/>
              <a:buAutoNum type="arabicPeriod"/>
            </a:pPr>
            <a:r>
              <a:rPr lang="en-US"/>
              <a:t>Liquidation</a:t>
            </a:r>
          </a:p>
        </p:txBody>
      </p:sp>
      <p:sp>
        <p:nvSpPr>
          <p:cNvPr id="957446" name="Line 6"/>
          <p:cNvSpPr>
            <a:spLocks noChangeShapeType="1"/>
          </p:cNvSpPr>
          <p:nvPr/>
        </p:nvSpPr>
        <p:spPr bwMode="auto">
          <a:xfrm>
            <a:off x="992188" y="1066800"/>
            <a:ext cx="3465512" cy="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7447" name="Line 7"/>
          <p:cNvSpPr>
            <a:spLocks noChangeShapeType="1"/>
          </p:cNvSpPr>
          <p:nvPr/>
        </p:nvSpPr>
        <p:spPr bwMode="auto">
          <a:xfrm>
            <a:off x="1752600" y="3733800"/>
            <a:ext cx="5791200" cy="0"/>
          </a:xfrm>
          <a:prstGeom prst="line">
            <a:avLst/>
          </a:prstGeom>
          <a:noFill/>
          <a:ln w="12700">
            <a:solidFill>
              <a:srgbClr val="8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7448" name="Line 8"/>
          <p:cNvSpPr>
            <a:spLocks noChangeShapeType="1"/>
          </p:cNvSpPr>
          <p:nvPr/>
        </p:nvSpPr>
        <p:spPr bwMode="auto">
          <a:xfrm>
            <a:off x="992188" y="6364288"/>
            <a:ext cx="3465512" cy="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7449" name="Line 9"/>
          <p:cNvSpPr>
            <a:spLocks noChangeShapeType="1"/>
          </p:cNvSpPr>
          <p:nvPr/>
        </p:nvSpPr>
        <p:spPr bwMode="auto">
          <a:xfrm>
            <a:off x="4419600" y="838200"/>
            <a:ext cx="0" cy="5029200"/>
          </a:xfrm>
          <a:prstGeom prst="line">
            <a:avLst/>
          </a:prstGeom>
          <a:noFill/>
          <a:ln w="12700">
            <a:solidFill>
              <a:srgbClr val="8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7450" name="Line 10"/>
          <p:cNvSpPr>
            <a:spLocks noChangeShapeType="1"/>
          </p:cNvSpPr>
          <p:nvPr/>
        </p:nvSpPr>
        <p:spPr bwMode="auto">
          <a:xfrm>
            <a:off x="7924800" y="1068388"/>
            <a:ext cx="0" cy="2674937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7451" name="Line 11"/>
          <p:cNvSpPr>
            <a:spLocks noChangeShapeType="1"/>
          </p:cNvSpPr>
          <p:nvPr/>
        </p:nvSpPr>
        <p:spPr bwMode="auto">
          <a:xfrm>
            <a:off x="4459288" y="1066800"/>
            <a:ext cx="3465512" cy="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7452" name="Line 12"/>
          <p:cNvSpPr>
            <a:spLocks noChangeShapeType="1"/>
          </p:cNvSpPr>
          <p:nvPr/>
        </p:nvSpPr>
        <p:spPr bwMode="auto">
          <a:xfrm>
            <a:off x="990600" y="3744913"/>
            <a:ext cx="0" cy="2619375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7453" name="Line 13"/>
          <p:cNvSpPr>
            <a:spLocks noChangeShapeType="1"/>
          </p:cNvSpPr>
          <p:nvPr/>
        </p:nvSpPr>
        <p:spPr bwMode="auto">
          <a:xfrm>
            <a:off x="7924800" y="3744913"/>
            <a:ext cx="0" cy="2619375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7454" name="Line 14"/>
          <p:cNvSpPr>
            <a:spLocks noChangeShapeType="1"/>
          </p:cNvSpPr>
          <p:nvPr/>
        </p:nvSpPr>
        <p:spPr bwMode="auto">
          <a:xfrm>
            <a:off x="4459288" y="6364288"/>
            <a:ext cx="3465512" cy="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57455" name="Rectangle 15"/>
          <p:cNvSpPr>
            <a:spLocks noChangeArrowheads="1"/>
          </p:cNvSpPr>
          <p:nvPr/>
        </p:nvSpPr>
        <p:spPr bwMode="auto">
          <a:xfrm>
            <a:off x="2667000" y="304800"/>
            <a:ext cx="3733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 b="1"/>
              <a:t>RAPID MARKET GROWTH</a:t>
            </a:r>
          </a:p>
        </p:txBody>
      </p:sp>
      <p:sp>
        <p:nvSpPr>
          <p:cNvPr id="957456" name="Rectangle 16"/>
          <p:cNvSpPr>
            <a:spLocks noChangeArrowheads="1"/>
          </p:cNvSpPr>
          <p:nvPr/>
        </p:nvSpPr>
        <p:spPr bwMode="auto">
          <a:xfrm>
            <a:off x="2743200" y="5791200"/>
            <a:ext cx="373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/>
              <a:t>SLOW MARKET GROWTH</a:t>
            </a:r>
          </a:p>
        </p:txBody>
      </p:sp>
      <p:sp>
        <p:nvSpPr>
          <p:cNvPr id="957457" name="Rectangle 17"/>
          <p:cNvSpPr>
            <a:spLocks noChangeArrowheads="1"/>
          </p:cNvSpPr>
          <p:nvPr/>
        </p:nvSpPr>
        <p:spPr bwMode="auto">
          <a:xfrm>
            <a:off x="-228600" y="3124200"/>
            <a:ext cx="2057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600" b="1"/>
              <a:t>WEAK </a:t>
            </a:r>
          </a:p>
          <a:p>
            <a:pPr algn="ctr"/>
            <a:r>
              <a:rPr lang="en-US" sz="1600" b="1"/>
              <a:t>COMPETITIVE </a:t>
            </a:r>
          </a:p>
          <a:p>
            <a:pPr algn="ctr"/>
            <a:r>
              <a:rPr lang="en-US" sz="1600" b="1"/>
              <a:t>POSITION</a:t>
            </a:r>
          </a:p>
        </p:txBody>
      </p:sp>
      <p:sp>
        <p:nvSpPr>
          <p:cNvPr id="957458" name="Rectangle 18"/>
          <p:cNvSpPr>
            <a:spLocks noChangeArrowheads="1"/>
          </p:cNvSpPr>
          <p:nvPr/>
        </p:nvSpPr>
        <p:spPr bwMode="auto">
          <a:xfrm>
            <a:off x="7391400" y="3200400"/>
            <a:ext cx="2057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600" b="1"/>
              <a:t>STRONG</a:t>
            </a:r>
          </a:p>
          <a:p>
            <a:pPr algn="ctr"/>
            <a:r>
              <a:rPr lang="en-US" sz="1600" b="1"/>
              <a:t>COMPETITIVE </a:t>
            </a:r>
          </a:p>
          <a:p>
            <a:pPr algn="ctr"/>
            <a:r>
              <a:rPr lang="en-US" sz="1600" b="1"/>
              <a:t>POSITION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4BF410A8-7FC6-4CC0-BC6A-2E76D6673FCF}" type="slidenum">
              <a:rPr lang="en-US"/>
              <a:pPr/>
              <a:t>15</a:t>
            </a:fld>
            <a:endParaRPr lang="en-US"/>
          </a:p>
        </p:txBody>
      </p:sp>
      <p:sp>
        <p:nvSpPr>
          <p:cNvPr id="864258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6096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tx2"/>
                </a:solidFill>
              </a:rPr>
              <a:t>Strategy-Formulation Analytical Framework</a:t>
            </a:r>
          </a:p>
        </p:txBody>
      </p:sp>
      <p:sp>
        <p:nvSpPr>
          <p:cNvPr id="864264" name="Line 8"/>
          <p:cNvSpPr>
            <a:spLocks noChangeShapeType="1"/>
          </p:cNvSpPr>
          <p:nvPr/>
        </p:nvSpPr>
        <p:spPr bwMode="auto">
          <a:xfrm>
            <a:off x="4114800" y="32004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66" name="Oval 10"/>
          <p:cNvSpPr>
            <a:spLocks noChangeArrowheads="1"/>
          </p:cNvSpPr>
          <p:nvPr/>
        </p:nvSpPr>
        <p:spPr bwMode="auto">
          <a:xfrm>
            <a:off x="762000" y="2590800"/>
            <a:ext cx="3352800" cy="12954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b="1">
                <a:solidFill>
                  <a:srgbClr val="FFFFCC"/>
                </a:solidFill>
              </a:rPr>
              <a:t>Stage 3:</a:t>
            </a:r>
            <a:br>
              <a:rPr lang="en-US" b="1">
                <a:solidFill>
                  <a:srgbClr val="FFFFCC"/>
                </a:solidFill>
              </a:rPr>
            </a:br>
            <a:r>
              <a:rPr lang="en-US" b="1">
                <a:solidFill>
                  <a:srgbClr val="FFFFCC"/>
                </a:solidFill>
              </a:rPr>
              <a:t>The Decision Stage</a:t>
            </a:r>
          </a:p>
        </p:txBody>
      </p:sp>
      <p:sp>
        <p:nvSpPr>
          <p:cNvPr id="864267" name="Rectangle 11"/>
          <p:cNvSpPr>
            <a:spLocks noChangeArrowheads="1"/>
          </p:cNvSpPr>
          <p:nvPr/>
        </p:nvSpPr>
        <p:spPr bwMode="auto">
          <a:xfrm>
            <a:off x="5334000" y="2514600"/>
            <a:ext cx="3048000" cy="1447800"/>
          </a:xfrm>
          <a:prstGeom prst="rect">
            <a:avLst/>
          </a:prstGeom>
          <a:solidFill>
            <a:srgbClr val="E3DDC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800000"/>
                </a:solidFill>
              </a:rPr>
              <a:t>Quantitative Strategic</a:t>
            </a:r>
            <a:br>
              <a:rPr lang="en-US" sz="2000" b="1">
                <a:solidFill>
                  <a:srgbClr val="800000"/>
                </a:solidFill>
              </a:rPr>
            </a:br>
            <a:r>
              <a:rPr lang="en-US" sz="2000" b="1">
                <a:solidFill>
                  <a:srgbClr val="800000"/>
                </a:solidFill>
              </a:rPr>
              <a:t>Planning Matrix</a:t>
            </a:r>
            <a:br>
              <a:rPr lang="en-US" sz="2000" b="1">
                <a:solidFill>
                  <a:srgbClr val="800000"/>
                </a:solidFill>
              </a:rPr>
            </a:br>
            <a:r>
              <a:rPr lang="en-US" sz="2000" b="1">
                <a:solidFill>
                  <a:srgbClr val="800000"/>
                </a:solidFill>
              </a:rPr>
              <a:t>(QSPM)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64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426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F7D344E5-AC7C-49D3-9BB5-3AAEBE5303CE}" type="slidenum">
              <a:rPr lang="en-US"/>
              <a:pPr/>
              <a:t>16</a:t>
            </a:fld>
            <a:endParaRPr lang="en-US"/>
          </a:p>
        </p:txBody>
      </p:sp>
      <p:sp>
        <p:nvSpPr>
          <p:cNvPr id="98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53988"/>
            <a:ext cx="7769225" cy="911225"/>
          </a:xfrm>
          <a:solidFill>
            <a:srgbClr val="DDDDDD"/>
          </a:solidFill>
          <a:ln/>
        </p:spPr>
        <p:txBody>
          <a:bodyPr lIns="92075" tIns="46038" rIns="92075" bIns="46038" anchor="ctr"/>
          <a:lstStyle/>
          <a:p>
            <a:r>
              <a:rPr lang="en-US">
                <a:solidFill>
                  <a:schemeClr val="tx1"/>
                </a:solidFill>
              </a:rPr>
              <a:t>QSPM</a:t>
            </a:r>
          </a:p>
        </p:txBody>
      </p:sp>
      <p:sp>
        <p:nvSpPr>
          <p:cNvPr id="980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4988" y="1373188"/>
            <a:ext cx="7997825" cy="4418012"/>
          </a:xfrm>
          <a:noFill/>
          <a:ln/>
        </p:spPr>
        <p:txBody>
          <a:bodyPr lIns="92075" tIns="46038" rIns="92075" bIns="46038"/>
          <a:lstStyle/>
          <a:p>
            <a:pPr marL="609600" indent="-609600" algn="ctr">
              <a:lnSpc>
                <a:spcPct val="80000"/>
              </a:lnSpc>
              <a:buFont typeface="Wingdings" pitchFamily="2" charset="2"/>
              <a:buNone/>
            </a:pPr>
            <a:endParaRPr lang="en-US" b="1" dirty="0"/>
          </a:p>
          <a:p>
            <a:pPr marL="609600" indent="-609600">
              <a:lnSpc>
                <a:spcPct val="80000"/>
              </a:lnSpc>
              <a:buSzPct val="80000"/>
              <a:buFont typeface="Wingdings" pitchFamily="2" charset="2"/>
              <a:buNone/>
            </a:pPr>
            <a:r>
              <a:rPr lang="en-US" sz="2600" dirty="0"/>
              <a:t>Quantitative Strategic Planning Matrix</a:t>
            </a:r>
          </a:p>
          <a:p>
            <a:pPr marL="609600" indent="-609600">
              <a:lnSpc>
                <a:spcPct val="80000"/>
              </a:lnSpc>
              <a:buSzPct val="80000"/>
              <a:buFont typeface="Wingdings" pitchFamily="2" charset="2"/>
              <a:buNone/>
            </a:pPr>
            <a:endParaRPr lang="en-US" sz="2600" dirty="0"/>
          </a:p>
          <a:p>
            <a:pPr marL="609600" indent="-609600">
              <a:lnSpc>
                <a:spcPct val="80000"/>
              </a:lnSpc>
              <a:buClr>
                <a:srgbClr val="003366"/>
              </a:buClr>
              <a:buSzPct val="80000"/>
              <a:buFontTx/>
              <a:buChar char="•"/>
            </a:pPr>
            <a:r>
              <a:rPr lang="en-US" sz="2600" dirty="0"/>
              <a:t>Only technique designed to determine the relative attractiveness of feasible alternative actions</a:t>
            </a:r>
          </a:p>
          <a:p>
            <a:pPr marL="609600" indent="-609600">
              <a:lnSpc>
                <a:spcPct val="80000"/>
              </a:lnSpc>
              <a:buSzPct val="80000"/>
            </a:pPr>
            <a:r>
              <a:rPr lang="en-US" sz="2600" dirty="0"/>
              <a:t>Tool for objective evaluation of alternative strategies</a:t>
            </a:r>
          </a:p>
          <a:p>
            <a:pPr marL="609600" indent="-609600">
              <a:lnSpc>
                <a:spcPct val="80000"/>
              </a:lnSpc>
              <a:buSzPct val="80000"/>
            </a:pPr>
            <a:r>
              <a:rPr lang="en-US" sz="2600" dirty="0"/>
              <a:t>Based on identified external and internal crucial success factors</a:t>
            </a:r>
          </a:p>
          <a:p>
            <a:pPr marL="609600" indent="-609600">
              <a:lnSpc>
                <a:spcPct val="80000"/>
              </a:lnSpc>
              <a:buSzPct val="80000"/>
            </a:pPr>
            <a:r>
              <a:rPr lang="en-US" sz="2600" dirty="0"/>
              <a:t>Requires good intuitive judgment</a:t>
            </a:r>
          </a:p>
          <a:p>
            <a:pPr marL="990600" lvl="1" indent="-266700">
              <a:lnSpc>
                <a:spcPct val="80000"/>
              </a:lnSpc>
              <a:buClr>
                <a:srgbClr val="003366"/>
              </a:buClr>
              <a:buSzPct val="80000"/>
              <a:buFontTx/>
              <a:buChar char="•"/>
            </a:pPr>
            <a:endParaRPr lang="en-US" sz="2200" dirty="0"/>
          </a:p>
          <a:p>
            <a:pPr marL="990600" lvl="1" indent="-266700">
              <a:lnSpc>
                <a:spcPct val="80000"/>
              </a:lnSpc>
              <a:buClr>
                <a:srgbClr val="003366"/>
              </a:buClr>
              <a:buFontTx/>
              <a:buChar char="•"/>
            </a:pPr>
            <a:endParaRPr lang="en-US" sz="2200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8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8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8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8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80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099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80B52AFF-DF44-42B5-B4DD-6C453231DA7B}" type="slidenum">
              <a:rPr lang="en-US"/>
              <a:pPr/>
              <a:t>17</a:t>
            </a:fld>
            <a:endParaRPr lang="en-US"/>
          </a:p>
        </p:txBody>
      </p:sp>
      <p:sp>
        <p:nvSpPr>
          <p:cNvPr id="98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53988"/>
            <a:ext cx="7769225" cy="911225"/>
          </a:xfrm>
          <a:solidFill>
            <a:srgbClr val="DDDDDD"/>
          </a:solidFill>
          <a:ln/>
        </p:spPr>
        <p:txBody>
          <a:bodyPr lIns="92075" tIns="46038" rIns="92075" bIns="46038" anchor="ctr"/>
          <a:lstStyle/>
          <a:p>
            <a:r>
              <a:rPr lang="en-US">
                <a:solidFill>
                  <a:schemeClr val="tx1"/>
                </a:solidFill>
              </a:rPr>
              <a:t>QSPM</a:t>
            </a:r>
          </a:p>
        </p:txBody>
      </p:sp>
      <p:sp>
        <p:nvSpPr>
          <p:cNvPr id="985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4988" y="1373188"/>
            <a:ext cx="7997825" cy="4418012"/>
          </a:xfrm>
          <a:noFill/>
          <a:ln/>
        </p:spPr>
        <p:txBody>
          <a:bodyPr lIns="92075" tIns="46038" rIns="92075" bIns="46038"/>
          <a:lstStyle/>
          <a:p>
            <a:pPr marL="609600" indent="-609600" algn="ctr">
              <a:lnSpc>
                <a:spcPct val="90000"/>
              </a:lnSpc>
              <a:buFont typeface="Wingdings" pitchFamily="2" charset="2"/>
              <a:buNone/>
            </a:pPr>
            <a:endParaRPr lang="en-US" sz="2500" b="1" dirty="0">
              <a:solidFill>
                <a:schemeClr val="bg1"/>
              </a:solidFill>
            </a:endParaRPr>
          </a:p>
          <a:p>
            <a:pPr marL="609600" indent="-609600" algn="just">
              <a:lnSpc>
                <a:spcPct val="90000"/>
              </a:lnSpc>
              <a:buSzPct val="80000"/>
              <a:buFont typeface="Wingdings" pitchFamily="2" charset="2"/>
              <a:buNone/>
            </a:pPr>
            <a:r>
              <a:rPr lang="en-US" sz="2400" dirty="0"/>
              <a:t>Quantitative Strategic Planning Matrix</a:t>
            </a:r>
          </a:p>
          <a:p>
            <a:pPr marL="609600" indent="-609600" algn="just">
              <a:lnSpc>
                <a:spcPct val="90000"/>
              </a:lnSpc>
              <a:buSzPct val="80000"/>
              <a:buFont typeface="Wingdings" pitchFamily="2" charset="2"/>
              <a:buNone/>
            </a:pPr>
            <a:endParaRPr lang="en-US" sz="2400" dirty="0"/>
          </a:p>
          <a:p>
            <a:pPr marL="609600" indent="-609600" algn="just">
              <a:lnSpc>
                <a:spcPct val="90000"/>
              </a:lnSpc>
              <a:buSzPct val="80000"/>
            </a:pPr>
            <a:r>
              <a:rPr lang="en-US" sz="2400" dirty="0"/>
              <a:t>List the firm’s key external opportunities &amp; threats; list the firm’s key internal strengths and weaknesses</a:t>
            </a:r>
          </a:p>
          <a:p>
            <a:pPr marL="609600" indent="-609600" algn="just">
              <a:lnSpc>
                <a:spcPct val="90000"/>
              </a:lnSpc>
              <a:buSzPct val="80000"/>
            </a:pPr>
            <a:r>
              <a:rPr lang="en-US" sz="2400" dirty="0"/>
              <a:t>Assign weights to each external and internal critical success factor</a:t>
            </a:r>
          </a:p>
          <a:p>
            <a:pPr marL="609600" indent="-609600" algn="just">
              <a:lnSpc>
                <a:spcPct val="90000"/>
              </a:lnSpc>
              <a:buSzPct val="80000"/>
            </a:pPr>
            <a:r>
              <a:rPr lang="en-US" sz="2400" dirty="0"/>
              <a:t>Examine the Stage 2 (matching) matrices and identify alternative strategies that the organization should consider implementing</a:t>
            </a:r>
          </a:p>
          <a:p>
            <a:pPr marL="609600" indent="-609600" algn="just">
              <a:lnSpc>
                <a:spcPct val="90000"/>
              </a:lnSpc>
              <a:buSzPct val="80000"/>
            </a:pPr>
            <a:r>
              <a:rPr lang="en-US" sz="2400" dirty="0"/>
              <a:t>Determine the Attractiveness Scores (AS</a:t>
            </a:r>
            <a:r>
              <a:rPr lang="en-US" sz="2100" dirty="0"/>
              <a:t>)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8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8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8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8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8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5091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9FD42895-E73C-4B71-8C57-803C0A3DD479}" type="slidenum">
              <a:rPr lang="en-US"/>
              <a:pPr/>
              <a:t>18</a:t>
            </a:fld>
            <a:endParaRPr lang="en-US"/>
          </a:p>
        </p:txBody>
      </p:sp>
      <p:sp>
        <p:nvSpPr>
          <p:cNvPr id="9891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53988"/>
            <a:ext cx="7769225" cy="911225"/>
          </a:xfrm>
          <a:solidFill>
            <a:srgbClr val="DDDDDD"/>
          </a:solidFill>
          <a:ln/>
        </p:spPr>
        <p:txBody>
          <a:bodyPr lIns="92075" tIns="46038" rIns="92075" bIns="46038" anchor="ctr"/>
          <a:lstStyle/>
          <a:p>
            <a:r>
              <a:rPr lang="en-US">
                <a:solidFill>
                  <a:schemeClr val="tx1"/>
                </a:solidFill>
              </a:rPr>
              <a:t>QSPM</a:t>
            </a:r>
          </a:p>
        </p:txBody>
      </p:sp>
      <p:sp>
        <p:nvSpPr>
          <p:cNvPr id="989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4988" y="1373188"/>
            <a:ext cx="7997825" cy="4418012"/>
          </a:xfrm>
          <a:noFill/>
          <a:ln/>
        </p:spPr>
        <p:txBody>
          <a:bodyPr lIns="92075" tIns="46038" rIns="92075" bIns="46038"/>
          <a:lstStyle/>
          <a:p>
            <a:pPr marL="609600" indent="-609600" algn="ctr">
              <a:buFont typeface="Wingdings" pitchFamily="2" charset="2"/>
              <a:buNone/>
            </a:pPr>
            <a:endParaRPr lang="en-US" sz="3400" b="1" dirty="0">
              <a:solidFill>
                <a:schemeClr val="bg1"/>
              </a:solidFill>
            </a:endParaRPr>
          </a:p>
          <a:p>
            <a:pPr marL="609600" indent="-609600">
              <a:buSzPct val="80000"/>
              <a:buFont typeface="Wingdings" pitchFamily="2" charset="2"/>
              <a:buNone/>
            </a:pPr>
            <a:r>
              <a:rPr lang="en-US" dirty="0"/>
              <a:t>Quantitative Strategic Planning Matrix</a:t>
            </a:r>
          </a:p>
          <a:p>
            <a:pPr marL="609600" indent="-609600">
              <a:buSzPct val="80000"/>
              <a:buFont typeface="Wingdings" pitchFamily="2" charset="2"/>
              <a:buNone/>
            </a:pPr>
            <a:endParaRPr lang="en-US" dirty="0"/>
          </a:p>
          <a:p>
            <a:pPr marL="609600" indent="-609600">
              <a:buSzPct val="80000"/>
            </a:pPr>
            <a:r>
              <a:rPr lang="en-US" dirty="0"/>
              <a:t>Compute the total Attractiveness Scores</a:t>
            </a:r>
          </a:p>
          <a:p>
            <a:pPr marL="609600" indent="-609600">
              <a:buSzPct val="80000"/>
            </a:pPr>
            <a:endParaRPr lang="en-US" dirty="0"/>
          </a:p>
          <a:p>
            <a:pPr marL="609600" indent="-609600">
              <a:buSzPct val="80000"/>
            </a:pPr>
            <a:r>
              <a:rPr lang="en-US" dirty="0"/>
              <a:t>Compute the Sum Total Attractiveness Score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89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918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06B6F251-23E2-4FAA-889D-93961A8DD31B}" type="slidenum">
              <a:rPr lang="en-US"/>
              <a:pPr/>
              <a:t>19</a:t>
            </a:fld>
            <a:endParaRPr lang="en-US"/>
          </a:p>
        </p:txBody>
      </p:sp>
      <p:sp>
        <p:nvSpPr>
          <p:cNvPr id="99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QSPM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28600" y="914400"/>
            <a:ext cx="8534400" cy="5334000"/>
            <a:chOff x="144" y="576"/>
            <a:chExt cx="5520" cy="3360"/>
          </a:xfrm>
        </p:grpSpPr>
        <p:sp>
          <p:nvSpPr>
            <p:cNvPr id="997381" name="Rectangle 5"/>
            <p:cNvSpPr>
              <a:spLocks noChangeArrowheads="1"/>
            </p:cNvSpPr>
            <p:nvPr/>
          </p:nvSpPr>
          <p:spPr bwMode="auto">
            <a:xfrm>
              <a:off x="4752" y="2040"/>
              <a:ext cx="912" cy="1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</a:pPr>
              <a:endParaRPr lang="en-US"/>
            </a:p>
          </p:txBody>
        </p:sp>
        <p:sp>
          <p:nvSpPr>
            <p:cNvPr id="997382" name="Rectangle 6"/>
            <p:cNvSpPr>
              <a:spLocks noChangeArrowheads="1"/>
            </p:cNvSpPr>
            <p:nvPr/>
          </p:nvSpPr>
          <p:spPr bwMode="auto">
            <a:xfrm>
              <a:off x="3888" y="2040"/>
              <a:ext cx="864" cy="1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</a:pPr>
              <a:endParaRPr lang="en-US"/>
            </a:p>
          </p:txBody>
        </p:sp>
        <p:sp>
          <p:nvSpPr>
            <p:cNvPr id="997383" name="Rectangle 7"/>
            <p:cNvSpPr>
              <a:spLocks noChangeArrowheads="1"/>
            </p:cNvSpPr>
            <p:nvPr/>
          </p:nvSpPr>
          <p:spPr bwMode="auto">
            <a:xfrm>
              <a:off x="3072" y="2040"/>
              <a:ext cx="816" cy="1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</a:pPr>
              <a:endParaRPr lang="en-US"/>
            </a:p>
          </p:txBody>
        </p:sp>
        <p:sp>
          <p:nvSpPr>
            <p:cNvPr id="997384" name="Rectangle 8"/>
            <p:cNvSpPr>
              <a:spLocks noChangeArrowheads="1"/>
            </p:cNvSpPr>
            <p:nvPr/>
          </p:nvSpPr>
          <p:spPr bwMode="auto">
            <a:xfrm>
              <a:off x="2160" y="2040"/>
              <a:ext cx="912" cy="1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</a:pPr>
              <a:endParaRPr lang="en-US"/>
            </a:p>
          </p:txBody>
        </p:sp>
        <p:sp>
          <p:nvSpPr>
            <p:cNvPr id="997385" name="Rectangle 9"/>
            <p:cNvSpPr>
              <a:spLocks noChangeArrowheads="1"/>
            </p:cNvSpPr>
            <p:nvPr/>
          </p:nvSpPr>
          <p:spPr bwMode="auto">
            <a:xfrm>
              <a:off x="144" y="2040"/>
              <a:ext cx="2016" cy="1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</a:pPr>
              <a:r>
                <a:rPr lang="en-US" b="1" u="sng">
                  <a:latin typeface="Tahoma" charset="0"/>
                </a:rPr>
                <a:t>Key Internal Factors</a:t>
              </a:r>
            </a:p>
            <a:p>
              <a:pPr>
                <a:spcBef>
                  <a:spcPct val="20000"/>
                </a:spcBef>
              </a:pPr>
              <a:r>
                <a:rPr lang="en-US">
                  <a:latin typeface="Tahoma" charset="0"/>
                </a:rPr>
                <a:t>Management</a:t>
              </a:r>
            </a:p>
            <a:p>
              <a:pPr>
                <a:spcBef>
                  <a:spcPct val="20000"/>
                </a:spcBef>
              </a:pPr>
              <a:r>
                <a:rPr lang="en-US">
                  <a:latin typeface="Tahoma" charset="0"/>
                </a:rPr>
                <a:t>Marketing</a:t>
              </a:r>
            </a:p>
            <a:p>
              <a:pPr>
                <a:spcBef>
                  <a:spcPct val="20000"/>
                </a:spcBef>
              </a:pPr>
              <a:r>
                <a:rPr lang="en-US">
                  <a:latin typeface="Tahoma" charset="0"/>
                </a:rPr>
                <a:t>Finance/Accounting</a:t>
              </a:r>
            </a:p>
            <a:p>
              <a:pPr>
                <a:spcBef>
                  <a:spcPct val="20000"/>
                </a:spcBef>
              </a:pPr>
              <a:r>
                <a:rPr lang="en-US">
                  <a:latin typeface="Tahoma" charset="0"/>
                </a:rPr>
                <a:t>Production/Operations</a:t>
              </a:r>
            </a:p>
            <a:p>
              <a:pPr>
                <a:spcBef>
                  <a:spcPct val="20000"/>
                </a:spcBef>
              </a:pPr>
              <a:r>
                <a:rPr lang="en-US">
                  <a:latin typeface="Tahoma" charset="0"/>
                </a:rPr>
                <a:t>Research and Development</a:t>
              </a:r>
            </a:p>
            <a:p>
              <a:pPr>
                <a:spcBef>
                  <a:spcPct val="20000"/>
                </a:spcBef>
              </a:pPr>
              <a:r>
                <a:rPr lang="en-US">
                  <a:latin typeface="Tahoma" charset="0"/>
                </a:rPr>
                <a:t>Computer Information Systems</a:t>
              </a:r>
            </a:p>
          </p:txBody>
        </p:sp>
        <p:sp>
          <p:nvSpPr>
            <p:cNvPr id="997386" name="Rectangle 10"/>
            <p:cNvSpPr>
              <a:spLocks noChangeArrowheads="1"/>
            </p:cNvSpPr>
            <p:nvPr/>
          </p:nvSpPr>
          <p:spPr bwMode="auto">
            <a:xfrm>
              <a:off x="4752" y="576"/>
              <a:ext cx="912" cy="1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spcBef>
                  <a:spcPct val="20000"/>
                </a:spcBef>
              </a:pPr>
              <a:r>
                <a:rPr lang="en-US" u="sng">
                  <a:latin typeface="Tahoma" charset="0"/>
                </a:rPr>
                <a:t>Strategy 3</a:t>
              </a:r>
            </a:p>
          </p:txBody>
        </p:sp>
        <p:sp>
          <p:nvSpPr>
            <p:cNvPr id="997387" name="Rectangle 11"/>
            <p:cNvSpPr>
              <a:spLocks noChangeArrowheads="1"/>
            </p:cNvSpPr>
            <p:nvPr/>
          </p:nvSpPr>
          <p:spPr bwMode="auto">
            <a:xfrm>
              <a:off x="3888" y="576"/>
              <a:ext cx="864" cy="1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spcBef>
                  <a:spcPct val="20000"/>
                </a:spcBef>
              </a:pPr>
              <a:r>
                <a:rPr lang="en-US" u="sng">
                  <a:latin typeface="Tahoma" charset="0"/>
                </a:rPr>
                <a:t>Strategy 2</a:t>
              </a:r>
            </a:p>
          </p:txBody>
        </p:sp>
        <p:sp>
          <p:nvSpPr>
            <p:cNvPr id="997388" name="Rectangle 12"/>
            <p:cNvSpPr>
              <a:spLocks noChangeArrowheads="1"/>
            </p:cNvSpPr>
            <p:nvPr/>
          </p:nvSpPr>
          <p:spPr bwMode="auto">
            <a:xfrm>
              <a:off x="3072" y="576"/>
              <a:ext cx="816" cy="1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spcBef>
                  <a:spcPct val="20000"/>
                </a:spcBef>
              </a:pPr>
              <a:r>
                <a:rPr lang="en-US" u="sng">
                  <a:latin typeface="Tahoma" charset="0"/>
                </a:rPr>
                <a:t>Strategy 1</a:t>
              </a:r>
            </a:p>
          </p:txBody>
        </p:sp>
        <p:sp>
          <p:nvSpPr>
            <p:cNvPr id="997389" name="Rectangle 13"/>
            <p:cNvSpPr>
              <a:spLocks noChangeArrowheads="1"/>
            </p:cNvSpPr>
            <p:nvPr/>
          </p:nvSpPr>
          <p:spPr bwMode="auto">
            <a:xfrm>
              <a:off x="2160" y="576"/>
              <a:ext cx="912" cy="1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spcBef>
                  <a:spcPct val="20000"/>
                </a:spcBef>
              </a:pPr>
              <a:r>
                <a:rPr lang="en-US" u="sng">
                  <a:latin typeface="Tahoma" charset="0"/>
                </a:rPr>
                <a:t>Weight</a:t>
              </a:r>
            </a:p>
          </p:txBody>
        </p:sp>
        <p:sp>
          <p:nvSpPr>
            <p:cNvPr id="997390" name="Rectangle 14"/>
            <p:cNvSpPr>
              <a:spLocks noChangeArrowheads="1"/>
            </p:cNvSpPr>
            <p:nvPr/>
          </p:nvSpPr>
          <p:spPr bwMode="auto">
            <a:xfrm>
              <a:off x="144" y="576"/>
              <a:ext cx="2016" cy="1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</a:pPr>
              <a:r>
                <a:rPr lang="en-US" b="1" u="sng">
                  <a:latin typeface="Tahoma" charset="0"/>
                </a:rPr>
                <a:t>Key External Factors</a:t>
              </a:r>
            </a:p>
            <a:p>
              <a:pPr>
                <a:spcBef>
                  <a:spcPct val="20000"/>
                </a:spcBef>
              </a:pPr>
              <a:r>
                <a:rPr lang="en-US">
                  <a:latin typeface="Tahoma" charset="0"/>
                </a:rPr>
                <a:t>Economy</a:t>
              </a:r>
            </a:p>
            <a:p>
              <a:pPr>
                <a:spcBef>
                  <a:spcPct val="20000"/>
                </a:spcBef>
              </a:pPr>
              <a:r>
                <a:rPr lang="en-US">
                  <a:latin typeface="Tahoma" charset="0"/>
                </a:rPr>
                <a:t>Political/Legal/Governmental</a:t>
              </a:r>
            </a:p>
            <a:p>
              <a:pPr>
                <a:spcBef>
                  <a:spcPct val="20000"/>
                </a:spcBef>
              </a:pPr>
              <a:r>
                <a:rPr lang="en-US">
                  <a:latin typeface="Tahoma" charset="0"/>
                </a:rPr>
                <a:t>Social/Cultural/Demographic/Environmental</a:t>
              </a:r>
            </a:p>
            <a:p>
              <a:pPr>
                <a:spcBef>
                  <a:spcPct val="20000"/>
                </a:spcBef>
              </a:pPr>
              <a:r>
                <a:rPr lang="en-US">
                  <a:latin typeface="Tahoma" charset="0"/>
                </a:rPr>
                <a:t>Technological</a:t>
              </a:r>
            </a:p>
            <a:p>
              <a:pPr>
                <a:spcBef>
                  <a:spcPct val="20000"/>
                </a:spcBef>
              </a:pPr>
              <a:r>
                <a:rPr lang="en-US">
                  <a:latin typeface="Tahoma" charset="0"/>
                </a:rPr>
                <a:t>Competitive</a:t>
              </a:r>
            </a:p>
          </p:txBody>
        </p:sp>
        <p:sp>
          <p:nvSpPr>
            <p:cNvPr id="997391" name="Line 15"/>
            <p:cNvSpPr>
              <a:spLocks noChangeShapeType="1"/>
            </p:cNvSpPr>
            <p:nvPr/>
          </p:nvSpPr>
          <p:spPr bwMode="auto">
            <a:xfrm>
              <a:off x="145" y="576"/>
              <a:ext cx="5519" cy="0"/>
            </a:xfrm>
            <a:prstGeom prst="line">
              <a:avLst/>
            </a:prstGeom>
            <a:noFill/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97392" name="Line 16"/>
            <p:cNvSpPr>
              <a:spLocks noChangeShapeType="1"/>
            </p:cNvSpPr>
            <p:nvPr/>
          </p:nvSpPr>
          <p:spPr bwMode="auto">
            <a:xfrm>
              <a:off x="145" y="3936"/>
              <a:ext cx="5519" cy="0"/>
            </a:xfrm>
            <a:prstGeom prst="line">
              <a:avLst/>
            </a:prstGeom>
            <a:noFill/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97393" name="Line 17"/>
            <p:cNvSpPr>
              <a:spLocks noChangeShapeType="1"/>
            </p:cNvSpPr>
            <p:nvPr/>
          </p:nvSpPr>
          <p:spPr bwMode="auto">
            <a:xfrm>
              <a:off x="144" y="577"/>
              <a:ext cx="0" cy="3359"/>
            </a:xfrm>
            <a:prstGeom prst="line">
              <a:avLst/>
            </a:prstGeom>
            <a:noFill/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97394" name="Line 18"/>
            <p:cNvSpPr>
              <a:spLocks noChangeShapeType="1"/>
            </p:cNvSpPr>
            <p:nvPr/>
          </p:nvSpPr>
          <p:spPr bwMode="auto">
            <a:xfrm>
              <a:off x="5664" y="577"/>
              <a:ext cx="0" cy="3359"/>
            </a:xfrm>
            <a:prstGeom prst="line">
              <a:avLst/>
            </a:prstGeom>
            <a:noFill/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Ch 6 -</a:t>
            </a:r>
            <a:fld id="{246ED522-877E-435C-BBA3-47B749B0CF4A}" type="slidenum">
              <a:rPr lang="en-US"/>
              <a:pPr/>
              <a:t>20</a:t>
            </a:fld>
            <a:endParaRPr lang="en-US"/>
          </a:p>
        </p:txBody>
      </p:sp>
      <p:sp>
        <p:nvSpPr>
          <p:cNvPr id="9932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53988"/>
            <a:ext cx="7769225" cy="911225"/>
          </a:xfrm>
          <a:solidFill>
            <a:srgbClr val="DDDDDD"/>
          </a:solidFill>
          <a:ln/>
        </p:spPr>
        <p:txBody>
          <a:bodyPr lIns="92075" tIns="46038" rIns="92075" bIns="46038" anchor="ctr"/>
          <a:lstStyle/>
          <a:p>
            <a:r>
              <a:rPr lang="en-US">
                <a:solidFill>
                  <a:schemeClr val="tx1"/>
                </a:solidFill>
              </a:rPr>
              <a:t>QSPM</a:t>
            </a:r>
          </a:p>
        </p:txBody>
      </p:sp>
      <p:sp>
        <p:nvSpPr>
          <p:cNvPr id="993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4265613" cy="4418013"/>
          </a:xfrm>
          <a:noFill/>
          <a:ln/>
        </p:spPr>
        <p:txBody>
          <a:bodyPr lIns="92075" tIns="46038" rIns="92075" bIns="46038">
            <a:normAutofit lnSpcReduction="10000"/>
          </a:bodyPr>
          <a:lstStyle/>
          <a:p>
            <a:pPr marL="609600" indent="-609600" algn="ctr">
              <a:lnSpc>
                <a:spcPct val="90000"/>
              </a:lnSpc>
              <a:buFont typeface="Wingdings" pitchFamily="2" charset="2"/>
              <a:buNone/>
            </a:pPr>
            <a:r>
              <a:rPr lang="en-US" b="1"/>
              <a:t>Limitations: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b="1"/>
          </a:p>
          <a:p>
            <a:pPr marL="609600" indent="-609600">
              <a:lnSpc>
                <a:spcPct val="90000"/>
              </a:lnSpc>
              <a:buSzPct val="80000"/>
            </a:pPr>
            <a:r>
              <a:rPr lang="en-US"/>
              <a:t>Requires intuitive judgments and educated assumptions</a:t>
            </a:r>
          </a:p>
          <a:p>
            <a:pPr marL="609600" indent="-609600">
              <a:lnSpc>
                <a:spcPct val="90000"/>
              </a:lnSpc>
              <a:buSzPct val="80000"/>
            </a:pPr>
            <a:endParaRPr lang="en-US"/>
          </a:p>
          <a:p>
            <a:pPr marL="609600" indent="-609600">
              <a:lnSpc>
                <a:spcPct val="90000"/>
              </a:lnSpc>
              <a:buSzPct val="80000"/>
            </a:pPr>
            <a:r>
              <a:rPr lang="en-US"/>
              <a:t>Only as good as the prerequisite inputs</a:t>
            </a:r>
          </a:p>
        </p:txBody>
      </p:sp>
      <p:sp>
        <p:nvSpPr>
          <p:cNvPr id="993284" name="Rectangle 4"/>
          <p:cNvSpPr>
            <a:spLocks noChangeArrowheads="1"/>
          </p:cNvSpPr>
          <p:nvPr/>
        </p:nvSpPr>
        <p:spPr bwMode="auto">
          <a:xfrm>
            <a:off x="4191000" y="1295400"/>
            <a:ext cx="4648200" cy="464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 algn="ctr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en-US" sz="2600" b="1"/>
              <a:t>Positives: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endParaRPr lang="en-US" sz="2600" b="1"/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</a:pPr>
            <a:r>
              <a:rPr lang="en-US" sz="2600"/>
              <a:t>Sets of strategies examined simultaneously or sequentially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</a:pPr>
            <a:endParaRPr lang="en-US" sz="2600"/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</a:pPr>
            <a:r>
              <a:rPr lang="en-US" sz="2600"/>
              <a:t>Requires the integration of pertinent external and internal factors in the decision-making process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4988" y="1373188"/>
            <a:ext cx="7997825" cy="4418012"/>
          </a:xfrm>
          <a:prstGeom prst="rect">
            <a:avLst/>
          </a:prstGeom>
          <a:noFill/>
          <a:ln/>
        </p:spPr>
        <p:txBody>
          <a:bodyPr lIns="92075" tIns="46038" rIns="92075" bIns="46038"/>
          <a:lstStyle/>
          <a:p>
            <a:pPr marL="609600" marR="0" lvl="0" indent="-60960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990600" marR="0" lvl="1" indent="-2667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03366"/>
              </a:buClr>
              <a:buSzPct val="80000"/>
              <a:buFontTx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90600" marR="0" lvl="1" indent="-2667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03366"/>
              </a:buClr>
              <a:buSzTx/>
              <a:buFontTx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1676401"/>
            <a:ext cx="7467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BCG Matrix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IE </a:t>
            </a:r>
            <a:r>
              <a:rPr lang="en-US" sz="2800" b="1" dirty="0" err="1" smtClean="0"/>
              <a:t>Martix</a:t>
            </a:r>
            <a:endParaRPr lang="en-US" sz="2800" b="1" smtClean="0"/>
          </a:p>
          <a:p>
            <a:endParaRPr lang="en-US" sz="2800" b="1" dirty="0" smtClean="0"/>
          </a:p>
          <a:p>
            <a:r>
              <a:rPr lang="en-US" sz="2800" b="1" dirty="0" smtClean="0"/>
              <a:t>QSPM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Next Lecture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4988" y="1373188"/>
            <a:ext cx="7997825" cy="4418012"/>
          </a:xfrm>
          <a:prstGeom prst="rect">
            <a:avLst/>
          </a:prstGeom>
          <a:noFill/>
          <a:ln/>
        </p:spPr>
        <p:txBody>
          <a:bodyPr lIns="92075" tIns="46038" rIns="92075" bIns="46038"/>
          <a:lstStyle/>
          <a:p>
            <a:pPr marL="609600" marR="0" lvl="0" indent="-60960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990600" marR="0" lvl="1" indent="-2667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03366"/>
              </a:buClr>
              <a:buSzPct val="80000"/>
              <a:buFontTx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90600" marR="0" lvl="1" indent="-2667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03366"/>
              </a:buClr>
              <a:buSzTx/>
              <a:buFontTx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1295400"/>
            <a:ext cx="7924800" cy="94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000" b="1" dirty="0" smtClean="0"/>
              <a:t>    IMPLEMENTING STRATEGIES: MANAGEMENT AND   OPERATIONS ISSUES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/>
              <a:t>     Management Perspectives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/>
              <a:t>     ANNUAL OBJECTIVES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b="1" dirty="0" smtClean="0"/>
              <a:t>     </a:t>
            </a:r>
            <a:r>
              <a:rPr lang="en-US" sz="2000" dirty="0" smtClean="0"/>
              <a:t>POLICIES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b="1" dirty="0" smtClean="0"/>
              <a:t>     </a:t>
            </a:r>
            <a:r>
              <a:rPr lang="en-US" sz="2000" dirty="0" smtClean="0"/>
              <a:t>RESOURCE ALLOCATION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b="1" dirty="0" smtClean="0"/>
              <a:t>     </a:t>
            </a:r>
            <a:r>
              <a:rPr lang="en-US" sz="2000" dirty="0" smtClean="0"/>
              <a:t>MANAGING CONFLICT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b="1" dirty="0" smtClean="0"/>
              <a:t>     </a:t>
            </a:r>
            <a:r>
              <a:rPr lang="en-US" sz="2000" dirty="0" smtClean="0"/>
              <a:t>MATCHING STRATEGY WITH STRUCTURE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b="1" dirty="0" smtClean="0"/>
              <a:t>     </a:t>
            </a:r>
            <a:r>
              <a:rPr lang="en-US" sz="2000" dirty="0" smtClean="0"/>
              <a:t>RESTRUCTURING, REENGINEERING, AND E-ENGINEERING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/>
              <a:t>     LINKING PERFORMANCE AND PAY TO STRATEGIES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/>
              <a:t>     MANAGING RESISTANCE TO CHANGE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b="1" dirty="0" smtClean="0"/>
              <a:t>     </a:t>
            </a:r>
            <a:r>
              <a:rPr lang="en-US" sz="2000" dirty="0" smtClean="0"/>
              <a:t>MANAGING THE NATURAL ENVIRONMENT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b="1" dirty="0" smtClean="0"/>
              <a:t>     </a:t>
            </a:r>
            <a:r>
              <a:rPr lang="en-US" sz="2000" dirty="0" smtClean="0"/>
              <a:t>CREATING A STRATEGY-SUPPORTIVE CULTURE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/>
              <a:t>      PRODUCTION/OPERATIONS CONCERNS  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/>
              <a:t>      HUMAN RESOURCE CONCERNS </a:t>
            </a:r>
          </a:p>
          <a:p>
            <a:pPr lvl="1">
              <a:buFont typeface="Wingdings" pitchFamily="2" charset="2"/>
              <a:buChar char="§"/>
            </a:pPr>
            <a:endParaRPr lang="en-US" sz="2000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buFont typeface="Arial" pitchFamily="34" charset="0"/>
          <a:buChar char="•"/>
          <a:defRPr sz="2000" b="1" dirty="0" smtClean="0"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727</Words>
  <Application>Microsoft Office PowerPoint</Application>
  <PresentationFormat>On-screen Show (4:3)</PresentationFormat>
  <Paragraphs>251</Paragraphs>
  <Slides>22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Business Strategy and Policy</vt:lpstr>
      <vt:lpstr>Recap</vt:lpstr>
      <vt:lpstr>Today’s Lecture</vt:lpstr>
      <vt:lpstr>BCG Matrix</vt:lpstr>
      <vt:lpstr>BCG Matrix</vt:lpstr>
      <vt:lpstr>BCG Matrix - Boston Consulting Group </vt:lpstr>
      <vt:lpstr>BCG Matrix</vt:lpstr>
      <vt:lpstr>BCG Matrix</vt:lpstr>
      <vt:lpstr>BCG Matrix</vt:lpstr>
      <vt:lpstr>BCG Matrix</vt:lpstr>
      <vt:lpstr>The Internal-External Matrix</vt:lpstr>
      <vt:lpstr>Slide 12</vt:lpstr>
      <vt:lpstr>IE Matrix</vt:lpstr>
      <vt:lpstr>Slide 14</vt:lpstr>
      <vt:lpstr>Slide 15</vt:lpstr>
      <vt:lpstr>QSPM</vt:lpstr>
      <vt:lpstr>QSPM</vt:lpstr>
      <vt:lpstr>QSPM</vt:lpstr>
      <vt:lpstr>QSPM</vt:lpstr>
      <vt:lpstr>QSPM</vt:lpstr>
      <vt:lpstr>Summary</vt:lpstr>
      <vt:lpstr>Next Lecture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</dc:creator>
  <cp:lastModifiedBy>NTS</cp:lastModifiedBy>
  <cp:revision>46</cp:revision>
  <dcterms:created xsi:type="dcterms:W3CDTF">2006-08-16T00:00:00Z</dcterms:created>
  <dcterms:modified xsi:type="dcterms:W3CDTF">2013-11-03T07:20:53Z</dcterms:modified>
</cp:coreProperties>
</file>