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6" r:id="rId20"/>
    <p:sldId id="275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71323-4E32-4D51-BEA6-168BD7BB5D9E}" type="datetimeFigureOut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84373-78B3-47CC-A196-64DCA0FA75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F1D92A-57D8-4591-AD33-CDF5D2EA452A}" type="slidenum">
              <a:rPr lang="en-US"/>
              <a:pPr/>
              <a:t>4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96F432-09A1-4EBF-A866-5A62F82A8E47}" type="slidenum">
              <a:rPr lang="en-US"/>
              <a:pPr/>
              <a:t>5</a:t>
            </a:fld>
            <a:endParaRPr lang="en-US"/>
          </a:p>
        </p:txBody>
      </p:sp>
      <p:sp>
        <p:nvSpPr>
          <p:cNvPr id="75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C43FA-B029-4873-BC9B-F0EEBFD926E3}" type="slidenum">
              <a:rPr lang="en-US"/>
              <a:pPr/>
              <a:t>6</a:t>
            </a:fld>
            <a:endParaRPr lang="en-US"/>
          </a:p>
        </p:txBody>
      </p:sp>
      <p:sp>
        <p:nvSpPr>
          <p:cNvPr id="86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6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71501-1E64-450A-97F0-17A90B3D91C6}" type="slidenum">
              <a:rPr lang="en-US"/>
              <a:pPr/>
              <a:t>7</a:t>
            </a:fld>
            <a:endParaRPr lang="en-US"/>
          </a:p>
        </p:txBody>
      </p:sp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83BD5B-8D81-448F-8E79-1A6144034622}" type="slidenum">
              <a:rPr lang="en-US"/>
              <a:pPr/>
              <a:t>13</a:t>
            </a:fld>
            <a:endParaRPr lang="en-US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C9103F-5DC8-458D-90B4-FA4EFFCE10F9}" type="slidenum">
              <a:rPr lang="en-US"/>
              <a:pPr/>
              <a:t>14</a:t>
            </a:fld>
            <a:endParaRPr lang="en-US"/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661F9-5AB2-493D-B5FE-1B5649F11F5A}" type="slidenum">
              <a:rPr lang="en-US"/>
              <a:pPr/>
              <a:t>15</a:t>
            </a:fld>
            <a:endParaRPr lang="en-US"/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4D25E6-1030-4EE0-B224-2CA9920EDF1F}" type="slidenum">
              <a:rPr lang="en-US"/>
              <a:pPr/>
              <a:t>16</a:t>
            </a:fld>
            <a:endParaRPr lang="en-US"/>
          </a:p>
        </p:txBody>
      </p:sp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7FDCA-949E-4724-9CF7-1C70D7091AB9}" type="slidenum">
              <a:rPr lang="en-US"/>
              <a:pPr/>
              <a:t>17</a:t>
            </a:fld>
            <a:endParaRPr lang="en-US"/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97AAE3-23FE-4F67-8EC3-763392C7A9B4}" type="slidenum">
              <a:rPr lang="en-US"/>
              <a:pPr/>
              <a:t>18</a:t>
            </a:fld>
            <a:endParaRPr lang="en-US"/>
          </a:p>
        </p:txBody>
      </p:sp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5562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2007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477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6 -</a:t>
            </a:r>
            <a:fld id="{ED39AC2B-0748-43A2-8DC8-C063A909A5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5562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2007 Prentice Hall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477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6 -</a:t>
            </a:r>
            <a:fld id="{78F0E844-6C61-4D6C-9A2B-12F7DA948E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Policy and Strategy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MEANS FOR ACHIEVING STRATEGIES</a:t>
            </a:r>
          </a:p>
          <a:p>
            <a:pPr lvl="1"/>
            <a:r>
              <a:rPr lang="en-US" dirty="0" smtClean="0"/>
              <a:t>Joint Venture</a:t>
            </a:r>
          </a:p>
          <a:p>
            <a:pPr lvl="1"/>
            <a:r>
              <a:rPr lang="en-US" dirty="0" smtClean="0"/>
              <a:t>Mergers and acquisitions</a:t>
            </a:r>
          </a:p>
          <a:p>
            <a:pPr lvl="1"/>
            <a:r>
              <a:rPr lang="en-US" dirty="0" smtClean="0"/>
              <a:t>Leveraged Buyouts (LBOs)</a:t>
            </a:r>
          </a:p>
          <a:p>
            <a:pPr lvl="1"/>
            <a:r>
              <a:rPr lang="en-US" dirty="0" smtClean="0"/>
              <a:t>First Mover Advantages</a:t>
            </a:r>
          </a:p>
          <a:p>
            <a:pPr lvl="1"/>
            <a:r>
              <a:rPr lang="en-US" dirty="0" smtClean="0"/>
              <a:t>Outsourcing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of Strategy Analysis &amp; Choice</a:t>
            </a:r>
          </a:p>
          <a:p>
            <a:r>
              <a:rPr lang="en-US" dirty="0" smtClean="0"/>
              <a:t>Comprehensive Strategy-Formulation Framework</a:t>
            </a:r>
          </a:p>
          <a:p>
            <a:pPr lvl="1"/>
            <a:r>
              <a:rPr lang="en-US" dirty="0" smtClean="0"/>
              <a:t>SWOT Matrix</a:t>
            </a:r>
          </a:p>
          <a:p>
            <a:pPr lvl="1"/>
            <a:r>
              <a:rPr lang="en-US" dirty="0" smtClean="0"/>
              <a:t>Strategic Position and Action Evaluation (SPACE)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EB689CC5-EC9C-43C8-8CC5-994936A2E9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2514600"/>
            <a:ext cx="8229600" cy="2667000"/>
          </a:xfrm>
          <a:noFill/>
          <a:ln w="38100"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900"/>
              <a:t/>
            </a:r>
            <a:br>
              <a:rPr lang="en-US" sz="1900"/>
            </a:br>
            <a:r>
              <a:rPr lang="en-US" sz="2800">
                <a:solidFill>
                  <a:srgbClr val="800000"/>
                </a:solidFill>
              </a:rPr>
              <a:t>--</a:t>
            </a:r>
            <a:r>
              <a:rPr lang="en-US" sz="2000">
                <a:solidFill>
                  <a:srgbClr val="800000"/>
                </a:solidFill>
              </a:rPr>
              <a:t> </a:t>
            </a:r>
            <a:r>
              <a:rPr lang="en-US" sz="2800">
                <a:solidFill>
                  <a:srgbClr val="800000"/>
                </a:solidFill>
              </a:rPr>
              <a:t>Establishing long-term objectives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>
                <a:solidFill>
                  <a:srgbClr val="800000"/>
                </a:solidFill>
              </a:rPr>
              <a:t>	-- Generating alternative strategies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>
                <a:solidFill>
                  <a:srgbClr val="800000"/>
                </a:solidFill>
              </a:rPr>
              <a:t>	-- Selecting strategies to pursue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>
                <a:solidFill>
                  <a:srgbClr val="800000"/>
                </a:solidFill>
              </a:rPr>
              <a:t>	-- Best alternative - achieve mission &amp; objectives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>
                <a:solidFill>
                  <a:srgbClr val="800000"/>
                </a:solidFill>
              </a:rPr>
              <a:t>	</a:t>
            </a:r>
          </a:p>
        </p:txBody>
      </p:sp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533400" y="1600200"/>
            <a:ext cx="678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Nature of Strategy Analysis &amp; Choice</a:t>
            </a:r>
          </a:p>
        </p:txBody>
      </p:sp>
      <p:sp>
        <p:nvSpPr>
          <p:cNvPr id="256009" name="Text Box 9"/>
          <p:cNvSpPr txBox="1">
            <a:spLocks noChangeArrowheads="1"/>
          </p:cNvSpPr>
          <p:nvPr/>
        </p:nvSpPr>
        <p:spPr bwMode="auto">
          <a:xfrm>
            <a:off x="685800" y="5334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Strategy Analysis &amp; Choice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-</a:t>
            </a:r>
            <a:fld id="{7082E1D9-6114-42D3-A4E4-60A6C70B350B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751618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762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Comprehensive Strategy-Formulation Framework</a:t>
            </a:r>
          </a:p>
        </p:txBody>
      </p:sp>
      <p:sp>
        <p:nvSpPr>
          <p:cNvPr id="751621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51622" name="Oval 6"/>
          <p:cNvSpPr>
            <a:spLocks noChangeArrowheads="1"/>
          </p:cNvSpPr>
          <p:nvPr/>
        </p:nvSpPr>
        <p:spPr bwMode="auto">
          <a:xfrm>
            <a:off x="2819400" y="1981200"/>
            <a:ext cx="3352800" cy="1295400"/>
          </a:xfrm>
          <a:prstGeom prst="ellipse">
            <a:avLst/>
          </a:prstGeom>
          <a:solidFill>
            <a:srgbClr val="E0D4B4"/>
          </a:solidFill>
          <a:ln w="9525">
            <a:noFill/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E0D4B4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Stage 1:</a:t>
            </a:r>
            <a:br>
              <a:rPr lang="en-US" b="1">
                <a:solidFill>
                  <a:srgbClr val="800000"/>
                </a:solidFill>
              </a:rPr>
            </a:br>
            <a:r>
              <a:rPr lang="en-US" b="1">
                <a:solidFill>
                  <a:srgbClr val="800000"/>
                </a:solidFill>
              </a:rPr>
              <a:t>The Input Stage</a:t>
            </a:r>
          </a:p>
        </p:txBody>
      </p:sp>
      <p:sp>
        <p:nvSpPr>
          <p:cNvPr id="751623" name="Oval 7"/>
          <p:cNvSpPr>
            <a:spLocks noChangeArrowheads="1"/>
          </p:cNvSpPr>
          <p:nvPr/>
        </p:nvSpPr>
        <p:spPr bwMode="auto">
          <a:xfrm>
            <a:off x="609600" y="3657600"/>
            <a:ext cx="3352800" cy="1295400"/>
          </a:xfrm>
          <a:prstGeom prst="ellipse">
            <a:avLst/>
          </a:prstGeom>
          <a:solidFill>
            <a:srgbClr val="71602F"/>
          </a:solidFill>
          <a:ln w="9525">
            <a:noFill/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71602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b="1">
                <a:solidFill>
                  <a:srgbClr val="E0D4B4"/>
                </a:solidFill>
              </a:rPr>
              <a:t>Stage 2:</a:t>
            </a:r>
            <a:br>
              <a:rPr lang="en-US" b="1">
                <a:solidFill>
                  <a:srgbClr val="E0D4B4"/>
                </a:solidFill>
              </a:rPr>
            </a:br>
            <a:r>
              <a:rPr lang="en-US" b="1">
                <a:solidFill>
                  <a:srgbClr val="E0D4B4"/>
                </a:solidFill>
              </a:rPr>
              <a:t>The Matching Stage</a:t>
            </a:r>
          </a:p>
        </p:txBody>
      </p:sp>
      <p:sp>
        <p:nvSpPr>
          <p:cNvPr id="751624" name="Oval 8"/>
          <p:cNvSpPr>
            <a:spLocks noChangeArrowheads="1"/>
          </p:cNvSpPr>
          <p:nvPr/>
        </p:nvSpPr>
        <p:spPr bwMode="auto">
          <a:xfrm>
            <a:off x="4876800" y="3657600"/>
            <a:ext cx="3352800" cy="12954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b="1">
                <a:solidFill>
                  <a:srgbClr val="FFFFCC"/>
                </a:solidFill>
              </a:rPr>
              <a:t>Stage 3:</a:t>
            </a:r>
            <a:br>
              <a:rPr lang="en-US" b="1">
                <a:solidFill>
                  <a:srgbClr val="FFFFCC"/>
                </a:solidFill>
              </a:rPr>
            </a:br>
            <a:r>
              <a:rPr lang="en-US" b="1">
                <a:solidFill>
                  <a:srgbClr val="FFFFCC"/>
                </a:solidFill>
              </a:rPr>
              <a:t>The Decision Stage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5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5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2" grpId="0" animBg="1"/>
      <p:bldP spid="751623" grpId="0" animBg="1"/>
      <p:bldP spid="7516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799F69D8-36F2-4E61-8BC2-6CF7537EF34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62210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</a:rPr>
              <a:t>Strategy-Formulation Analytical Framework</a:t>
            </a:r>
          </a:p>
        </p:txBody>
      </p:sp>
      <p:sp>
        <p:nvSpPr>
          <p:cNvPr id="862211" name="Rectangle 3"/>
          <p:cNvSpPr>
            <a:spLocks noChangeArrowheads="1"/>
          </p:cNvSpPr>
          <p:nvPr/>
        </p:nvSpPr>
        <p:spPr bwMode="auto">
          <a:xfrm>
            <a:off x="5334000" y="914400"/>
            <a:ext cx="3200400" cy="685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FFCC"/>
                </a:solidFill>
              </a:rPr>
              <a:t>SWOT Matrix</a:t>
            </a:r>
          </a:p>
        </p:txBody>
      </p:sp>
      <p:sp>
        <p:nvSpPr>
          <p:cNvPr id="862215" name="Line 7"/>
          <p:cNvSpPr>
            <a:spLocks noChangeShapeType="1"/>
          </p:cNvSpPr>
          <p:nvPr/>
        </p:nvSpPr>
        <p:spPr bwMode="auto">
          <a:xfrm flipV="1">
            <a:off x="4495800" y="1219200"/>
            <a:ext cx="8382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2216" name="Line 8"/>
          <p:cNvSpPr>
            <a:spLocks noChangeShapeType="1"/>
          </p:cNvSpPr>
          <p:nvPr/>
        </p:nvSpPr>
        <p:spPr bwMode="auto">
          <a:xfrm>
            <a:off x="4495800" y="3200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2217" name="Line 9"/>
          <p:cNvSpPr>
            <a:spLocks noChangeShapeType="1"/>
          </p:cNvSpPr>
          <p:nvPr/>
        </p:nvSpPr>
        <p:spPr bwMode="auto">
          <a:xfrm>
            <a:off x="4495800" y="3200400"/>
            <a:ext cx="8382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2218" name="Rectangle 10"/>
          <p:cNvSpPr>
            <a:spLocks noChangeArrowheads="1"/>
          </p:cNvSpPr>
          <p:nvPr/>
        </p:nvSpPr>
        <p:spPr bwMode="auto">
          <a:xfrm>
            <a:off x="5334000" y="1905000"/>
            <a:ext cx="3200400" cy="685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SPACE Matrix</a:t>
            </a:r>
          </a:p>
        </p:txBody>
      </p:sp>
      <p:sp>
        <p:nvSpPr>
          <p:cNvPr id="862219" name="Rectangle 11"/>
          <p:cNvSpPr>
            <a:spLocks noChangeArrowheads="1"/>
          </p:cNvSpPr>
          <p:nvPr/>
        </p:nvSpPr>
        <p:spPr bwMode="auto">
          <a:xfrm>
            <a:off x="5334000" y="2819400"/>
            <a:ext cx="3200400" cy="685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BCG Matrix</a:t>
            </a:r>
          </a:p>
        </p:txBody>
      </p:sp>
      <p:sp>
        <p:nvSpPr>
          <p:cNvPr id="862220" name="Rectangle 12"/>
          <p:cNvSpPr>
            <a:spLocks noChangeArrowheads="1"/>
          </p:cNvSpPr>
          <p:nvPr/>
        </p:nvSpPr>
        <p:spPr bwMode="auto">
          <a:xfrm>
            <a:off x="5334000" y="3810000"/>
            <a:ext cx="3200400" cy="685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IE Matrix</a:t>
            </a:r>
          </a:p>
        </p:txBody>
      </p:sp>
      <p:sp>
        <p:nvSpPr>
          <p:cNvPr id="862221" name="Rectangle 13"/>
          <p:cNvSpPr>
            <a:spLocks noChangeArrowheads="1"/>
          </p:cNvSpPr>
          <p:nvPr/>
        </p:nvSpPr>
        <p:spPr bwMode="auto">
          <a:xfrm>
            <a:off x="5334000" y="4800600"/>
            <a:ext cx="3200400" cy="685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Grand Strategy Matrix</a:t>
            </a:r>
          </a:p>
        </p:txBody>
      </p:sp>
      <p:sp>
        <p:nvSpPr>
          <p:cNvPr id="862222" name="Line 14"/>
          <p:cNvSpPr>
            <a:spLocks noChangeShapeType="1"/>
          </p:cNvSpPr>
          <p:nvPr/>
        </p:nvSpPr>
        <p:spPr bwMode="auto">
          <a:xfrm flipV="1">
            <a:off x="4495800" y="22860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2223" name="Line 15"/>
          <p:cNvSpPr>
            <a:spLocks noChangeShapeType="1"/>
          </p:cNvSpPr>
          <p:nvPr/>
        </p:nvSpPr>
        <p:spPr bwMode="auto">
          <a:xfrm>
            <a:off x="4495800" y="32004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2224" name="Oval 16"/>
          <p:cNvSpPr>
            <a:spLocks noChangeArrowheads="1"/>
          </p:cNvSpPr>
          <p:nvPr/>
        </p:nvSpPr>
        <p:spPr bwMode="auto">
          <a:xfrm>
            <a:off x="1143000" y="2590800"/>
            <a:ext cx="3352800" cy="1295400"/>
          </a:xfrm>
          <a:prstGeom prst="ellipse">
            <a:avLst/>
          </a:prstGeom>
          <a:solidFill>
            <a:srgbClr val="71602F"/>
          </a:solidFill>
          <a:ln w="9525">
            <a:noFill/>
            <a:round/>
            <a:headEnd/>
            <a:tailEnd/>
          </a:ln>
          <a:effectLst/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71602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b="1">
                <a:solidFill>
                  <a:srgbClr val="E0D4B4"/>
                </a:solidFill>
              </a:rPr>
              <a:t>Stage 2:</a:t>
            </a:r>
            <a:br>
              <a:rPr lang="en-US" b="1">
                <a:solidFill>
                  <a:srgbClr val="E0D4B4"/>
                </a:solidFill>
              </a:rPr>
            </a:br>
            <a:r>
              <a:rPr lang="en-US" b="1">
                <a:solidFill>
                  <a:srgbClr val="E0D4B4"/>
                </a:solidFill>
              </a:rPr>
              <a:t>The Matching Stage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22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A58AFDC5-868D-42F8-9C37-7F86C5B4B3A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72450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SWOT Matrix</a:t>
            </a:r>
          </a:p>
        </p:txBody>
      </p:sp>
      <p:sp>
        <p:nvSpPr>
          <p:cNvPr id="872451" name="Text Box 3"/>
          <p:cNvSpPr txBox="1">
            <a:spLocks noChangeArrowheads="1"/>
          </p:cNvSpPr>
          <p:nvPr/>
        </p:nvSpPr>
        <p:spPr bwMode="auto">
          <a:xfrm>
            <a:off x="685800" y="2743200"/>
            <a:ext cx="6781800" cy="24431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Strengths-Opportunities </a:t>
            </a:r>
            <a:r>
              <a:rPr lang="en-US" sz="2800"/>
              <a:t>(SO)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Weaknesses-Opportunities </a:t>
            </a:r>
            <a:r>
              <a:rPr lang="en-US" sz="2800"/>
              <a:t>(WO)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Strengths-Threats </a:t>
            </a:r>
            <a:r>
              <a:rPr lang="en-US" sz="2800"/>
              <a:t>(ST)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Weaknesses-Threats </a:t>
            </a:r>
            <a:r>
              <a:rPr lang="en-US" sz="2800"/>
              <a:t>(WT)</a:t>
            </a:r>
          </a:p>
        </p:txBody>
      </p:sp>
      <p:sp>
        <p:nvSpPr>
          <p:cNvPr id="872452" name="Text Box 4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72453" name="Text Box 5"/>
          <p:cNvSpPr txBox="1">
            <a:spLocks noChangeArrowheads="1"/>
          </p:cNvSpPr>
          <p:nvPr/>
        </p:nvSpPr>
        <p:spPr bwMode="auto">
          <a:xfrm>
            <a:off x="762000" y="1676400"/>
            <a:ext cx="5257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Four Types of Strategies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2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2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45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-</a:t>
            </a:r>
            <a:fld id="{C6554CA0-EE4A-4941-AE37-29B44A92AD88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745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>
                <a:latin typeface="Arial" charset="0"/>
              </a:rPr>
              <a:t>SO</a:t>
            </a:r>
            <a:r>
              <a:rPr lang="en-US" b="1">
                <a:latin typeface="Arial" charset="0"/>
              </a:rPr>
              <a:t> Strategies</a:t>
            </a:r>
          </a:p>
        </p:txBody>
      </p:sp>
      <p:sp>
        <p:nvSpPr>
          <p:cNvPr id="874503" name="Rectangle 7"/>
          <p:cNvSpPr>
            <a:spLocks noChangeArrowheads="1"/>
          </p:cNvSpPr>
          <p:nvPr/>
        </p:nvSpPr>
        <p:spPr bwMode="auto">
          <a:xfrm>
            <a:off x="6324600" y="1676400"/>
            <a:ext cx="2362200" cy="3352800"/>
          </a:xfrm>
          <a:prstGeom prst="rect">
            <a:avLst/>
          </a:prstGeom>
          <a:solidFill>
            <a:srgbClr val="71602F"/>
          </a:solidFill>
          <a:ln w="9525">
            <a:solidFill>
              <a:srgbClr val="E0D4B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FFCC"/>
                </a:solidFill>
              </a:rPr>
              <a:t>Use a firm’s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internal strengths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to take advantage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of external 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opportunities</a:t>
            </a:r>
          </a:p>
        </p:txBody>
      </p:sp>
      <p:sp>
        <p:nvSpPr>
          <p:cNvPr id="874504" name="AutoShape 8"/>
          <p:cNvSpPr>
            <a:spLocks noChangeArrowheads="1"/>
          </p:cNvSpPr>
          <p:nvPr/>
        </p:nvSpPr>
        <p:spPr bwMode="auto">
          <a:xfrm>
            <a:off x="3200400" y="2209800"/>
            <a:ext cx="2667000" cy="2209800"/>
          </a:xfrm>
          <a:prstGeom prst="triangle">
            <a:avLst>
              <a:gd name="adj" fmla="val 50000"/>
            </a:avLst>
          </a:prstGeom>
          <a:solidFill>
            <a:srgbClr val="E3DDCB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2400" b="1" i="1"/>
              <a:t>SO</a:t>
            </a:r>
            <a:r>
              <a:rPr lang="en-US" sz="2400" b="1"/>
              <a:t/>
            </a:r>
            <a:br>
              <a:rPr lang="en-US" sz="2400" b="1"/>
            </a:br>
            <a:r>
              <a:rPr lang="en-US" sz="2400" b="1"/>
              <a:t>Strategies</a:t>
            </a:r>
          </a:p>
        </p:txBody>
      </p:sp>
      <p:sp>
        <p:nvSpPr>
          <p:cNvPr id="874511" name="AutoShape 15"/>
          <p:cNvSpPr>
            <a:spLocks noChangeArrowheads="1"/>
          </p:cNvSpPr>
          <p:nvPr/>
        </p:nvSpPr>
        <p:spPr bwMode="auto">
          <a:xfrm>
            <a:off x="1295400" y="1447800"/>
            <a:ext cx="3886200" cy="762000"/>
          </a:xfrm>
          <a:prstGeom prst="curvedDownArrow">
            <a:avLst>
              <a:gd name="adj1" fmla="val 67339"/>
              <a:gd name="adj2" fmla="val 16933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4506" name="Rectangle 10"/>
          <p:cNvSpPr>
            <a:spLocks noChangeArrowheads="1"/>
          </p:cNvSpPr>
          <p:nvPr/>
        </p:nvSpPr>
        <p:spPr bwMode="auto">
          <a:xfrm>
            <a:off x="304800" y="1676400"/>
            <a:ext cx="2362200" cy="3352800"/>
          </a:xfrm>
          <a:prstGeom prst="rect">
            <a:avLst/>
          </a:prstGeom>
          <a:solidFill>
            <a:srgbClr val="E0D4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800000"/>
                </a:solidFill>
              </a:rPr>
              <a:t>Strengths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Weaknesses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Opportunities</a:t>
            </a:r>
          </a:p>
          <a:p>
            <a:pPr algn="ctr"/>
            <a:r>
              <a:rPr lang="en-US" sz="2400" b="1">
                <a:solidFill>
                  <a:srgbClr val="800000"/>
                </a:solidFill>
              </a:rPr>
              <a:t>Threats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/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SWOT</a:t>
            </a:r>
          </a:p>
        </p:txBody>
      </p:sp>
      <p:sp>
        <p:nvSpPr>
          <p:cNvPr id="874512" name="AutoShape 16"/>
          <p:cNvSpPr>
            <a:spLocks noChangeArrowheads="1"/>
          </p:cNvSpPr>
          <p:nvPr/>
        </p:nvSpPr>
        <p:spPr bwMode="auto">
          <a:xfrm>
            <a:off x="4343400" y="4419600"/>
            <a:ext cx="3048000" cy="1143000"/>
          </a:xfrm>
          <a:prstGeom prst="curvedUpArrow">
            <a:avLst>
              <a:gd name="adj1" fmla="val 53333"/>
              <a:gd name="adj2" fmla="val 10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74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4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4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4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4503" grpId="0" animBg="1"/>
      <p:bldP spid="874504" grpId="0" animBg="1"/>
      <p:bldP spid="874511" grpId="0" animBg="1"/>
      <p:bldP spid="874506" grpId="0" animBg="1"/>
      <p:bldP spid="8745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-</a:t>
            </a:r>
            <a:fld id="{D8C7585B-847D-4404-98C6-6BE72D423BCA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>
                <a:latin typeface="Arial" charset="0"/>
              </a:rPr>
              <a:t>WO</a:t>
            </a:r>
            <a:r>
              <a:rPr lang="en-US" b="1">
                <a:latin typeface="Arial" charset="0"/>
              </a:rPr>
              <a:t> Strategies</a:t>
            </a:r>
          </a:p>
        </p:txBody>
      </p:sp>
      <p:sp>
        <p:nvSpPr>
          <p:cNvPr id="876547" name="Rectangle 3"/>
          <p:cNvSpPr>
            <a:spLocks noChangeArrowheads="1"/>
          </p:cNvSpPr>
          <p:nvPr/>
        </p:nvSpPr>
        <p:spPr bwMode="auto">
          <a:xfrm>
            <a:off x="6324600" y="1676400"/>
            <a:ext cx="2362200" cy="3352800"/>
          </a:xfrm>
          <a:prstGeom prst="rect">
            <a:avLst/>
          </a:prstGeom>
          <a:solidFill>
            <a:srgbClr val="E0D4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/>
              <a:t>Improving internal</a:t>
            </a:r>
            <a:br>
              <a:rPr lang="en-US" sz="2000" b="1"/>
            </a:br>
            <a:r>
              <a:rPr lang="en-US" sz="2000" b="1"/>
              <a:t>weaknesses by</a:t>
            </a:r>
            <a:br>
              <a:rPr lang="en-US" sz="2000" b="1"/>
            </a:br>
            <a:r>
              <a:rPr lang="en-US" sz="2000" b="1"/>
              <a:t>taking advantage</a:t>
            </a:r>
            <a:br>
              <a:rPr lang="en-US" sz="2000" b="1"/>
            </a:br>
            <a:r>
              <a:rPr lang="en-US" sz="2000" b="1"/>
              <a:t>of external</a:t>
            </a:r>
            <a:br>
              <a:rPr lang="en-US" sz="2000" b="1"/>
            </a:br>
            <a:r>
              <a:rPr lang="en-US" sz="2000" b="1"/>
              <a:t>opportunities</a:t>
            </a:r>
          </a:p>
        </p:txBody>
      </p:sp>
      <p:sp>
        <p:nvSpPr>
          <p:cNvPr id="876548" name="AutoShape 4"/>
          <p:cNvSpPr>
            <a:spLocks noChangeArrowheads="1"/>
          </p:cNvSpPr>
          <p:nvPr/>
        </p:nvSpPr>
        <p:spPr bwMode="auto">
          <a:xfrm>
            <a:off x="3200400" y="2209800"/>
            <a:ext cx="2667000" cy="2209800"/>
          </a:xfrm>
          <a:prstGeom prst="triangle">
            <a:avLst>
              <a:gd name="adj" fmla="val 50000"/>
            </a:avLst>
          </a:prstGeom>
          <a:solidFill>
            <a:srgbClr val="71602F"/>
          </a:solidFill>
          <a:ln w="9525">
            <a:noFill/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71602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2400" b="1" i="1">
                <a:solidFill>
                  <a:srgbClr val="FFFFCC"/>
                </a:solidFill>
              </a:rPr>
              <a:t>WO</a:t>
            </a:r>
            <a:br>
              <a:rPr lang="en-US" sz="2400" b="1" i="1">
                <a:solidFill>
                  <a:srgbClr val="FFFFCC"/>
                </a:solidFill>
              </a:rPr>
            </a:br>
            <a:r>
              <a:rPr lang="en-US" sz="2400" b="1">
                <a:solidFill>
                  <a:srgbClr val="FFFFCC"/>
                </a:solidFill>
              </a:rPr>
              <a:t>Strategies</a:t>
            </a:r>
          </a:p>
        </p:txBody>
      </p:sp>
      <p:sp>
        <p:nvSpPr>
          <p:cNvPr id="876549" name="AutoShape 5"/>
          <p:cNvSpPr>
            <a:spLocks noChangeArrowheads="1"/>
          </p:cNvSpPr>
          <p:nvPr/>
        </p:nvSpPr>
        <p:spPr bwMode="auto">
          <a:xfrm>
            <a:off x="1295400" y="1447800"/>
            <a:ext cx="3886200" cy="762000"/>
          </a:xfrm>
          <a:prstGeom prst="curvedDownArrow">
            <a:avLst>
              <a:gd name="adj1" fmla="val 67339"/>
              <a:gd name="adj2" fmla="val 16933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6550" name="Rectangle 6"/>
          <p:cNvSpPr>
            <a:spLocks noChangeArrowheads="1"/>
          </p:cNvSpPr>
          <p:nvPr/>
        </p:nvSpPr>
        <p:spPr bwMode="auto">
          <a:xfrm>
            <a:off x="304800" y="1676400"/>
            <a:ext cx="2362200" cy="3352800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800000"/>
                </a:solidFill>
              </a:rPr>
              <a:t>Strengths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Weaknesses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Opportunities</a:t>
            </a:r>
          </a:p>
          <a:p>
            <a:pPr algn="ctr"/>
            <a:r>
              <a:rPr lang="en-US" sz="2400" b="1">
                <a:solidFill>
                  <a:srgbClr val="800000"/>
                </a:solidFill>
              </a:rPr>
              <a:t>Threats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/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SWOT</a:t>
            </a:r>
          </a:p>
        </p:txBody>
      </p:sp>
      <p:sp>
        <p:nvSpPr>
          <p:cNvPr id="876551" name="AutoShape 7"/>
          <p:cNvSpPr>
            <a:spLocks noChangeArrowheads="1"/>
          </p:cNvSpPr>
          <p:nvPr/>
        </p:nvSpPr>
        <p:spPr bwMode="auto">
          <a:xfrm>
            <a:off x="4343400" y="4419600"/>
            <a:ext cx="3048000" cy="1143000"/>
          </a:xfrm>
          <a:prstGeom prst="curvedUpArrow">
            <a:avLst>
              <a:gd name="adj1" fmla="val 53333"/>
              <a:gd name="adj2" fmla="val 10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76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6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6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6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6547" grpId="0" animBg="1"/>
      <p:bldP spid="876548" grpId="0" animBg="1"/>
      <p:bldP spid="876549" grpId="0" animBg="1"/>
      <p:bldP spid="876550" grpId="0" animBg="1"/>
      <p:bldP spid="8765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-</a:t>
            </a:r>
            <a:fld id="{868C2CEB-EBEF-4124-B8B9-C98679771CA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>
                <a:latin typeface="Arial" charset="0"/>
              </a:rPr>
              <a:t>ST</a:t>
            </a:r>
            <a:r>
              <a:rPr lang="en-US" b="1">
                <a:latin typeface="Arial" charset="0"/>
              </a:rPr>
              <a:t> Strategies</a:t>
            </a:r>
          </a:p>
        </p:txBody>
      </p:sp>
      <p:sp>
        <p:nvSpPr>
          <p:cNvPr id="877571" name="Rectangle 3"/>
          <p:cNvSpPr>
            <a:spLocks noChangeArrowheads="1"/>
          </p:cNvSpPr>
          <p:nvPr/>
        </p:nvSpPr>
        <p:spPr bwMode="auto">
          <a:xfrm>
            <a:off x="6324600" y="1676400"/>
            <a:ext cx="2362200" cy="3352800"/>
          </a:xfrm>
          <a:prstGeom prst="rect">
            <a:avLst/>
          </a:prstGeom>
          <a:solidFill>
            <a:srgbClr val="E0D4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/>
              <a:t>Use a firm’s</a:t>
            </a:r>
            <a:br>
              <a:rPr lang="en-US" sz="2000" b="1"/>
            </a:br>
            <a:r>
              <a:rPr lang="en-US" sz="2000" b="1"/>
              <a:t> strengths</a:t>
            </a:r>
            <a:br>
              <a:rPr lang="en-US" sz="2000" b="1"/>
            </a:br>
            <a:r>
              <a:rPr lang="en-US" sz="2000" b="1"/>
              <a:t>to avoid or</a:t>
            </a:r>
            <a:br>
              <a:rPr lang="en-US" sz="2000" b="1"/>
            </a:br>
            <a:r>
              <a:rPr lang="en-US" sz="2000" b="1"/>
              <a:t>reduce the impact</a:t>
            </a:r>
            <a:br>
              <a:rPr lang="en-US" sz="2000" b="1"/>
            </a:br>
            <a:r>
              <a:rPr lang="en-US" sz="2000" b="1"/>
              <a:t>of external</a:t>
            </a:r>
            <a:br>
              <a:rPr lang="en-US" sz="2000" b="1"/>
            </a:br>
            <a:r>
              <a:rPr lang="en-US" sz="2000" b="1"/>
              <a:t>threats</a:t>
            </a:r>
          </a:p>
        </p:txBody>
      </p:sp>
      <p:sp>
        <p:nvSpPr>
          <p:cNvPr id="877572" name="AutoShape 4"/>
          <p:cNvSpPr>
            <a:spLocks noChangeArrowheads="1"/>
          </p:cNvSpPr>
          <p:nvPr/>
        </p:nvSpPr>
        <p:spPr bwMode="auto">
          <a:xfrm>
            <a:off x="3200400" y="2209800"/>
            <a:ext cx="2667000" cy="2209800"/>
          </a:xfrm>
          <a:prstGeom prst="triangle">
            <a:avLst>
              <a:gd name="adj" fmla="val 50000"/>
            </a:avLst>
          </a:prstGeom>
          <a:solidFill>
            <a:srgbClr val="71602F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71602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2400" b="1" i="1">
                <a:solidFill>
                  <a:schemeClr val="bg1"/>
                </a:solidFill>
              </a:rPr>
              <a:t>ST</a:t>
            </a:r>
            <a:br>
              <a:rPr lang="en-US" sz="2400" b="1" i="1">
                <a:solidFill>
                  <a:schemeClr val="bg1"/>
                </a:solidFill>
              </a:rPr>
            </a:br>
            <a:r>
              <a:rPr lang="en-US" sz="2400" b="1">
                <a:solidFill>
                  <a:schemeClr val="bg1"/>
                </a:solidFill>
              </a:rPr>
              <a:t>Strategies</a:t>
            </a:r>
          </a:p>
        </p:txBody>
      </p:sp>
      <p:sp>
        <p:nvSpPr>
          <p:cNvPr id="877573" name="AutoShape 5"/>
          <p:cNvSpPr>
            <a:spLocks noChangeArrowheads="1"/>
          </p:cNvSpPr>
          <p:nvPr/>
        </p:nvSpPr>
        <p:spPr bwMode="auto">
          <a:xfrm>
            <a:off x="1295400" y="1447800"/>
            <a:ext cx="3886200" cy="762000"/>
          </a:xfrm>
          <a:prstGeom prst="curvedDownArrow">
            <a:avLst>
              <a:gd name="adj1" fmla="val 67339"/>
              <a:gd name="adj2" fmla="val 16933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7574" name="Rectangle 6"/>
          <p:cNvSpPr>
            <a:spLocks noChangeArrowheads="1"/>
          </p:cNvSpPr>
          <p:nvPr/>
        </p:nvSpPr>
        <p:spPr bwMode="auto">
          <a:xfrm>
            <a:off x="304800" y="1676400"/>
            <a:ext cx="2362200" cy="3352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800000"/>
                </a:solidFill>
              </a:rPr>
              <a:t>Strengths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Weaknesses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Opportunities</a:t>
            </a:r>
          </a:p>
          <a:p>
            <a:pPr algn="ctr"/>
            <a:r>
              <a:rPr lang="en-US" sz="2400" b="1">
                <a:solidFill>
                  <a:srgbClr val="800000"/>
                </a:solidFill>
              </a:rPr>
              <a:t>Threats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/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SWOT</a:t>
            </a:r>
          </a:p>
        </p:txBody>
      </p:sp>
      <p:sp>
        <p:nvSpPr>
          <p:cNvPr id="877575" name="AutoShape 7"/>
          <p:cNvSpPr>
            <a:spLocks noChangeArrowheads="1"/>
          </p:cNvSpPr>
          <p:nvPr/>
        </p:nvSpPr>
        <p:spPr bwMode="auto">
          <a:xfrm>
            <a:off x="4343400" y="4419600"/>
            <a:ext cx="3048000" cy="1143000"/>
          </a:xfrm>
          <a:prstGeom prst="curvedUpArrow">
            <a:avLst>
              <a:gd name="adj1" fmla="val 53333"/>
              <a:gd name="adj2" fmla="val 10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77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7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7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7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571" grpId="0" animBg="1"/>
      <p:bldP spid="877572" grpId="0" animBg="1"/>
      <p:bldP spid="877573" grpId="0" animBg="1"/>
      <p:bldP spid="877574" grpId="0" animBg="1"/>
      <p:bldP spid="8775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CB365AB3-FF83-48C5-9CD5-FD7E8C291B6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>
                <a:latin typeface="Arial" charset="0"/>
              </a:rPr>
              <a:t>WT</a:t>
            </a:r>
            <a:r>
              <a:rPr lang="en-US" b="1">
                <a:latin typeface="Arial" charset="0"/>
              </a:rPr>
              <a:t> Strategies</a:t>
            </a:r>
          </a:p>
        </p:txBody>
      </p:sp>
      <p:sp>
        <p:nvSpPr>
          <p:cNvPr id="878595" name="Rectangle 3"/>
          <p:cNvSpPr>
            <a:spLocks noChangeArrowheads="1"/>
          </p:cNvSpPr>
          <p:nvPr/>
        </p:nvSpPr>
        <p:spPr bwMode="auto">
          <a:xfrm>
            <a:off x="6324600" y="1676400"/>
            <a:ext cx="2362200" cy="3352800"/>
          </a:xfrm>
          <a:prstGeom prst="rect">
            <a:avLst/>
          </a:prstGeom>
          <a:solidFill>
            <a:srgbClr val="71602F"/>
          </a:solidFill>
          <a:ln w="9525">
            <a:solidFill>
              <a:srgbClr val="E0D4B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FFFFCC"/>
                </a:solidFill>
              </a:rPr>
              <a:t>Defensive tactics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aimed at reducing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internal 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weaknesses &amp;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 avoiding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environmental</a:t>
            </a:r>
            <a:br>
              <a:rPr lang="en-US" sz="2000" b="1">
                <a:solidFill>
                  <a:srgbClr val="FFFFCC"/>
                </a:solidFill>
              </a:rPr>
            </a:br>
            <a:r>
              <a:rPr lang="en-US" sz="2000" b="1">
                <a:solidFill>
                  <a:srgbClr val="FFFFCC"/>
                </a:solidFill>
              </a:rPr>
              <a:t>threats</a:t>
            </a:r>
            <a:br>
              <a:rPr lang="en-US" sz="2000" b="1">
                <a:solidFill>
                  <a:srgbClr val="FFFFCC"/>
                </a:solidFill>
              </a:rPr>
            </a:br>
            <a:endParaRPr lang="en-US" sz="2000" b="1">
              <a:solidFill>
                <a:srgbClr val="FFFFCC"/>
              </a:solidFill>
            </a:endParaRPr>
          </a:p>
        </p:txBody>
      </p:sp>
      <p:sp>
        <p:nvSpPr>
          <p:cNvPr id="878596" name="AutoShape 4"/>
          <p:cNvSpPr>
            <a:spLocks noChangeArrowheads="1"/>
          </p:cNvSpPr>
          <p:nvPr/>
        </p:nvSpPr>
        <p:spPr bwMode="auto">
          <a:xfrm>
            <a:off x="3200400" y="2209800"/>
            <a:ext cx="2667000" cy="2209800"/>
          </a:xfrm>
          <a:prstGeom prst="triangle">
            <a:avLst>
              <a:gd name="adj" fmla="val 50000"/>
            </a:avLst>
          </a:prstGeom>
          <a:solidFill>
            <a:srgbClr val="E3DDCB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2400" b="1" i="1"/>
              <a:t>WT</a:t>
            </a:r>
            <a:r>
              <a:rPr lang="en-US" sz="2400" b="1"/>
              <a:t/>
            </a:r>
            <a:br>
              <a:rPr lang="en-US" sz="2400" b="1"/>
            </a:br>
            <a:r>
              <a:rPr lang="en-US" sz="2400" b="1"/>
              <a:t>Strategies</a:t>
            </a:r>
          </a:p>
        </p:txBody>
      </p:sp>
      <p:sp>
        <p:nvSpPr>
          <p:cNvPr id="878597" name="AutoShape 5"/>
          <p:cNvSpPr>
            <a:spLocks noChangeArrowheads="1"/>
          </p:cNvSpPr>
          <p:nvPr/>
        </p:nvSpPr>
        <p:spPr bwMode="auto">
          <a:xfrm>
            <a:off x="1295400" y="1447800"/>
            <a:ext cx="3886200" cy="762000"/>
          </a:xfrm>
          <a:prstGeom prst="curvedDownArrow">
            <a:avLst>
              <a:gd name="adj1" fmla="val 67339"/>
              <a:gd name="adj2" fmla="val 16933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8598" name="Rectangle 6"/>
          <p:cNvSpPr>
            <a:spLocks noChangeArrowheads="1"/>
          </p:cNvSpPr>
          <p:nvPr/>
        </p:nvSpPr>
        <p:spPr bwMode="auto">
          <a:xfrm>
            <a:off x="304800" y="1676400"/>
            <a:ext cx="2362200" cy="3352800"/>
          </a:xfrm>
          <a:prstGeom prst="rect">
            <a:avLst/>
          </a:prstGeom>
          <a:solidFill>
            <a:srgbClr val="E0D4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800000"/>
                </a:solidFill>
              </a:rPr>
              <a:t>Strengths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Weaknesses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Opportunities</a:t>
            </a:r>
          </a:p>
          <a:p>
            <a:pPr algn="ctr"/>
            <a:r>
              <a:rPr lang="en-US" sz="2400" b="1">
                <a:solidFill>
                  <a:srgbClr val="800000"/>
                </a:solidFill>
              </a:rPr>
              <a:t>Threats</a:t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/>
            </a:r>
            <a:br>
              <a:rPr lang="en-US" sz="2400" b="1">
                <a:solidFill>
                  <a:srgbClr val="800000"/>
                </a:solidFill>
              </a:rPr>
            </a:br>
            <a:r>
              <a:rPr lang="en-US" sz="2400" b="1">
                <a:solidFill>
                  <a:srgbClr val="800000"/>
                </a:solidFill>
              </a:rPr>
              <a:t>SWOT</a:t>
            </a:r>
          </a:p>
        </p:txBody>
      </p:sp>
      <p:sp>
        <p:nvSpPr>
          <p:cNvPr id="878599" name="AutoShape 7"/>
          <p:cNvSpPr>
            <a:spLocks noChangeArrowheads="1"/>
          </p:cNvSpPr>
          <p:nvPr/>
        </p:nvSpPr>
        <p:spPr bwMode="auto">
          <a:xfrm>
            <a:off x="4343400" y="4419600"/>
            <a:ext cx="3048000" cy="1143000"/>
          </a:xfrm>
          <a:prstGeom prst="curvedUpArrow">
            <a:avLst>
              <a:gd name="adj1" fmla="val 53333"/>
              <a:gd name="adj2" fmla="val 106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78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8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8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8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8595" grpId="0" animBg="1"/>
      <p:bldP spid="878596" grpId="0" animBg="1"/>
      <p:bldP spid="878597" grpId="0" animBg="1"/>
      <p:bldP spid="878598" grpId="0" animBg="1"/>
      <p:bldP spid="87859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6C117FE3-0B51-4BBD-9BF5-B926A2CEAE1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7964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charset="0"/>
              </a:rPr>
              <a:t>SWOT Matrix</a:t>
            </a:r>
          </a:p>
        </p:txBody>
      </p:sp>
      <p:graphicFrame>
        <p:nvGraphicFramePr>
          <p:cNvPr id="879660" name="Group 44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573906"/>
        </p:xfrm>
        <a:graphic>
          <a:graphicData uri="http://schemas.openxmlformats.org/drawingml/2006/table">
            <a:tbl>
              <a:tblPr/>
              <a:tblGrid>
                <a:gridCol w="2895600"/>
                <a:gridCol w="2590800"/>
                <a:gridCol w="2743200"/>
              </a:tblGrid>
              <a:tr h="150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Leave Blank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Strengths – </a:t>
                      </a: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b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List Strengths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Weaknesses – </a:t>
                      </a: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</a:t>
                      </a: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List Weaknesses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151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Opportunities – 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List Opportunities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SO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Strategies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Use strengths to take advantage of opportunities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WO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Strategies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Overcoming weaknesses by taking advantage of opportunities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150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Threats – </a:t>
                      </a: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endParaRPr kumimoji="0" lang="en-US" sz="2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List Threats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ST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Strategies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Use strengths to avoid threats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WT</a:t>
                      </a: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Strategies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b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Minimize weaknesses and avoid threats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/>
              <a:t>-</a:t>
            </a:r>
            <a:fld id="{A8CAF66C-EB16-4648-963F-7979E44313EF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868410" name="Rectangle 58"/>
          <p:cNvSpPr>
            <a:spLocks noChangeArrowheads="1"/>
          </p:cNvSpPr>
          <p:nvPr/>
        </p:nvSpPr>
        <p:spPr bwMode="auto">
          <a:xfrm>
            <a:off x="381000" y="1066800"/>
            <a:ext cx="8382000" cy="4953000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81000" y="1143000"/>
            <a:ext cx="8382000" cy="4903788"/>
            <a:chOff x="57" y="895"/>
            <a:chExt cx="5520" cy="3146"/>
          </a:xfrm>
        </p:grpSpPr>
        <p:sp>
          <p:nvSpPr>
            <p:cNvPr id="868368" name="Rectangle 16"/>
            <p:cNvSpPr>
              <a:spLocks noChangeArrowheads="1"/>
            </p:cNvSpPr>
            <p:nvPr/>
          </p:nvSpPr>
          <p:spPr bwMode="auto">
            <a:xfrm>
              <a:off x="3721" y="3351"/>
              <a:ext cx="1607" cy="681"/>
            </a:xfrm>
            <a:prstGeom prst="rect">
              <a:avLst/>
            </a:prstGeom>
            <a:solidFill>
              <a:srgbClr val="E3DDC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Develop a new employee benefits package</a:t>
              </a:r>
            </a:p>
          </p:txBody>
        </p:sp>
        <p:sp>
          <p:nvSpPr>
            <p:cNvPr id="868369" name="Rectangle 17"/>
            <p:cNvSpPr>
              <a:spLocks noChangeArrowheads="1"/>
            </p:cNvSpPr>
            <p:nvPr/>
          </p:nvSpPr>
          <p:spPr bwMode="auto">
            <a:xfrm>
              <a:off x="3528" y="3351"/>
              <a:ext cx="193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=</a:t>
              </a:r>
            </a:p>
          </p:txBody>
        </p:sp>
        <p:sp>
          <p:nvSpPr>
            <p:cNvPr id="868370" name="Rectangle 18"/>
            <p:cNvSpPr>
              <a:spLocks noChangeArrowheads="1"/>
            </p:cNvSpPr>
            <p:nvPr/>
          </p:nvSpPr>
          <p:spPr bwMode="auto">
            <a:xfrm>
              <a:off x="1920" y="3408"/>
              <a:ext cx="1344" cy="633"/>
            </a:xfrm>
            <a:prstGeom prst="rect">
              <a:avLst/>
            </a:prstGeom>
            <a:solidFill>
              <a:srgbClr val="E3DDC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 Strong union activity (threat)</a:t>
              </a:r>
            </a:p>
          </p:txBody>
        </p:sp>
        <p:sp>
          <p:nvSpPr>
            <p:cNvPr id="868371" name="Rectangle 19"/>
            <p:cNvSpPr>
              <a:spLocks noChangeArrowheads="1"/>
            </p:cNvSpPr>
            <p:nvPr/>
          </p:nvSpPr>
          <p:spPr bwMode="auto">
            <a:xfrm>
              <a:off x="1753" y="3351"/>
              <a:ext cx="208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+</a:t>
              </a:r>
            </a:p>
          </p:txBody>
        </p:sp>
        <p:sp>
          <p:nvSpPr>
            <p:cNvPr id="868372" name="Rectangle 20"/>
            <p:cNvSpPr>
              <a:spLocks noChangeArrowheads="1"/>
            </p:cNvSpPr>
            <p:nvPr/>
          </p:nvSpPr>
          <p:spPr bwMode="auto">
            <a:xfrm>
              <a:off x="57" y="3351"/>
              <a:ext cx="1696" cy="681"/>
            </a:xfrm>
            <a:prstGeom prst="rect">
              <a:avLst/>
            </a:prstGeom>
            <a:solidFill>
              <a:srgbClr val="E3DDC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Poor employee morale (weakness)</a:t>
              </a:r>
            </a:p>
          </p:txBody>
        </p:sp>
        <p:sp>
          <p:nvSpPr>
            <p:cNvPr id="868373" name="Rectangle 21"/>
            <p:cNvSpPr>
              <a:spLocks noChangeArrowheads="1"/>
            </p:cNvSpPr>
            <p:nvPr/>
          </p:nvSpPr>
          <p:spPr bwMode="auto">
            <a:xfrm>
              <a:off x="3721" y="2670"/>
              <a:ext cx="1856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Develop new products for older adults</a:t>
              </a:r>
            </a:p>
          </p:txBody>
        </p:sp>
        <p:sp>
          <p:nvSpPr>
            <p:cNvPr id="868374" name="Rectangle 22"/>
            <p:cNvSpPr>
              <a:spLocks noChangeArrowheads="1"/>
            </p:cNvSpPr>
            <p:nvPr/>
          </p:nvSpPr>
          <p:spPr bwMode="auto">
            <a:xfrm>
              <a:off x="3528" y="2670"/>
              <a:ext cx="193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=</a:t>
              </a:r>
            </a:p>
          </p:txBody>
        </p:sp>
        <p:sp>
          <p:nvSpPr>
            <p:cNvPr id="868375" name="Rectangle 23"/>
            <p:cNvSpPr>
              <a:spLocks noChangeArrowheads="1"/>
            </p:cNvSpPr>
            <p:nvPr/>
          </p:nvSpPr>
          <p:spPr bwMode="auto">
            <a:xfrm>
              <a:off x="1961" y="2670"/>
              <a:ext cx="1567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Decreasing numbers of young adults (threat)</a:t>
              </a:r>
            </a:p>
          </p:txBody>
        </p:sp>
        <p:sp>
          <p:nvSpPr>
            <p:cNvPr id="868376" name="Rectangle 24"/>
            <p:cNvSpPr>
              <a:spLocks noChangeArrowheads="1"/>
            </p:cNvSpPr>
            <p:nvPr/>
          </p:nvSpPr>
          <p:spPr bwMode="auto">
            <a:xfrm>
              <a:off x="1753" y="2670"/>
              <a:ext cx="208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+</a:t>
              </a:r>
            </a:p>
          </p:txBody>
        </p:sp>
        <p:sp>
          <p:nvSpPr>
            <p:cNvPr id="868377" name="Rectangle 25"/>
            <p:cNvSpPr>
              <a:spLocks noChangeArrowheads="1"/>
            </p:cNvSpPr>
            <p:nvPr/>
          </p:nvSpPr>
          <p:spPr bwMode="auto">
            <a:xfrm>
              <a:off x="57" y="2670"/>
              <a:ext cx="1696" cy="6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Strong R&amp;D (strength)</a:t>
              </a:r>
            </a:p>
          </p:txBody>
        </p:sp>
        <p:sp>
          <p:nvSpPr>
            <p:cNvPr id="868378" name="Rectangle 26"/>
            <p:cNvSpPr>
              <a:spLocks noChangeArrowheads="1"/>
            </p:cNvSpPr>
            <p:nvPr/>
          </p:nvSpPr>
          <p:spPr bwMode="auto">
            <a:xfrm>
              <a:off x="3721" y="1783"/>
              <a:ext cx="1856" cy="887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Pursue horizontal integration by buying competitor's facilities</a:t>
              </a:r>
            </a:p>
          </p:txBody>
        </p:sp>
        <p:sp>
          <p:nvSpPr>
            <p:cNvPr id="868379" name="Rectangle 27"/>
            <p:cNvSpPr>
              <a:spLocks noChangeArrowheads="1"/>
            </p:cNvSpPr>
            <p:nvPr/>
          </p:nvSpPr>
          <p:spPr bwMode="auto">
            <a:xfrm>
              <a:off x="3528" y="1783"/>
              <a:ext cx="193" cy="887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=</a:t>
              </a:r>
            </a:p>
          </p:txBody>
        </p:sp>
        <p:sp>
          <p:nvSpPr>
            <p:cNvPr id="868380" name="Rectangle 28"/>
            <p:cNvSpPr>
              <a:spLocks noChangeArrowheads="1"/>
            </p:cNvSpPr>
            <p:nvPr/>
          </p:nvSpPr>
          <p:spPr bwMode="auto">
            <a:xfrm>
              <a:off x="1961" y="1783"/>
              <a:ext cx="1567" cy="887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Exit of two major foreign competitors form the industry (opportunity)</a:t>
              </a:r>
            </a:p>
          </p:txBody>
        </p:sp>
        <p:sp>
          <p:nvSpPr>
            <p:cNvPr id="868381" name="Rectangle 29"/>
            <p:cNvSpPr>
              <a:spLocks noChangeArrowheads="1"/>
            </p:cNvSpPr>
            <p:nvPr/>
          </p:nvSpPr>
          <p:spPr bwMode="auto">
            <a:xfrm>
              <a:off x="1753" y="1783"/>
              <a:ext cx="208" cy="887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+</a:t>
              </a:r>
            </a:p>
          </p:txBody>
        </p:sp>
        <p:sp>
          <p:nvSpPr>
            <p:cNvPr id="868382" name="Rectangle 30"/>
            <p:cNvSpPr>
              <a:spLocks noChangeArrowheads="1"/>
            </p:cNvSpPr>
            <p:nvPr/>
          </p:nvSpPr>
          <p:spPr bwMode="auto">
            <a:xfrm>
              <a:off x="57" y="1783"/>
              <a:ext cx="1696" cy="887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Insufficient capacity (weakness)</a:t>
              </a:r>
            </a:p>
          </p:txBody>
        </p:sp>
        <p:sp>
          <p:nvSpPr>
            <p:cNvPr id="868383" name="Rectangle 31"/>
            <p:cNvSpPr>
              <a:spLocks noChangeArrowheads="1"/>
            </p:cNvSpPr>
            <p:nvPr/>
          </p:nvSpPr>
          <p:spPr bwMode="auto">
            <a:xfrm>
              <a:off x="3721" y="895"/>
              <a:ext cx="1856" cy="888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Acquire Cellfone, Inc.</a:t>
              </a:r>
            </a:p>
          </p:txBody>
        </p:sp>
        <p:sp>
          <p:nvSpPr>
            <p:cNvPr id="868384" name="Rectangle 32"/>
            <p:cNvSpPr>
              <a:spLocks noChangeArrowheads="1"/>
            </p:cNvSpPr>
            <p:nvPr/>
          </p:nvSpPr>
          <p:spPr bwMode="auto">
            <a:xfrm>
              <a:off x="3528" y="895"/>
              <a:ext cx="193" cy="888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=</a:t>
              </a:r>
            </a:p>
          </p:txBody>
        </p:sp>
        <p:sp>
          <p:nvSpPr>
            <p:cNvPr id="868385" name="Rectangle 33"/>
            <p:cNvSpPr>
              <a:spLocks noChangeArrowheads="1"/>
            </p:cNvSpPr>
            <p:nvPr/>
          </p:nvSpPr>
          <p:spPr bwMode="auto">
            <a:xfrm>
              <a:off x="1961" y="895"/>
              <a:ext cx="1567" cy="888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20% annual growth in the cell phone industry (opportunity)</a:t>
              </a:r>
            </a:p>
          </p:txBody>
        </p:sp>
        <p:sp>
          <p:nvSpPr>
            <p:cNvPr id="868386" name="Rectangle 34"/>
            <p:cNvSpPr>
              <a:spLocks noChangeArrowheads="1"/>
            </p:cNvSpPr>
            <p:nvPr/>
          </p:nvSpPr>
          <p:spPr bwMode="auto">
            <a:xfrm>
              <a:off x="1753" y="895"/>
              <a:ext cx="208" cy="888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+</a:t>
              </a:r>
            </a:p>
          </p:txBody>
        </p:sp>
        <p:sp>
          <p:nvSpPr>
            <p:cNvPr id="868387" name="Rectangle 35"/>
            <p:cNvSpPr>
              <a:spLocks noChangeArrowheads="1"/>
            </p:cNvSpPr>
            <p:nvPr/>
          </p:nvSpPr>
          <p:spPr bwMode="auto">
            <a:xfrm>
              <a:off x="57" y="895"/>
              <a:ext cx="1696" cy="888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 anchorCtr="1"/>
            <a:lstStyle/>
            <a:p>
              <a:pPr>
                <a:spcBef>
                  <a:spcPct val="20000"/>
                </a:spcBef>
              </a:pPr>
              <a:r>
                <a:rPr lang="en-US" sz="1600"/>
                <a:t>Excess working capacity (strength)</a:t>
              </a:r>
            </a:p>
          </p:txBody>
        </p:sp>
        <p:sp>
          <p:nvSpPr>
            <p:cNvPr id="868388" name="Line 36"/>
            <p:cNvSpPr>
              <a:spLocks noChangeShapeType="1"/>
            </p:cNvSpPr>
            <p:nvPr/>
          </p:nvSpPr>
          <p:spPr bwMode="auto">
            <a:xfrm>
              <a:off x="58" y="2670"/>
              <a:ext cx="169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89" name="Line 37"/>
            <p:cNvSpPr>
              <a:spLocks noChangeShapeType="1"/>
            </p:cNvSpPr>
            <p:nvPr/>
          </p:nvSpPr>
          <p:spPr bwMode="auto">
            <a:xfrm>
              <a:off x="58" y="3351"/>
              <a:ext cx="169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0" name="Line 38"/>
            <p:cNvSpPr>
              <a:spLocks noChangeShapeType="1"/>
            </p:cNvSpPr>
            <p:nvPr/>
          </p:nvSpPr>
          <p:spPr bwMode="auto">
            <a:xfrm>
              <a:off x="58" y="4032"/>
              <a:ext cx="169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1" name="Line 39"/>
            <p:cNvSpPr>
              <a:spLocks noChangeShapeType="1"/>
            </p:cNvSpPr>
            <p:nvPr/>
          </p:nvSpPr>
          <p:spPr bwMode="auto">
            <a:xfrm>
              <a:off x="58" y="1783"/>
              <a:ext cx="169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2" name="Line 40"/>
            <p:cNvSpPr>
              <a:spLocks noChangeShapeType="1"/>
            </p:cNvSpPr>
            <p:nvPr/>
          </p:nvSpPr>
          <p:spPr bwMode="auto">
            <a:xfrm>
              <a:off x="5577" y="896"/>
              <a:ext cx="0" cy="313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3" name="Line 41"/>
            <p:cNvSpPr>
              <a:spLocks noChangeShapeType="1"/>
            </p:cNvSpPr>
            <p:nvPr/>
          </p:nvSpPr>
          <p:spPr bwMode="auto">
            <a:xfrm>
              <a:off x="57" y="896"/>
              <a:ext cx="0" cy="313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4" name="Line 42"/>
            <p:cNvSpPr>
              <a:spLocks noChangeShapeType="1"/>
            </p:cNvSpPr>
            <p:nvPr/>
          </p:nvSpPr>
          <p:spPr bwMode="auto">
            <a:xfrm>
              <a:off x="58" y="895"/>
              <a:ext cx="169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5" name="Line 43"/>
            <p:cNvSpPr>
              <a:spLocks noChangeShapeType="1"/>
            </p:cNvSpPr>
            <p:nvPr/>
          </p:nvSpPr>
          <p:spPr bwMode="auto">
            <a:xfrm>
              <a:off x="1962" y="895"/>
              <a:ext cx="1566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6" name="Line 44"/>
            <p:cNvSpPr>
              <a:spLocks noChangeShapeType="1"/>
            </p:cNvSpPr>
            <p:nvPr/>
          </p:nvSpPr>
          <p:spPr bwMode="auto">
            <a:xfrm>
              <a:off x="1962" y="1783"/>
              <a:ext cx="1566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7" name="Line 45"/>
            <p:cNvSpPr>
              <a:spLocks noChangeShapeType="1"/>
            </p:cNvSpPr>
            <p:nvPr/>
          </p:nvSpPr>
          <p:spPr bwMode="auto">
            <a:xfrm>
              <a:off x="1962" y="2670"/>
              <a:ext cx="1566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8" name="Line 46"/>
            <p:cNvSpPr>
              <a:spLocks noChangeShapeType="1"/>
            </p:cNvSpPr>
            <p:nvPr/>
          </p:nvSpPr>
          <p:spPr bwMode="auto">
            <a:xfrm>
              <a:off x="1962" y="3351"/>
              <a:ext cx="1566" cy="0"/>
            </a:xfrm>
            <a:prstGeom prst="line">
              <a:avLst/>
            </a:prstGeom>
            <a:noFill/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399" name="Line 47"/>
            <p:cNvSpPr>
              <a:spLocks noChangeShapeType="1"/>
            </p:cNvSpPr>
            <p:nvPr/>
          </p:nvSpPr>
          <p:spPr bwMode="auto">
            <a:xfrm>
              <a:off x="1962" y="4032"/>
              <a:ext cx="1566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0" name="Line 48"/>
            <p:cNvSpPr>
              <a:spLocks noChangeShapeType="1"/>
            </p:cNvSpPr>
            <p:nvPr/>
          </p:nvSpPr>
          <p:spPr bwMode="auto">
            <a:xfrm>
              <a:off x="1753" y="896"/>
              <a:ext cx="0" cy="313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1" name="Line 49"/>
            <p:cNvSpPr>
              <a:spLocks noChangeShapeType="1"/>
            </p:cNvSpPr>
            <p:nvPr/>
          </p:nvSpPr>
          <p:spPr bwMode="auto">
            <a:xfrm>
              <a:off x="1961" y="896"/>
              <a:ext cx="0" cy="313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2" name="Line 50"/>
            <p:cNvSpPr>
              <a:spLocks noChangeShapeType="1"/>
            </p:cNvSpPr>
            <p:nvPr/>
          </p:nvSpPr>
          <p:spPr bwMode="auto">
            <a:xfrm>
              <a:off x="3722" y="895"/>
              <a:ext cx="185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3" name="Line 51"/>
            <p:cNvSpPr>
              <a:spLocks noChangeShapeType="1"/>
            </p:cNvSpPr>
            <p:nvPr/>
          </p:nvSpPr>
          <p:spPr bwMode="auto">
            <a:xfrm>
              <a:off x="3722" y="4032"/>
              <a:ext cx="185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4" name="Line 52"/>
            <p:cNvSpPr>
              <a:spLocks noChangeShapeType="1"/>
            </p:cNvSpPr>
            <p:nvPr/>
          </p:nvSpPr>
          <p:spPr bwMode="auto">
            <a:xfrm>
              <a:off x="3722" y="1783"/>
              <a:ext cx="185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5" name="Line 53"/>
            <p:cNvSpPr>
              <a:spLocks noChangeShapeType="1"/>
            </p:cNvSpPr>
            <p:nvPr/>
          </p:nvSpPr>
          <p:spPr bwMode="auto">
            <a:xfrm>
              <a:off x="3722" y="2670"/>
              <a:ext cx="185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6" name="Line 54"/>
            <p:cNvSpPr>
              <a:spLocks noChangeShapeType="1"/>
            </p:cNvSpPr>
            <p:nvPr/>
          </p:nvSpPr>
          <p:spPr bwMode="auto">
            <a:xfrm>
              <a:off x="3722" y="3351"/>
              <a:ext cx="1855" cy="0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7" name="Line 55"/>
            <p:cNvSpPr>
              <a:spLocks noChangeShapeType="1"/>
            </p:cNvSpPr>
            <p:nvPr/>
          </p:nvSpPr>
          <p:spPr bwMode="auto">
            <a:xfrm>
              <a:off x="3721" y="896"/>
              <a:ext cx="0" cy="313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8408" name="Line 56"/>
            <p:cNvSpPr>
              <a:spLocks noChangeShapeType="1"/>
            </p:cNvSpPr>
            <p:nvPr/>
          </p:nvSpPr>
          <p:spPr bwMode="auto">
            <a:xfrm>
              <a:off x="3528" y="896"/>
              <a:ext cx="0" cy="3136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68414" name="Text Box 62"/>
          <p:cNvSpPr txBox="1">
            <a:spLocks noChangeArrowheads="1"/>
          </p:cNvSpPr>
          <p:nvPr/>
        </p:nvSpPr>
        <p:spPr bwMode="auto">
          <a:xfrm>
            <a:off x="533400" y="6858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Key Internal Factor</a:t>
            </a:r>
          </a:p>
        </p:txBody>
      </p:sp>
      <p:sp>
        <p:nvSpPr>
          <p:cNvPr id="868415" name="Text Box 63"/>
          <p:cNvSpPr txBox="1">
            <a:spLocks noChangeArrowheads="1"/>
          </p:cNvSpPr>
          <p:nvPr/>
        </p:nvSpPr>
        <p:spPr bwMode="auto">
          <a:xfrm>
            <a:off x="3352800" y="6858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Key External Factor</a:t>
            </a:r>
          </a:p>
        </p:txBody>
      </p:sp>
      <p:sp>
        <p:nvSpPr>
          <p:cNvPr id="868416" name="Text Box 64"/>
          <p:cNvSpPr txBox="1">
            <a:spLocks noChangeArrowheads="1"/>
          </p:cNvSpPr>
          <p:nvPr/>
        </p:nvSpPr>
        <p:spPr bwMode="auto">
          <a:xfrm>
            <a:off x="6172200" y="685800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Resultant Strategy</a:t>
            </a:r>
          </a:p>
        </p:txBody>
      </p:sp>
      <p:sp>
        <p:nvSpPr>
          <p:cNvPr id="868417" name="Text Box 65"/>
          <p:cNvSpPr txBox="1">
            <a:spLocks noChangeArrowheads="1"/>
          </p:cNvSpPr>
          <p:nvPr/>
        </p:nvSpPr>
        <p:spPr bwMode="auto">
          <a:xfrm>
            <a:off x="1371600" y="228600"/>
            <a:ext cx="647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</a:rPr>
              <a:t>Matching Key Factors to Formulate Alternative Strategies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A05D49-AD4A-4805-9E08-D28E2C9B68D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05800" cy="1524000"/>
          </a:xfrm>
          <a:solidFill>
            <a:schemeClr val="bg1"/>
          </a:solidFill>
          <a:ln/>
        </p:spPr>
        <p:txBody>
          <a:bodyPr lIns="92075" tIns="46038" rIns="92075" bIns="46038" anchor="ctr"/>
          <a:lstStyle/>
          <a:p>
            <a:r>
              <a:rPr lang="en-US" sz="3800" b="1" dirty="0">
                <a:latin typeface="Arial" charset="0"/>
              </a:rPr>
              <a:t>SPACE Factors -  </a:t>
            </a:r>
            <a:r>
              <a:rPr lang="en-US" sz="1800" dirty="0">
                <a:solidFill>
                  <a:schemeClr val="tx1"/>
                </a:solidFill>
              </a:rPr>
              <a:t>Strategic Position and Action Evaluation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1143000"/>
            <a:ext cx="8610600" cy="5257800"/>
            <a:chOff x="0" y="720"/>
            <a:chExt cx="5760" cy="3006"/>
          </a:xfrm>
        </p:grpSpPr>
        <p:sp>
          <p:nvSpPr>
            <p:cNvPr id="888836" name="Rectangle 4"/>
            <p:cNvSpPr>
              <a:spLocks noChangeArrowheads="1"/>
            </p:cNvSpPr>
            <p:nvPr/>
          </p:nvSpPr>
          <p:spPr bwMode="auto">
            <a:xfrm>
              <a:off x="2736" y="1145"/>
              <a:ext cx="3024" cy="25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US" sz="2400" b="1">
                  <a:solidFill>
                    <a:srgbClr val="800000"/>
                  </a:solidFill>
                </a:rPr>
                <a:t>Environmental Stability (ES)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/>
              </a:r>
              <a:br>
                <a:rPr lang="en-US" sz="2000"/>
              </a:br>
              <a:r>
                <a:rPr lang="en-US" sz="2000"/>
                <a:t>Technological changes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Rate of inflation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Demand variability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Price range of competing products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Barriers to entry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Competitive pressure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Price elasticity of demand</a:t>
              </a:r>
              <a:br>
                <a:rPr lang="en-US" sz="2000"/>
              </a:br>
              <a:r>
                <a:rPr lang="en-US"/>
                <a:t>Ease of exit from market </a:t>
              </a:r>
              <a:br>
                <a:rPr lang="en-US"/>
              </a:br>
              <a:r>
                <a:rPr lang="en-US"/>
                <a:t>Risk involved in business</a:t>
              </a:r>
            </a:p>
          </p:txBody>
        </p:sp>
        <p:sp>
          <p:nvSpPr>
            <p:cNvPr id="888837" name="Rectangle 5"/>
            <p:cNvSpPr>
              <a:spLocks noChangeArrowheads="1"/>
            </p:cNvSpPr>
            <p:nvPr/>
          </p:nvSpPr>
          <p:spPr bwMode="auto">
            <a:xfrm>
              <a:off x="0" y="1145"/>
              <a:ext cx="2736" cy="258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US" sz="2400" b="1">
                  <a:solidFill>
                    <a:srgbClr val="800000"/>
                  </a:solidFill>
                </a:rPr>
                <a:t>Financial Strength (FS)</a:t>
              </a:r>
            </a:p>
            <a:p>
              <a:pPr algn="ctr">
                <a:spcBef>
                  <a:spcPct val="20000"/>
                </a:spcBef>
              </a:pPr>
              <a:endParaRPr lang="en-US" sz="2400">
                <a:solidFill>
                  <a:srgbClr val="800000"/>
                </a:solidFill>
              </a:endParaRPr>
            </a:p>
            <a:p>
              <a:pPr>
                <a:spcBef>
                  <a:spcPct val="20000"/>
                </a:spcBef>
              </a:pPr>
              <a:r>
                <a:rPr lang="en-US" sz="2000"/>
                <a:t>Return on investment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Leverage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Liquidity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Working capital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Cash flow</a:t>
              </a:r>
            </a:p>
            <a:p>
              <a:pPr>
                <a:spcBef>
                  <a:spcPct val="20000"/>
                </a:spcBef>
              </a:pPr>
              <a:endParaRPr lang="en-US" sz="2000"/>
            </a:p>
            <a:p>
              <a:pPr>
                <a:spcBef>
                  <a:spcPct val="20000"/>
                </a:spcBef>
              </a:pPr>
              <a:endParaRPr lang="en-US" sz="2000"/>
            </a:p>
            <a:p>
              <a:pPr>
                <a:spcBef>
                  <a:spcPct val="20000"/>
                </a:spcBef>
              </a:pPr>
              <a:endParaRPr lang="en-US" sz="2000"/>
            </a:p>
          </p:txBody>
        </p:sp>
        <p:sp>
          <p:nvSpPr>
            <p:cNvPr id="888838" name="Rectangle 6"/>
            <p:cNvSpPr>
              <a:spLocks noChangeArrowheads="1"/>
            </p:cNvSpPr>
            <p:nvPr/>
          </p:nvSpPr>
          <p:spPr bwMode="auto">
            <a:xfrm>
              <a:off x="2736" y="720"/>
              <a:ext cx="3024" cy="425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2000" b="1"/>
                <a:t>External Strategic Position</a:t>
              </a:r>
            </a:p>
          </p:txBody>
        </p:sp>
        <p:sp>
          <p:nvSpPr>
            <p:cNvPr id="888839" name="Rectangle 7"/>
            <p:cNvSpPr>
              <a:spLocks noChangeArrowheads="1"/>
            </p:cNvSpPr>
            <p:nvPr/>
          </p:nvSpPr>
          <p:spPr bwMode="auto">
            <a:xfrm>
              <a:off x="0" y="720"/>
              <a:ext cx="2736" cy="425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2000" b="1"/>
                <a:t>Internal Strategic Position</a:t>
              </a:r>
            </a:p>
          </p:txBody>
        </p:sp>
        <p:sp>
          <p:nvSpPr>
            <p:cNvPr id="888840" name="Line 8"/>
            <p:cNvSpPr>
              <a:spLocks noChangeShapeType="1"/>
            </p:cNvSpPr>
            <p:nvPr/>
          </p:nvSpPr>
          <p:spPr bwMode="auto">
            <a:xfrm>
              <a:off x="1" y="720"/>
              <a:ext cx="575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8841" name="Line 9"/>
            <p:cNvSpPr>
              <a:spLocks noChangeShapeType="1"/>
            </p:cNvSpPr>
            <p:nvPr/>
          </p:nvSpPr>
          <p:spPr bwMode="auto">
            <a:xfrm>
              <a:off x="1" y="1145"/>
              <a:ext cx="5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8842" name="Line 10"/>
            <p:cNvSpPr>
              <a:spLocks noChangeShapeType="1"/>
            </p:cNvSpPr>
            <p:nvPr/>
          </p:nvSpPr>
          <p:spPr bwMode="auto">
            <a:xfrm>
              <a:off x="1" y="3726"/>
              <a:ext cx="575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8843" name="Line 11"/>
            <p:cNvSpPr>
              <a:spLocks noChangeShapeType="1"/>
            </p:cNvSpPr>
            <p:nvPr/>
          </p:nvSpPr>
          <p:spPr bwMode="auto">
            <a:xfrm>
              <a:off x="0" y="721"/>
              <a:ext cx="0" cy="300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8844" name="Line 12"/>
            <p:cNvSpPr>
              <a:spLocks noChangeShapeType="1"/>
            </p:cNvSpPr>
            <p:nvPr/>
          </p:nvSpPr>
          <p:spPr bwMode="auto">
            <a:xfrm>
              <a:off x="2736" y="721"/>
              <a:ext cx="0" cy="30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8845" name="Line 13"/>
            <p:cNvSpPr>
              <a:spLocks noChangeShapeType="1"/>
            </p:cNvSpPr>
            <p:nvPr/>
          </p:nvSpPr>
          <p:spPr bwMode="auto">
            <a:xfrm>
              <a:off x="5760" y="721"/>
              <a:ext cx="0" cy="300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04D2C12B-C66E-4FAC-BEEA-FA07CFDFACD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69225" cy="758825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sz="3800" b="1">
                <a:latin typeface="Arial" charset="0"/>
              </a:rPr>
              <a:t>SPACE Factors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1143000"/>
            <a:ext cx="8534400" cy="4648200"/>
            <a:chOff x="0" y="720"/>
            <a:chExt cx="5760" cy="3236"/>
          </a:xfrm>
        </p:grpSpPr>
        <p:sp>
          <p:nvSpPr>
            <p:cNvPr id="890884" name="Rectangle 4"/>
            <p:cNvSpPr>
              <a:spLocks noChangeArrowheads="1"/>
            </p:cNvSpPr>
            <p:nvPr/>
          </p:nvSpPr>
          <p:spPr bwMode="auto">
            <a:xfrm>
              <a:off x="3024" y="1145"/>
              <a:ext cx="2736" cy="281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US" sz="2400" b="1">
                  <a:solidFill>
                    <a:srgbClr val="800000"/>
                  </a:solidFill>
                </a:rPr>
                <a:t>Industry Strength (IS)</a:t>
              </a:r>
            </a:p>
            <a:p>
              <a:pPr>
                <a:spcBef>
                  <a:spcPct val="20000"/>
                </a:spcBef>
              </a:pPr>
              <a:endParaRPr lang="en-US" sz="2400"/>
            </a:p>
            <a:p>
              <a:pPr>
                <a:spcBef>
                  <a:spcPct val="20000"/>
                </a:spcBef>
              </a:pPr>
              <a:r>
                <a:rPr lang="en-US" sz="2000"/>
                <a:t>Growth potential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Profit potential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Financial stability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Technological know-how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Resource utilization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Ease of entry into market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Productivity, capacity utilization</a:t>
              </a:r>
            </a:p>
          </p:txBody>
        </p:sp>
        <p:sp>
          <p:nvSpPr>
            <p:cNvPr id="890885" name="Rectangle 5"/>
            <p:cNvSpPr>
              <a:spLocks noChangeArrowheads="1"/>
            </p:cNvSpPr>
            <p:nvPr/>
          </p:nvSpPr>
          <p:spPr bwMode="auto">
            <a:xfrm>
              <a:off x="0" y="1145"/>
              <a:ext cx="3024" cy="2811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US" sz="2400" b="1">
                  <a:solidFill>
                    <a:srgbClr val="800000"/>
                  </a:solidFill>
                </a:rPr>
                <a:t>Competitive Advantage CA</a:t>
              </a:r>
            </a:p>
            <a:p>
              <a:pPr>
                <a:spcBef>
                  <a:spcPct val="20000"/>
                </a:spcBef>
              </a:pPr>
              <a:endParaRPr lang="en-US" sz="2400"/>
            </a:p>
            <a:p>
              <a:pPr>
                <a:spcBef>
                  <a:spcPct val="20000"/>
                </a:spcBef>
              </a:pPr>
              <a:r>
                <a:rPr lang="en-US" sz="2000"/>
                <a:t>Market share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Product quality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Product life cycle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Customer loyalty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Competition’s capacity utilization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Technological know-how</a:t>
              </a:r>
            </a:p>
            <a:p>
              <a:pPr>
                <a:spcBef>
                  <a:spcPct val="20000"/>
                </a:spcBef>
              </a:pPr>
              <a:r>
                <a:rPr lang="en-US" sz="2000"/>
                <a:t>Control over suppliers &amp; distributors</a:t>
              </a:r>
            </a:p>
            <a:p>
              <a:pPr>
                <a:spcBef>
                  <a:spcPct val="20000"/>
                </a:spcBef>
              </a:pPr>
              <a:endParaRPr lang="en-US" sz="2000"/>
            </a:p>
          </p:txBody>
        </p:sp>
        <p:sp>
          <p:nvSpPr>
            <p:cNvPr id="890886" name="Rectangle 6"/>
            <p:cNvSpPr>
              <a:spLocks noChangeArrowheads="1"/>
            </p:cNvSpPr>
            <p:nvPr/>
          </p:nvSpPr>
          <p:spPr bwMode="auto">
            <a:xfrm>
              <a:off x="3024" y="720"/>
              <a:ext cx="2736" cy="425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2000" b="1"/>
                <a:t>External Strategic Position</a:t>
              </a:r>
            </a:p>
          </p:txBody>
        </p:sp>
        <p:sp>
          <p:nvSpPr>
            <p:cNvPr id="890887" name="Rectangle 7"/>
            <p:cNvSpPr>
              <a:spLocks noChangeArrowheads="1"/>
            </p:cNvSpPr>
            <p:nvPr/>
          </p:nvSpPr>
          <p:spPr bwMode="auto">
            <a:xfrm>
              <a:off x="0" y="720"/>
              <a:ext cx="3024" cy="425"/>
            </a:xfrm>
            <a:prstGeom prst="rect">
              <a:avLst/>
            </a:prstGeom>
            <a:solidFill>
              <a:srgbClr val="E3DDC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spcBef>
                  <a:spcPct val="20000"/>
                </a:spcBef>
              </a:pPr>
              <a:r>
                <a:rPr lang="en-US" sz="2000" b="1"/>
                <a:t>Internal Strategic Position</a:t>
              </a:r>
            </a:p>
          </p:txBody>
        </p:sp>
        <p:sp>
          <p:nvSpPr>
            <p:cNvPr id="890888" name="Line 8"/>
            <p:cNvSpPr>
              <a:spLocks noChangeShapeType="1"/>
            </p:cNvSpPr>
            <p:nvPr/>
          </p:nvSpPr>
          <p:spPr bwMode="auto">
            <a:xfrm>
              <a:off x="1" y="720"/>
              <a:ext cx="575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0889" name="Line 9"/>
            <p:cNvSpPr>
              <a:spLocks noChangeShapeType="1"/>
            </p:cNvSpPr>
            <p:nvPr/>
          </p:nvSpPr>
          <p:spPr bwMode="auto">
            <a:xfrm>
              <a:off x="1" y="1145"/>
              <a:ext cx="5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0890" name="Line 10"/>
            <p:cNvSpPr>
              <a:spLocks noChangeShapeType="1"/>
            </p:cNvSpPr>
            <p:nvPr/>
          </p:nvSpPr>
          <p:spPr bwMode="auto">
            <a:xfrm>
              <a:off x="1" y="3956"/>
              <a:ext cx="575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0891" name="Line 11"/>
            <p:cNvSpPr>
              <a:spLocks noChangeShapeType="1"/>
            </p:cNvSpPr>
            <p:nvPr/>
          </p:nvSpPr>
          <p:spPr bwMode="auto">
            <a:xfrm>
              <a:off x="0" y="721"/>
              <a:ext cx="0" cy="32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0892" name="Line 12"/>
            <p:cNvSpPr>
              <a:spLocks noChangeShapeType="1"/>
            </p:cNvSpPr>
            <p:nvPr/>
          </p:nvSpPr>
          <p:spPr bwMode="auto">
            <a:xfrm>
              <a:off x="3024" y="721"/>
              <a:ext cx="0" cy="32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0893" name="Line 13"/>
            <p:cNvSpPr>
              <a:spLocks noChangeShapeType="1"/>
            </p:cNvSpPr>
            <p:nvPr/>
          </p:nvSpPr>
          <p:spPr bwMode="auto">
            <a:xfrm>
              <a:off x="5760" y="721"/>
              <a:ext cx="0" cy="32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976B987D-1045-49A2-8571-805D5960374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6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2301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r>
              <a:rPr lang="en-US">
                <a:solidFill>
                  <a:schemeClr val="tx1"/>
                </a:solidFill>
              </a:rPr>
              <a:t>SPACE Matrix</a:t>
            </a:r>
          </a:p>
        </p:txBody>
      </p:sp>
      <p:sp>
        <p:nvSpPr>
          <p:cNvPr id="96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97825" cy="4419600"/>
          </a:xfrm>
          <a:noFill/>
          <a:ln/>
        </p:spPr>
        <p:txBody>
          <a:bodyPr lIns="92075" tIns="46038" rIns="92075" bIns="46038"/>
          <a:lstStyle/>
          <a:p>
            <a:pPr marL="609600" indent="-609600">
              <a:buSzPct val="80000"/>
            </a:pPr>
            <a:r>
              <a:rPr lang="en-US" dirty="0"/>
              <a:t>Select variables to define FS, CA, ES, &amp; IS</a:t>
            </a:r>
          </a:p>
          <a:p>
            <a:pPr marL="609600" indent="-609600" algn="just">
              <a:buSzPct val="80000"/>
            </a:pPr>
            <a:r>
              <a:rPr lang="en-US" dirty="0"/>
              <a:t>Assign numerical ranking from +1 (worst) to +6 (best) for FS and IS; Assign numerical ranking from –1 (best) to –6 (worst) for ES and CA.</a:t>
            </a:r>
          </a:p>
          <a:p>
            <a:pPr marL="609600" indent="-609600">
              <a:buSzPct val="80000"/>
            </a:pPr>
            <a:r>
              <a:rPr lang="en-US" dirty="0"/>
              <a:t>Compute average score for FS, CA, ES, &amp; IS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6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6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153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1670EF9B-0364-4000-A692-9C1B7EBE0A4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69225" cy="530225"/>
          </a:xfrm>
          <a:noFill/>
          <a:ln/>
        </p:spPr>
        <p:txBody>
          <a:bodyPr lIns="92075" tIns="46038" rIns="92075" bIns="46038" anchor="ctr">
            <a:normAutofit fontScale="90000"/>
          </a:bodyPr>
          <a:lstStyle/>
          <a:p>
            <a:r>
              <a:rPr lang="en-US" sz="3200" b="1">
                <a:latin typeface="Arial" charset="0"/>
              </a:rPr>
              <a:t>SPACE Matrix</a:t>
            </a:r>
          </a:p>
        </p:txBody>
      </p:sp>
      <p:sp>
        <p:nvSpPr>
          <p:cNvPr id="892931" name="Line 3"/>
          <p:cNvSpPr>
            <a:spLocks noChangeShapeType="1"/>
          </p:cNvSpPr>
          <p:nvPr/>
        </p:nvSpPr>
        <p:spPr bwMode="auto">
          <a:xfrm>
            <a:off x="4419600" y="1219200"/>
            <a:ext cx="0" cy="4875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2" name="Line 4"/>
          <p:cNvSpPr>
            <a:spLocks noChangeShapeType="1"/>
          </p:cNvSpPr>
          <p:nvPr/>
        </p:nvSpPr>
        <p:spPr bwMode="auto">
          <a:xfrm>
            <a:off x="915988" y="3581400"/>
            <a:ext cx="72374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3" name="Line 5"/>
          <p:cNvSpPr>
            <a:spLocks noChangeShapeType="1"/>
          </p:cNvSpPr>
          <p:nvPr/>
        </p:nvSpPr>
        <p:spPr bwMode="auto">
          <a:xfrm>
            <a:off x="4343400" y="1371600"/>
            <a:ext cx="228600" cy="7620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4" name="Line 6"/>
          <p:cNvSpPr>
            <a:spLocks noChangeShapeType="1"/>
          </p:cNvSpPr>
          <p:nvPr/>
        </p:nvSpPr>
        <p:spPr bwMode="auto">
          <a:xfrm>
            <a:off x="4421188" y="17526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5" name="Line 7"/>
          <p:cNvSpPr>
            <a:spLocks noChangeShapeType="1"/>
          </p:cNvSpPr>
          <p:nvPr/>
        </p:nvSpPr>
        <p:spPr bwMode="auto">
          <a:xfrm>
            <a:off x="4421188" y="20574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6" name="Line 8"/>
          <p:cNvSpPr>
            <a:spLocks noChangeShapeType="1"/>
          </p:cNvSpPr>
          <p:nvPr/>
        </p:nvSpPr>
        <p:spPr bwMode="auto">
          <a:xfrm>
            <a:off x="4421188" y="23622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7" name="Line 9"/>
          <p:cNvSpPr>
            <a:spLocks noChangeShapeType="1"/>
          </p:cNvSpPr>
          <p:nvPr/>
        </p:nvSpPr>
        <p:spPr bwMode="auto">
          <a:xfrm>
            <a:off x="4421188" y="27432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8" name="Line 10"/>
          <p:cNvSpPr>
            <a:spLocks noChangeShapeType="1"/>
          </p:cNvSpPr>
          <p:nvPr/>
        </p:nvSpPr>
        <p:spPr bwMode="auto">
          <a:xfrm>
            <a:off x="4421188" y="31242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39" name="Line 11"/>
          <p:cNvSpPr>
            <a:spLocks noChangeShapeType="1"/>
          </p:cNvSpPr>
          <p:nvPr/>
        </p:nvSpPr>
        <p:spPr bwMode="auto">
          <a:xfrm>
            <a:off x="4421188" y="39624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40" name="Line 12"/>
          <p:cNvSpPr>
            <a:spLocks noChangeShapeType="1"/>
          </p:cNvSpPr>
          <p:nvPr/>
        </p:nvSpPr>
        <p:spPr bwMode="auto">
          <a:xfrm>
            <a:off x="4421188" y="43434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41" name="Line 13"/>
          <p:cNvSpPr>
            <a:spLocks noChangeShapeType="1"/>
          </p:cNvSpPr>
          <p:nvPr/>
        </p:nvSpPr>
        <p:spPr bwMode="auto">
          <a:xfrm>
            <a:off x="4421188" y="47244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42" name="Line 14"/>
          <p:cNvSpPr>
            <a:spLocks noChangeShapeType="1"/>
          </p:cNvSpPr>
          <p:nvPr/>
        </p:nvSpPr>
        <p:spPr bwMode="auto">
          <a:xfrm>
            <a:off x="4421188" y="51816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43" name="Line 15"/>
          <p:cNvSpPr>
            <a:spLocks noChangeShapeType="1"/>
          </p:cNvSpPr>
          <p:nvPr/>
        </p:nvSpPr>
        <p:spPr bwMode="auto">
          <a:xfrm>
            <a:off x="4421188" y="55626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44" name="Line 16"/>
          <p:cNvSpPr>
            <a:spLocks noChangeShapeType="1"/>
          </p:cNvSpPr>
          <p:nvPr/>
        </p:nvSpPr>
        <p:spPr bwMode="auto">
          <a:xfrm>
            <a:off x="4421188" y="5943600"/>
            <a:ext cx="150812" cy="0"/>
          </a:xfrm>
          <a:prstGeom prst="lin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2945" name="Rectangle 17"/>
          <p:cNvSpPr>
            <a:spLocks noChangeArrowheads="1"/>
          </p:cNvSpPr>
          <p:nvPr/>
        </p:nvSpPr>
        <p:spPr bwMode="auto">
          <a:xfrm>
            <a:off x="4191000" y="8382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solidFill>
                  <a:srgbClr val="800000"/>
                </a:solidFill>
                <a:latin typeface="Times New Roman" charset="0"/>
              </a:rPr>
              <a:t>FS</a:t>
            </a:r>
          </a:p>
        </p:txBody>
      </p:sp>
      <p:sp>
        <p:nvSpPr>
          <p:cNvPr id="892946" name="Rectangle 18"/>
          <p:cNvSpPr>
            <a:spLocks noChangeArrowheads="1"/>
          </p:cNvSpPr>
          <p:nvPr/>
        </p:nvSpPr>
        <p:spPr bwMode="auto">
          <a:xfrm>
            <a:off x="3962400" y="1295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+6</a:t>
            </a:r>
          </a:p>
        </p:txBody>
      </p:sp>
      <p:sp>
        <p:nvSpPr>
          <p:cNvPr id="892947" name="Rectangle 19"/>
          <p:cNvSpPr>
            <a:spLocks noChangeArrowheads="1"/>
          </p:cNvSpPr>
          <p:nvPr/>
        </p:nvSpPr>
        <p:spPr bwMode="auto">
          <a:xfrm>
            <a:off x="3962400" y="29718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+1</a:t>
            </a:r>
          </a:p>
        </p:txBody>
      </p:sp>
      <p:sp>
        <p:nvSpPr>
          <p:cNvPr id="892948" name="Rectangle 20"/>
          <p:cNvSpPr>
            <a:spLocks noChangeArrowheads="1"/>
          </p:cNvSpPr>
          <p:nvPr/>
        </p:nvSpPr>
        <p:spPr bwMode="auto">
          <a:xfrm>
            <a:off x="3962400" y="16002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+5</a:t>
            </a:r>
          </a:p>
        </p:txBody>
      </p:sp>
      <p:sp>
        <p:nvSpPr>
          <p:cNvPr id="892949" name="Rectangle 21"/>
          <p:cNvSpPr>
            <a:spLocks noChangeArrowheads="1"/>
          </p:cNvSpPr>
          <p:nvPr/>
        </p:nvSpPr>
        <p:spPr bwMode="auto">
          <a:xfrm>
            <a:off x="3962400" y="1905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+4</a:t>
            </a:r>
          </a:p>
        </p:txBody>
      </p:sp>
      <p:sp>
        <p:nvSpPr>
          <p:cNvPr id="892950" name="Rectangle 22"/>
          <p:cNvSpPr>
            <a:spLocks noChangeArrowheads="1"/>
          </p:cNvSpPr>
          <p:nvPr/>
        </p:nvSpPr>
        <p:spPr bwMode="auto">
          <a:xfrm>
            <a:off x="3962400" y="22098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+3</a:t>
            </a:r>
          </a:p>
        </p:txBody>
      </p:sp>
      <p:sp>
        <p:nvSpPr>
          <p:cNvPr id="892951" name="Rectangle 23"/>
          <p:cNvSpPr>
            <a:spLocks noChangeArrowheads="1"/>
          </p:cNvSpPr>
          <p:nvPr/>
        </p:nvSpPr>
        <p:spPr bwMode="auto">
          <a:xfrm>
            <a:off x="3962400" y="25908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+2</a:t>
            </a:r>
          </a:p>
        </p:txBody>
      </p:sp>
      <p:sp>
        <p:nvSpPr>
          <p:cNvPr id="892952" name="Rectangle 24"/>
          <p:cNvSpPr>
            <a:spLocks noChangeArrowheads="1"/>
          </p:cNvSpPr>
          <p:nvPr/>
        </p:nvSpPr>
        <p:spPr bwMode="auto">
          <a:xfrm>
            <a:off x="3962400" y="5867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-6</a:t>
            </a:r>
          </a:p>
        </p:txBody>
      </p:sp>
      <p:sp>
        <p:nvSpPr>
          <p:cNvPr id="892953" name="Rectangle 25"/>
          <p:cNvSpPr>
            <a:spLocks noChangeArrowheads="1"/>
          </p:cNvSpPr>
          <p:nvPr/>
        </p:nvSpPr>
        <p:spPr bwMode="auto">
          <a:xfrm>
            <a:off x="3962400" y="5486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-5</a:t>
            </a:r>
          </a:p>
        </p:txBody>
      </p:sp>
      <p:sp>
        <p:nvSpPr>
          <p:cNvPr id="892954" name="Rectangle 26"/>
          <p:cNvSpPr>
            <a:spLocks noChangeArrowheads="1"/>
          </p:cNvSpPr>
          <p:nvPr/>
        </p:nvSpPr>
        <p:spPr bwMode="auto">
          <a:xfrm>
            <a:off x="3962400" y="5105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-4</a:t>
            </a:r>
          </a:p>
        </p:txBody>
      </p:sp>
      <p:sp>
        <p:nvSpPr>
          <p:cNvPr id="892955" name="Rectangle 27"/>
          <p:cNvSpPr>
            <a:spLocks noChangeArrowheads="1"/>
          </p:cNvSpPr>
          <p:nvPr/>
        </p:nvSpPr>
        <p:spPr bwMode="auto">
          <a:xfrm>
            <a:off x="3962400" y="46482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-3</a:t>
            </a:r>
          </a:p>
        </p:txBody>
      </p:sp>
      <p:sp>
        <p:nvSpPr>
          <p:cNvPr id="892956" name="Rectangle 28"/>
          <p:cNvSpPr>
            <a:spLocks noChangeArrowheads="1"/>
          </p:cNvSpPr>
          <p:nvPr/>
        </p:nvSpPr>
        <p:spPr bwMode="auto">
          <a:xfrm>
            <a:off x="3962400" y="42672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-2</a:t>
            </a:r>
          </a:p>
        </p:txBody>
      </p:sp>
      <p:sp>
        <p:nvSpPr>
          <p:cNvPr id="892957" name="Rectangle 29"/>
          <p:cNvSpPr>
            <a:spLocks noChangeArrowheads="1"/>
          </p:cNvSpPr>
          <p:nvPr/>
        </p:nvSpPr>
        <p:spPr bwMode="auto">
          <a:xfrm>
            <a:off x="3962400" y="38862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-1</a:t>
            </a:r>
          </a:p>
        </p:txBody>
      </p:sp>
      <p:sp>
        <p:nvSpPr>
          <p:cNvPr id="892958" name="Rectangle 30"/>
          <p:cNvSpPr>
            <a:spLocks noChangeArrowheads="1"/>
          </p:cNvSpPr>
          <p:nvPr/>
        </p:nvSpPr>
        <p:spPr bwMode="auto">
          <a:xfrm>
            <a:off x="9144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-6</a:t>
            </a:r>
          </a:p>
        </p:txBody>
      </p:sp>
      <p:sp>
        <p:nvSpPr>
          <p:cNvPr id="892959" name="Rectangle 31"/>
          <p:cNvSpPr>
            <a:spLocks noChangeArrowheads="1"/>
          </p:cNvSpPr>
          <p:nvPr/>
        </p:nvSpPr>
        <p:spPr bwMode="auto">
          <a:xfrm>
            <a:off x="14478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-5</a:t>
            </a:r>
          </a:p>
        </p:txBody>
      </p:sp>
      <p:sp>
        <p:nvSpPr>
          <p:cNvPr id="892960" name="Rectangle 32"/>
          <p:cNvSpPr>
            <a:spLocks noChangeArrowheads="1"/>
          </p:cNvSpPr>
          <p:nvPr/>
        </p:nvSpPr>
        <p:spPr bwMode="auto">
          <a:xfrm>
            <a:off x="19050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-4</a:t>
            </a:r>
          </a:p>
        </p:txBody>
      </p:sp>
      <p:sp>
        <p:nvSpPr>
          <p:cNvPr id="892961" name="Rectangle 33"/>
          <p:cNvSpPr>
            <a:spLocks noChangeArrowheads="1"/>
          </p:cNvSpPr>
          <p:nvPr/>
        </p:nvSpPr>
        <p:spPr bwMode="auto">
          <a:xfrm>
            <a:off x="23622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-3</a:t>
            </a:r>
          </a:p>
        </p:txBody>
      </p:sp>
      <p:sp>
        <p:nvSpPr>
          <p:cNvPr id="892962" name="Rectangle 34"/>
          <p:cNvSpPr>
            <a:spLocks noChangeArrowheads="1"/>
          </p:cNvSpPr>
          <p:nvPr/>
        </p:nvSpPr>
        <p:spPr bwMode="auto">
          <a:xfrm>
            <a:off x="28956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-2</a:t>
            </a:r>
          </a:p>
        </p:txBody>
      </p:sp>
      <p:sp>
        <p:nvSpPr>
          <p:cNvPr id="892963" name="Rectangle 35"/>
          <p:cNvSpPr>
            <a:spLocks noChangeArrowheads="1"/>
          </p:cNvSpPr>
          <p:nvPr/>
        </p:nvSpPr>
        <p:spPr bwMode="auto">
          <a:xfrm>
            <a:off x="33528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-1</a:t>
            </a:r>
          </a:p>
        </p:txBody>
      </p:sp>
      <p:sp>
        <p:nvSpPr>
          <p:cNvPr id="892964" name="Rectangle 36"/>
          <p:cNvSpPr>
            <a:spLocks noChangeArrowheads="1"/>
          </p:cNvSpPr>
          <p:nvPr/>
        </p:nvSpPr>
        <p:spPr bwMode="auto">
          <a:xfrm>
            <a:off x="48006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+1</a:t>
            </a:r>
          </a:p>
        </p:txBody>
      </p:sp>
      <p:sp>
        <p:nvSpPr>
          <p:cNvPr id="892965" name="Rectangle 37"/>
          <p:cNvSpPr>
            <a:spLocks noChangeArrowheads="1"/>
          </p:cNvSpPr>
          <p:nvPr/>
        </p:nvSpPr>
        <p:spPr bwMode="auto">
          <a:xfrm>
            <a:off x="53340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+2</a:t>
            </a:r>
          </a:p>
        </p:txBody>
      </p:sp>
      <p:sp>
        <p:nvSpPr>
          <p:cNvPr id="892966" name="Rectangle 38"/>
          <p:cNvSpPr>
            <a:spLocks noChangeArrowheads="1"/>
          </p:cNvSpPr>
          <p:nvPr/>
        </p:nvSpPr>
        <p:spPr bwMode="auto">
          <a:xfrm>
            <a:off x="57912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+3</a:t>
            </a:r>
          </a:p>
        </p:txBody>
      </p:sp>
      <p:sp>
        <p:nvSpPr>
          <p:cNvPr id="892967" name="Rectangle 39"/>
          <p:cNvSpPr>
            <a:spLocks noChangeArrowheads="1"/>
          </p:cNvSpPr>
          <p:nvPr/>
        </p:nvSpPr>
        <p:spPr bwMode="auto">
          <a:xfrm>
            <a:off x="63246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+4</a:t>
            </a:r>
          </a:p>
        </p:txBody>
      </p:sp>
      <p:sp>
        <p:nvSpPr>
          <p:cNvPr id="892968" name="Rectangle 40"/>
          <p:cNvSpPr>
            <a:spLocks noChangeArrowheads="1"/>
          </p:cNvSpPr>
          <p:nvPr/>
        </p:nvSpPr>
        <p:spPr bwMode="auto">
          <a:xfrm>
            <a:off x="69342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+5</a:t>
            </a:r>
          </a:p>
        </p:txBody>
      </p:sp>
      <p:sp>
        <p:nvSpPr>
          <p:cNvPr id="892969" name="Rectangle 41"/>
          <p:cNvSpPr>
            <a:spLocks noChangeArrowheads="1"/>
          </p:cNvSpPr>
          <p:nvPr/>
        </p:nvSpPr>
        <p:spPr bwMode="auto">
          <a:xfrm>
            <a:off x="7467600" y="38100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  <a:latin typeface="Times New Roman" charset="0"/>
              </a:rPr>
              <a:t>+6</a:t>
            </a:r>
          </a:p>
        </p:txBody>
      </p:sp>
      <p:sp>
        <p:nvSpPr>
          <p:cNvPr id="892970" name="Rectangle 42"/>
          <p:cNvSpPr>
            <a:spLocks noChangeArrowheads="1"/>
          </p:cNvSpPr>
          <p:nvPr/>
        </p:nvSpPr>
        <p:spPr bwMode="auto">
          <a:xfrm>
            <a:off x="4191000" y="6096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solidFill>
                  <a:srgbClr val="800000"/>
                </a:solidFill>
                <a:latin typeface="Times New Roman" charset="0"/>
              </a:rPr>
              <a:t>ES</a:t>
            </a:r>
          </a:p>
        </p:txBody>
      </p:sp>
      <p:sp>
        <p:nvSpPr>
          <p:cNvPr id="892971" name="Rectangle 43"/>
          <p:cNvSpPr>
            <a:spLocks noChangeArrowheads="1"/>
          </p:cNvSpPr>
          <p:nvPr/>
        </p:nvSpPr>
        <p:spPr bwMode="auto">
          <a:xfrm>
            <a:off x="304800" y="3429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solidFill>
                  <a:srgbClr val="800000"/>
                </a:solidFill>
                <a:latin typeface="Times New Roman" charset="0"/>
              </a:rPr>
              <a:t>CA</a:t>
            </a:r>
          </a:p>
        </p:txBody>
      </p:sp>
      <p:sp>
        <p:nvSpPr>
          <p:cNvPr id="892972" name="Rectangle 44"/>
          <p:cNvSpPr>
            <a:spLocks noChangeArrowheads="1"/>
          </p:cNvSpPr>
          <p:nvPr/>
        </p:nvSpPr>
        <p:spPr bwMode="auto">
          <a:xfrm>
            <a:off x="8229600" y="3429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solidFill>
                  <a:srgbClr val="800000"/>
                </a:solidFill>
                <a:latin typeface="Times New Roman" charset="0"/>
              </a:rPr>
              <a:t>IS</a:t>
            </a:r>
          </a:p>
        </p:txBody>
      </p:sp>
      <p:sp>
        <p:nvSpPr>
          <p:cNvPr id="892973" name="Rectangle 45"/>
          <p:cNvSpPr>
            <a:spLocks noChangeArrowheads="1"/>
          </p:cNvSpPr>
          <p:nvPr/>
        </p:nvSpPr>
        <p:spPr bwMode="auto">
          <a:xfrm>
            <a:off x="762000" y="990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latin typeface="Times New Roman" charset="0"/>
              </a:rPr>
              <a:t>Conservative</a:t>
            </a:r>
          </a:p>
        </p:txBody>
      </p:sp>
      <p:sp>
        <p:nvSpPr>
          <p:cNvPr id="892974" name="Rectangle 46"/>
          <p:cNvSpPr>
            <a:spLocks noChangeArrowheads="1"/>
          </p:cNvSpPr>
          <p:nvPr/>
        </p:nvSpPr>
        <p:spPr bwMode="auto">
          <a:xfrm>
            <a:off x="5638800" y="990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latin typeface="Times New Roman" charset="0"/>
              </a:rPr>
              <a:t>Aggressive</a:t>
            </a:r>
          </a:p>
        </p:txBody>
      </p:sp>
      <p:sp>
        <p:nvSpPr>
          <p:cNvPr id="892975" name="Rectangle 47"/>
          <p:cNvSpPr>
            <a:spLocks noChangeArrowheads="1"/>
          </p:cNvSpPr>
          <p:nvPr/>
        </p:nvSpPr>
        <p:spPr bwMode="auto">
          <a:xfrm>
            <a:off x="762000" y="54864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latin typeface="Times New Roman" charset="0"/>
              </a:rPr>
              <a:t>Defensive</a:t>
            </a:r>
          </a:p>
        </p:txBody>
      </p:sp>
      <p:sp>
        <p:nvSpPr>
          <p:cNvPr id="892976" name="Rectangle 48"/>
          <p:cNvSpPr>
            <a:spLocks noChangeArrowheads="1"/>
          </p:cNvSpPr>
          <p:nvPr/>
        </p:nvSpPr>
        <p:spPr bwMode="auto">
          <a:xfrm>
            <a:off x="5562600" y="54864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400" b="1">
                <a:latin typeface="Times New Roman" charset="0"/>
              </a:rPr>
              <a:t>Competitive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fld id="{E02A87AB-043E-4F11-A0F5-7077BD63088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6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230188"/>
            <a:ext cx="7769225" cy="911225"/>
          </a:xfrm>
          <a:solidFill>
            <a:srgbClr val="DDDDDD"/>
          </a:solidFill>
          <a:ln/>
        </p:spPr>
        <p:txBody>
          <a:bodyPr lIns="92075" tIns="46038" rIns="92075" bIns="46038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SPACE Matrix</a:t>
            </a:r>
          </a:p>
        </p:txBody>
      </p:sp>
      <p:sp>
        <p:nvSpPr>
          <p:cNvPr id="96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97825" cy="4419600"/>
          </a:xfrm>
          <a:noFill/>
          <a:ln/>
        </p:spPr>
        <p:txBody>
          <a:bodyPr lIns="92075" tIns="46038" rIns="92075" bIns="46038"/>
          <a:lstStyle/>
          <a:p>
            <a:pPr marL="609600" indent="-609600" algn="just">
              <a:buSzPct val="80000"/>
            </a:pPr>
            <a:r>
              <a:rPr lang="en-US" dirty="0"/>
              <a:t>Plot the average scores on the Matrix</a:t>
            </a:r>
          </a:p>
          <a:p>
            <a:pPr marL="609600" indent="-609600" algn="just">
              <a:buSzPct val="80000"/>
            </a:pPr>
            <a:r>
              <a:rPr lang="en-US" dirty="0"/>
              <a:t>Add the two scores on the x-axis and plot point on X.  Add the scores on the y-axis and plot Y.  Plot the intersection of the new </a:t>
            </a:r>
            <a:r>
              <a:rPr lang="en-US" dirty="0" err="1"/>
              <a:t>xy</a:t>
            </a:r>
            <a:r>
              <a:rPr lang="en-US" dirty="0"/>
              <a:t> point.</a:t>
            </a:r>
          </a:p>
          <a:p>
            <a:pPr marL="609600" indent="-609600" algn="just">
              <a:buSzPct val="80000"/>
            </a:pPr>
            <a:r>
              <a:rPr lang="en-US" dirty="0"/>
              <a:t>Draw a directional vector from origin through the new intersection point.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6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6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6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SPACE Matrix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800099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of Strategy Analysis &amp; Choice</a:t>
            </a:r>
          </a:p>
          <a:p>
            <a:r>
              <a:rPr lang="en-US" dirty="0" smtClean="0"/>
              <a:t>Comprehensive Strategy-Formulation Framework</a:t>
            </a:r>
          </a:p>
          <a:p>
            <a:pPr lvl="1"/>
            <a:r>
              <a:rPr lang="en-US" dirty="0" smtClean="0"/>
              <a:t>SWOT Matrix</a:t>
            </a:r>
          </a:p>
          <a:p>
            <a:pPr lvl="1"/>
            <a:r>
              <a:rPr lang="en-US" dirty="0" smtClean="0"/>
              <a:t>Strategic Position and Action Evaluation (SPACE)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BCG Matrix</a:t>
            </a:r>
          </a:p>
          <a:p>
            <a:r>
              <a:rPr lang="en-US" dirty="0" smtClean="0">
                <a:latin typeface="Arial" charset="0"/>
              </a:rPr>
              <a:t>The Internal-External Matrix</a:t>
            </a:r>
            <a:endParaRPr lang="en-US" dirty="0" smtClean="0"/>
          </a:p>
          <a:p>
            <a:r>
              <a:rPr lang="en-US" dirty="0" smtClean="0"/>
              <a:t>Quantitative Strategic Planning Matrix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597</Words>
  <Application>Microsoft Office PowerPoint</Application>
  <PresentationFormat>On-screen Show (4:3)</PresentationFormat>
  <Paragraphs>218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Business Policy and Strategy</vt:lpstr>
      <vt:lpstr>Recap</vt:lpstr>
      <vt:lpstr>Today’s Lecture</vt:lpstr>
      <vt:lpstr>Slide 4</vt:lpstr>
      <vt:lpstr>Slide 5</vt:lpstr>
      <vt:lpstr>Slide 6</vt:lpstr>
      <vt:lpstr>Slide 7</vt:lpstr>
      <vt:lpstr>SO Strategies</vt:lpstr>
      <vt:lpstr>WO Strategies</vt:lpstr>
      <vt:lpstr>ST Strategies</vt:lpstr>
      <vt:lpstr>WT Strategies</vt:lpstr>
      <vt:lpstr>SWOT Matrix</vt:lpstr>
      <vt:lpstr>Slide 13</vt:lpstr>
      <vt:lpstr>SPACE Factors -  Strategic Position and Action Evaluation</vt:lpstr>
      <vt:lpstr>SPACE Factors</vt:lpstr>
      <vt:lpstr>SPACE Matrix</vt:lpstr>
      <vt:lpstr>SPACE Matrix</vt:lpstr>
      <vt:lpstr>SPACE Matrix</vt:lpstr>
      <vt:lpstr>SPACE Matrix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Policy and Strategy</dc:title>
  <dc:creator>U</dc:creator>
  <cp:lastModifiedBy>Administrator</cp:lastModifiedBy>
  <cp:revision>24</cp:revision>
  <dcterms:created xsi:type="dcterms:W3CDTF">2006-08-16T00:00:00Z</dcterms:created>
  <dcterms:modified xsi:type="dcterms:W3CDTF">2013-11-02T10:39:57Z</dcterms:modified>
</cp:coreProperties>
</file>