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2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3858E0-10E6-4215-A25E-BAC97B9E922F}" type="datetimeFigureOut">
              <a:rPr lang="en-US" smtClean="0"/>
              <a:t>17-Oct-13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A58411-0E64-47DB-9BF9-A694C97E6E0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A44023-4358-449E-B2C1-DA16A689CA4F}" type="datetime1">
              <a:rPr lang="en-US" smtClean="0"/>
              <a:t>17-Oct-13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085C75-80F2-498A-BD2A-FCB430A5A191}" type="datetime1">
              <a:rPr lang="en-US" smtClean="0"/>
              <a:t>17-Oct-13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6C4E7B-7019-472E-B2F1-0981AB24958E}" type="datetime1">
              <a:rPr lang="en-US" smtClean="0"/>
              <a:t>17-Oct-13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D5F45D-00B2-4DDC-9C0B-35B901F5E927}" type="datetime1">
              <a:rPr lang="en-US" smtClean="0"/>
              <a:t>17-Oct-13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D3AC4F-96DA-4F13-AE72-66B6F878B601}" type="datetime1">
              <a:rPr lang="en-US" smtClean="0"/>
              <a:t>17-Oct-13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1E7798-0350-4E33-AA8F-35917EDD40D1}" type="datetime1">
              <a:rPr lang="en-US" smtClean="0"/>
              <a:t>17-Oct-13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7248C1-9007-418A-BF1C-44F287BFF1F9}" type="datetime1">
              <a:rPr lang="en-US" smtClean="0"/>
              <a:t>17-Oct-13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81EE6D-C198-4605-9BD8-DF19BC5C8500}" type="datetime1">
              <a:rPr lang="en-US" smtClean="0"/>
              <a:t>17-Oct-13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8551EA-D7F8-45D4-BF72-9740EFEC4B75}" type="datetime1">
              <a:rPr lang="en-US" smtClean="0"/>
              <a:t>17-Oct-13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95339B-F5FD-4583-A640-5EB9F5E1FFCE}" type="datetime1">
              <a:rPr lang="en-US" smtClean="0"/>
              <a:t>17-Oct-13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09BC09-99C1-4087-AA2B-AD194D7E8650}" type="datetime1">
              <a:rPr lang="en-US" smtClean="0"/>
              <a:t>17-Oct-13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59103-8602-435A-8FD3-7293453875D3}" type="datetime1">
              <a:rPr lang="en-US" smtClean="0"/>
              <a:t>17-Oct-13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endParaRPr lang="en-US" b="1" dirty="0"/>
          </a:p>
        </p:txBody>
      </p:sp>
      <p:sp>
        <p:nvSpPr>
          <p:cNvPr id="3" name="Subtitle 2"/>
          <p:cNvSpPr>
            <a:spLocks noGrp="1"/>
          </p:cNvSpPr>
          <p:nvPr>
            <p:ph type="subTitle" idx="1"/>
          </p:nvPr>
        </p:nvSpPr>
        <p:spPr/>
        <p:txBody>
          <a:bodyPr>
            <a:normAutofit/>
          </a:bodyPr>
          <a:lstStyle/>
          <a:p>
            <a:pPr algn="r">
              <a:spcBef>
                <a:spcPct val="0"/>
              </a:spcBef>
            </a:pPr>
            <a:r>
              <a:rPr lang="en-US" sz="4400" b="1" dirty="0" smtClean="0">
                <a:solidFill>
                  <a:schemeClr val="tx1"/>
                </a:solidFill>
                <a:latin typeface="+mj-lt"/>
                <a:ea typeface="+mj-ea"/>
                <a:cs typeface="+mj-cs"/>
              </a:rPr>
              <a:t>Lecture 26</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pPr algn="just"/>
            <a:r>
              <a:rPr lang="en-US" dirty="0" smtClean="0"/>
              <a:t>MICHAEL PORTER’S FIVE GENERIC STRATEGIES</a:t>
            </a:r>
          </a:p>
          <a:p>
            <a:pPr lvl="1" algn="just"/>
            <a:r>
              <a:rPr lang="en-US" dirty="0" smtClean="0"/>
              <a:t>Cost Leadership</a:t>
            </a:r>
          </a:p>
          <a:p>
            <a:pPr lvl="1" algn="just"/>
            <a:r>
              <a:rPr lang="en-US" dirty="0" smtClean="0"/>
              <a:t>Differentiation</a:t>
            </a:r>
          </a:p>
          <a:p>
            <a:pPr lvl="1" algn="just"/>
            <a:r>
              <a:rPr lang="en-US" dirty="0" smtClean="0"/>
              <a:t>Focus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pPr algn="r"/>
            <a:r>
              <a:rPr lang="en-US" sz="4000" b="1" u="sng" dirty="0" smtClean="0"/>
              <a:t>Recap</a:t>
            </a:r>
            <a:r>
              <a:rPr lang="en-US" sz="4000" b="1" dirty="0" smtClean="0"/>
              <a:t/>
            </a:r>
            <a:br>
              <a:rPr lang="en-US" sz="4000" b="1" dirty="0" smtClean="0"/>
            </a:br>
            <a:r>
              <a:rPr lang="en-US" sz="4000" b="1" dirty="0" smtClean="0"/>
              <a:t>Generic Strategies/Industry </a:t>
            </a:r>
            <a:r>
              <a:rPr lang="en-US" sz="4000" b="1" dirty="0" smtClean="0"/>
              <a:t>Forces</a:t>
            </a:r>
            <a:r>
              <a:rPr lang="en-US" sz="4000" dirty="0" smtClean="0"/>
              <a:t> </a:t>
            </a:r>
            <a:endParaRPr lang="en-US" sz="4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pic>
        <p:nvPicPr>
          <p:cNvPr id="2050" name="Picture 2"/>
          <p:cNvPicPr>
            <a:picLocks noGrp="1" noChangeAspect="1" noChangeArrowheads="1"/>
          </p:cNvPicPr>
          <p:nvPr>
            <p:ph idx="1"/>
          </p:nvPr>
        </p:nvPicPr>
        <p:blipFill>
          <a:blip r:embed="rId2" cstate="print"/>
          <a:srcRect/>
          <a:stretch>
            <a:fillRect/>
          </a:stretch>
        </p:blipFill>
        <p:spPr bwMode="auto">
          <a:xfrm>
            <a:off x="685800" y="1295400"/>
            <a:ext cx="7848600" cy="4953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a:xfrm>
            <a:off x="457200" y="1447800"/>
            <a:ext cx="8229600" cy="4678363"/>
          </a:xfrm>
        </p:spPr>
        <p:txBody>
          <a:bodyPr/>
          <a:lstStyle/>
          <a:p>
            <a:r>
              <a:rPr lang="en-US" dirty="0" smtClean="0"/>
              <a:t>MEANS FOR ACHIEVING STRATEGIES</a:t>
            </a:r>
          </a:p>
          <a:p>
            <a:pPr lvl="1"/>
            <a:r>
              <a:rPr lang="en-US" dirty="0" smtClean="0"/>
              <a:t>Joint Venture</a:t>
            </a:r>
          </a:p>
          <a:p>
            <a:pPr lvl="1"/>
            <a:r>
              <a:rPr lang="en-US" dirty="0" smtClean="0"/>
              <a:t>Mergers and acquisitions</a:t>
            </a:r>
          </a:p>
          <a:p>
            <a:pPr lvl="1"/>
            <a:r>
              <a:rPr lang="en-US" dirty="0" smtClean="0"/>
              <a:t>Leveraged Buyouts (LBOs)</a:t>
            </a:r>
          </a:p>
          <a:p>
            <a:pPr lvl="1"/>
            <a:r>
              <a:rPr lang="en-US" dirty="0" smtClean="0"/>
              <a:t>First Mover Advantages</a:t>
            </a:r>
          </a:p>
          <a:p>
            <a:pPr lvl="1"/>
            <a:r>
              <a:rPr lang="en-US" dirty="0" smtClean="0"/>
              <a:t>Outsourcing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pPr algn="r"/>
            <a:r>
              <a:rPr lang="en-US" b="1" dirty="0" smtClean="0"/>
              <a:t>Joint Venture</a:t>
            </a:r>
            <a:br>
              <a:rPr lang="en-US" b="1" dirty="0" smtClean="0"/>
            </a:br>
            <a:endParaRPr lang="en-US" b="1" dirty="0"/>
          </a:p>
        </p:txBody>
      </p:sp>
      <p:sp>
        <p:nvSpPr>
          <p:cNvPr id="3" name="Content Placeholder 2"/>
          <p:cNvSpPr>
            <a:spLocks noGrp="1"/>
          </p:cNvSpPr>
          <p:nvPr>
            <p:ph idx="1"/>
          </p:nvPr>
        </p:nvSpPr>
        <p:spPr>
          <a:xfrm>
            <a:off x="457200" y="1447800"/>
            <a:ext cx="8229600" cy="4800600"/>
          </a:xfrm>
        </p:spPr>
        <p:txBody>
          <a:bodyPr>
            <a:normAutofit fontScale="92500" lnSpcReduction="20000"/>
          </a:bodyPr>
          <a:lstStyle/>
          <a:p>
            <a:pPr algn="just"/>
            <a:r>
              <a:rPr lang="en-US" dirty="0" smtClean="0"/>
              <a:t>Joint venture is a popular strategy that occurs when two or more companies form </a:t>
            </a:r>
            <a:r>
              <a:rPr lang="en-US" dirty="0" smtClean="0"/>
              <a:t>a temporary </a:t>
            </a:r>
            <a:r>
              <a:rPr lang="en-US" dirty="0" smtClean="0"/>
              <a:t>partnership or consortium for the purpose of capitalizing on </a:t>
            </a:r>
            <a:r>
              <a:rPr lang="en-US" dirty="0" smtClean="0"/>
              <a:t>some opportunity.</a:t>
            </a:r>
          </a:p>
          <a:p>
            <a:pPr algn="just"/>
            <a:endParaRPr lang="en-US" dirty="0" smtClean="0"/>
          </a:p>
          <a:p>
            <a:pPr algn="just"/>
            <a:r>
              <a:rPr lang="en-US" dirty="0" smtClean="0"/>
              <a:t>Other types of cooperative arrangements include </a:t>
            </a:r>
            <a:endParaRPr lang="en-US" dirty="0" smtClean="0"/>
          </a:p>
          <a:p>
            <a:pPr lvl="1" algn="just"/>
            <a:r>
              <a:rPr lang="en-US" dirty="0" smtClean="0"/>
              <a:t>R&amp;D partnerships</a:t>
            </a:r>
          </a:p>
          <a:p>
            <a:pPr lvl="1" algn="just"/>
            <a:r>
              <a:rPr lang="en-US" dirty="0" smtClean="0"/>
              <a:t>C</a:t>
            </a:r>
            <a:r>
              <a:rPr lang="en-US" dirty="0" smtClean="0"/>
              <a:t>ross-distribution agreements</a:t>
            </a:r>
          </a:p>
          <a:p>
            <a:pPr lvl="1" algn="just"/>
            <a:r>
              <a:rPr lang="en-US" dirty="0" smtClean="0"/>
              <a:t>C</a:t>
            </a:r>
            <a:r>
              <a:rPr lang="en-US" dirty="0" smtClean="0"/>
              <a:t>ross-licensing agreements</a:t>
            </a:r>
          </a:p>
          <a:p>
            <a:pPr lvl="1" algn="just"/>
            <a:r>
              <a:rPr lang="en-US" dirty="0" smtClean="0"/>
              <a:t>C</a:t>
            </a:r>
            <a:r>
              <a:rPr lang="en-US" dirty="0" smtClean="0"/>
              <a:t>ross-manufacturing </a:t>
            </a:r>
            <a:r>
              <a:rPr lang="en-US" dirty="0" smtClean="0"/>
              <a:t>agreements, </a:t>
            </a:r>
            <a:r>
              <a:rPr lang="en-US" dirty="0" smtClean="0"/>
              <a:t>and</a:t>
            </a:r>
          </a:p>
          <a:p>
            <a:pPr lvl="1" algn="just"/>
            <a:r>
              <a:rPr lang="en-US" dirty="0" smtClean="0"/>
              <a:t> </a:t>
            </a:r>
            <a:r>
              <a:rPr lang="en-US" dirty="0" smtClean="0"/>
              <a:t>J</a:t>
            </a:r>
            <a:r>
              <a:rPr lang="en-US" dirty="0" smtClean="0"/>
              <a:t>oint- bidding </a:t>
            </a:r>
            <a:r>
              <a:rPr lang="en-US" dirty="0" smtClean="0"/>
              <a:t>consortia.</a:t>
            </a:r>
          </a:p>
          <a:p>
            <a:pPr algn="just"/>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Joint Venture</a:t>
            </a:r>
            <a:endParaRPr lang="en-US" dirty="0"/>
          </a:p>
        </p:txBody>
      </p:sp>
      <p:sp>
        <p:nvSpPr>
          <p:cNvPr id="3" name="Content Placeholder 2"/>
          <p:cNvSpPr>
            <a:spLocks noGrp="1"/>
          </p:cNvSpPr>
          <p:nvPr>
            <p:ph idx="1"/>
          </p:nvPr>
        </p:nvSpPr>
        <p:spPr>
          <a:xfrm>
            <a:off x="457200" y="1600200"/>
            <a:ext cx="8229600" cy="4724400"/>
          </a:xfrm>
        </p:spPr>
        <p:txBody>
          <a:bodyPr>
            <a:normAutofit fontScale="62500" lnSpcReduction="20000"/>
          </a:bodyPr>
          <a:lstStyle/>
          <a:p>
            <a:pPr algn="just"/>
            <a:r>
              <a:rPr lang="en-US" dirty="0" smtClean="0"/>
              <a:t>Joint ventures and cooperative arrangements are being used increasingly because </a:t>
            </a:r>
            <a:r>
              <a:rPr lang="en-US" dirty="0" smtClean="0"/>
              <a:t>they allow </a:t>
            </a:r>
            <a:r>
              <a:rPr lang="en-US" dirty="0" smtClean="0"/>
              <a:t>companies to improve communications and networking, to globalize </a:t>
            </a:r>
            <a:r>
              <a:rPr lang="en-US" dirty="0" smtClean="0"/>
              <a:t>operations and </a:t>
            </a:r>
            <a:r>
              <a:rPr lang="en-US" dirty="0" smtClean="0"/>
              <a:t>minimize risk</a:t>
            </a:r>
            <a:r>
              <a:rPr lang="en-US" dirty="0" smtClean="0"/>
              <a:t>.</a:t>
            </a:r>
          </a:p>
          <a:p>
            <a:pPr algn="just"/>
            <a:endParaRPr lang="en-US" dirty="0" smtClean="0"/>
          </a:p>
          <a:p>
            <a:pPr algn="just"/>
            <a:r>
              <a:rPr lang="en-US" dirty="0" smtClean="0"/>
              <a:t>Many</a:t>
            </a:r>
            <a:r>
              <a:rPr lang="en-US" dirty="0" smtClean="0"/>
              <a:t>, if not most, organizations pursue a combination of two or more </a:t>
            </a:r>
            <a:r>
              <a:rPr lang="en-US" dirty="0" smtClean="0"/>
              <a:t>strategies simultaneously</a:t>
            </a:r>
            <a:r>
              <a:rPr lang="en-US" dirty="0" smtClean="0"/>
              <a:t>, but a combination strategy can be exceptionally risky if carried </a:t>
            </a:r>
            <a:r>
              <a:rPr lang="en-US" dirty="0" smtClean="0"/>
              <a:t>too far.</a:t>
            </a:r>
          </a:p>
          <a:p>
            <a:pPr algn="just"/>
            <a:endParaRPr lang="en-US" dirty="0" smtClean="0"/>
          </a:p>
          <a:p>
            <a:pPr algn="just"/>
            <a:r>
              <a:rPr lang="en-US" dirty="0" smtClean="0"/>
              <a:t> </a:t>
            </a:r>
            <a:r>
              <a:rPr lang="en-US" dirty="0" smtClean="0"/>
              <a:t>No organization can afford to pursue all the strategies that might benefit the </a:t>
            </a:r>
            <a:r>
              <a:rPr lang="en-US" dirty="0" smtClean="0"/>
              <a:t>firm. Difficult </a:t>
            </a:r>
            <a:r>
              <a:rPr lang="en-US" dirty="0" smtClean="0"/>
              <a:t>decisions must be made. Priorities must be established. </a:t>
            </a:r>
            <a:endParaRPr lang="en-US" dirty="0" smtClean="0"/>
          </a:p>
          <a:p>
            <a:pPr algn="just"/>
            <a:endParaRPr lang="en-US" dirty="0" smtClean="0"/>
          </a:p>
          <a:p>
            <a:pPr algn="just"/>
            <a:r>
              <a:rPr lang="en-US" dirty="0" smtClean="0"/>
              <a:t>Organizations</a:t>
            </a:r>
            <a:r>
              <a:rPr lang="en-US" dirty="0" smtClean="0"/>
              <a:t>, </a:t>
            </a:r>
            <a:r>
              <a:rPr lang="en-US" dirty="0" smtClean="0"/>
              <a:t>like individuals</a:t>
            </a:r>
            <a:r>
              <a:rPr lang="en-US" dirty="0" smtClean="0"/>
              <a:t>, have limited resources. Both organizations and individuals must </a:t>
            </a:r>
            <a:r>
              <a:rPr lang="en-US" dirty="0" smtClean="0"/>
              <a:t>choose among </a:t>
            </a:r>
            <a:r>
              <a:rPr lang="en-US" dirty="0" smtClean="0"/>
              <a:t>alternative strategies and avoid excess indebtedness.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Joint Venture</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Joint ventures may fail when</a:t>
            </a:r>
            <a:r>
              <a:rPr lang="en-US" dirty="0" smtClean="0"/>
              <a:t>:</a:t>
            </a:r>
          </a:p>
          <a:p>
            <a:endParaRPr lang="en-US" dirty="0" smtClean="0"/>
          </a:p>
          <a:p>
            <a:pPr marL="514350" indent="-514350" algn="just">
              <a:buAutoNum type="alphaLcPeriod"/>
            </a:pPr>
            <a:r>
              <a:rPr lang="en-US" dirty="0" smtClean="0"/>
              <a:t>Managers </a:t>
            </a:r>
            <a:r>
              <a:rPr lang="en-US" dirty="0" smtClean="0"/>
              <a:t>who must collaborate regularly are not involved in the venture</a:t>
            </a:r>
            <a:r>
              <a:rPr lang="en-US" dirty="0" smtClean="0"/>
              <a:t>.</a:t>
            </a:r>
          </a:p>
          <a:p>
            <a:pPr marL="514350" indent="-514350" algn="just">
              <a:buAutoNum type="alphaLcPeriod"/>
            </a:pPr>
            <a:endParaRPr lang="en-US" dirty="0" smtClean="0"/>
          </a:p>
          <a:p>
            <a:pPr algn="just">
              <a:buNone/>
            </a:pPr>
            <a:r>
              <a:rPr lang="en-US" dirty="0" smtClean="0"/>
              <a:t>b. </a:t>
            </a:r>
            <a:r>
              <a:rPr lang="en-US" dirty="0" smtClean="0"/>
              <a:t> The </a:t>
            </a:r>
            <a:r>
              <a:rPr lang="en-US" dirty="0" smtClean="0"/>
              <a:t>venture may benefit partnering companies but </a:t>
            </a:r>
            <a:r>
              <a:rPr lang="en-US" dirty="0" smtClean="0"/>
              <a:t>   not </a:t>
            </a:r>
            <a:r>
              <a:rPr lang="en-US" dirty="0" smtClean="0"/>
              <a:t>the customers</a:t>
            </a:r>
            <a:r>
              <a:rPr lang="en-US" dirty="0" smtClean="0"/>
              <a:t>.</a:t>
            </a:r>
          </a:p>
          <a:p>
            <a:pPr algn="just">
              <a:buNone/>
            </a:pPr>
            <a:endParaRPr lang="en-US" dirty="0" smtClean="0"/>
          </a:p>
          <a:p>
            <a:pPr algn="just">
              <a:buNone/>
            </a:pPr>
            <a:r>
              <a:rPr lang="en-US" dirty="0" smtClean="0"/>
              <a:t>c</a:t>
            </a:r>
            <a:r>
              <a:rPr lang="en-US" dirty="0" smtClean="0"/>
              <a:t>.  </a:t>
            </a:r>
            <a:r>
              <a:rPr lang="en-US" dirty="0" smtClean="0"/>
              <a:t>Both partners may not support the venture equally</a:t>
            </a:r>
            <a:r>
              <a:rPr lang="en-US" dirty="0" smtClean="0"/>
              <a:t>.</a:t>
            </a:r>
          </a:p>
          <a:p>
            <a:pPr algn="just">
              <a:buNone/>
            </a:pPr>
            <a:endParaRPr lang="en-US" dirty="0" smtClean="0"/>
          </a:p>
          <a:p>
            <a:pPr algn="just">
              <a:buNone/>
            </a:pPr>
            <a:r>
              <a:rPr lang="en-US" dirty="0" smtClean="0"/>
              <a:t>d. </a:t>
            </a:r>
            <a:r>
              <a:rPr lang="en-US" dirty="0" smtClean="0"/>
              <a:t> The </a:t>
            </a:r>
            <a:r>
              <a:rPr lang="en-US" dirty="0" smtClean="0"/>
              <a:t>venture competes with one of the partners.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Joint Venture</a:t>
            </a:r>
            <a:endParaRPr lang="en-US" dirty="0"/>
          </a:p>
        </p:txBody>
      </p:sp>
      <p:sp>
        <p:nvSpPr>
          <p:cNvPr id="3" name="Content Placeholder 2"/>
          <p:cNvSpPr>
            <a:spLocks noGrp="1"/>
          </p:cNvSpPr>
          <p:nvPr>
            <p:ph idx="1"/>
          </p:nvPr>
        </p:nvSpPr>
        <p:spPr>
          <a:xfrm>
            <a:off x="457200" y="1600200"/>
            <a:ext cx="8229600" cy="4648200"/>
          </a:xfrm>
        </p:spPr>
        <p:txBody>
          <a:bodyPr>
            <a:normAutofit fontScale="62500" lnSpcReduction="20000"/>
          </a:bodyPr>
          <a:lstStyle/>
          <a:p>
            <a:pPr algn="just">
              <a:buNone/>
            </a:pPr>
            <a:r>
              <a:rPr lang="en-US" dirty="0" smtClean="0"/>
              <a:t>Joint ventures are especially effective when</a:t>
            </a:r>
            <a:r>
              <a:rPr lang="en-US" dirty="0" smtClean="0"/>
              <a:t>:</a:t>
            </a:r>
          </a:p>
          <a:p>
            <a:pPr algn="just">
              <a:buNone/>
            </a:pPr>
            <a:endParaRPr lang="en-US" dirty="0" smtClean="0"/>
          </a:p>
          <a:p>
            <a:pPr marL="514350" indent="-514350" algn="just">
              <a:buAutoNum type="alphaLcPeriod"/>
            </a:pPr>
            <a:r>
              <a:rPr lang="en-US" dirty="0" smtClean="0"/>
              <a:t>A </a:t>
            </a:r>
            <a:r>
              <a:rPr lang="en-US" dirty="0" smtClean="0"/>
              <a:t>privately owned organization forms one with a public organization</a:t>
            </a:r>
            <a:r>
              <a:rPr lang="en-US" dirty="0" smtClean="0"/>
              <a:t>.</a:t>
            </a:r>
          </a:p>
          <a:p>
            <a:pPr marL="514350" indent="-514350" algn="just">
              <a:buAutoNum type="alphaLcPeriod"/>
            </a:pPr>
            <a:endParaRPr lang="en-US" dirty="0" smtClean="0"/>
          </a:p>
          <a:p>
            <a:pPr algn="just">
              <a:buNone/>
            </a:pPr>
            <a:r>
              <a:rPr lang="en-US" dirty="0" smtClean="0"/>
              <a:t>b. A domestic organization works with a </a:t>
            </a:r>
            <a:r>
              <a:rPr lang="en-US" dirty="0" smtClean="0"/>
              <a:t>foreign </a:t>
            </a:r>
            <a:r>
              <a:rPr lang="en-US" dirty="0" smtClean="0"/>
              <a:t>company</a:t>
            </a:r>
            <a:r>
              <a:rPr lang="en-US" dirty="0" smtClean="0"/>
              <a:t>.</a:t>
            </a:r>
          </a:p>
          <a:p>
            <a:pPr algn="just">
              <a:buNone/>
            </a:pPr>
            <a:endParaRPr lang="en-US" dirty="0" smtClean="0"/>
          </a:p>
          <a:p>
            <a:pPr algn="just">
              <a:buNone/>
            </a:pPr>
            <a:r>
              <a:rPr lang="en-US" dirty="0" smtClean="0"/>
              <a:t>c. The distinct competencies of the firms complement each other especially well</a:t>
            </a:r>
            <a:r>
              <a:rPr lang="en-US" dirty="0" smtClean="0"/>
              <a:t>.</a:t>
            </a:r>
          </a:p>
          <a:p>
            <a:pPr algn="just">
              <a:buNone/>
            </a:pPr>
            <a:endParaRPr lang="en-US" dirty="0" smtClean="0"/>
          </a:p>
          <a:p>
            <a:pPr algn="just">
              <a:buNone/>
            </a:pPr>
            <a:r>
              <a:rPr lang="en-US" dirty="0" smtClean="0"/>
              <a:t>d. Some project is potentially profitable but requires much risk</a:t>
            </a:r>
            <a:r>
              <a:rPr lang="en-US" dirty="0" smtClean="0"/>
              <a:t>.</a:t>
            </a:r>
          </a:p>
          <a:p>
            <a:pPr algn="just">
              <a:buNone/>
            </a:pPr>
            <a:endParaRPr lang="en-US" dirty="0" smtClean="0"/>
          </a:p>
          <a:p>
            <a:pPr algn="just">
              <a:buNone/>
            </a:pPr>
            <a:r>
              <a:rPr lang="en-US" dirty="0" smtClean="0"/>
              <a:t>e. Two or more smaller firms wish to compete against a larger firm</a:t>
            </a:r>
            <a:r>
              <a:rPr lang="en-US" dirty="0" smtClean="0"/>
              <a:t>.</a:t>
            </a:r>
          </a:p>
          <a:p>
            <a:pPr algn="just">
              <a:buNone/>
            </a:pPr>
            <a:endParaRPr lang="en-US" dirty="0" smtClean="0"/>
          </a:p>
          <a:p>
            <a:pPr algn="just">
              <a:buNone/>
            </a:pPr>
            <a:r>
              <a:rPr lang="en-US" dirty="0" smtClean="0"/>
              <a:t>f.	There is a need to introduce a new technology quickly.</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Mergers and acquisitions</a:t>
            </a:r>
            <a:endParaRPr lang="en-US" b="1" dirty="0"/>
          </a:p>
        </p:txBody>
      </p:sp>
      <p:sp>
        <p:nvSpPr>
          <p:cNvPr id="3" name="Content Placeholder 2"/>
          <p:cNvSpPr>
            <a:spLocks noGrp="1"/>
          </p:cNvSpPr>
          <p:nvPr>
            <p:ph idx="1"/>
          </p:nvPr>
        </p:nvSpPr>
        <p:spPr/>
        <p:txBody>
          <a:bodyPr>
            <a:normAutofit lnSpcReduction="10000"/>
          </a:bodyPr>
          <a:lstStyle/>
          <a:p>
            <a:pPr algn="just">
              <a:buNone/>
            </a:pPr>
            <a:r>
              <a:rPr lang="en-US" dirty="0" smtClean="0"/>
              <a:t>Mergers and acquisitions are two commonly used ways to pursue strategies.</a:t>
            </a:r>
          </a:p>
          <a:p>
            <a:pPr algn="just"/>
            <a:endParaRPr lang="en-US" dirty="0" smtClean="0"/>
          </a:p>
          <a:p>
            <a:pPr algn="just">
              <a:buNone/>
            </a:pPr>
            <a:r>
              <a:rPr lang="en-US" dirty="0" smtClean="0"/>
              <a:t>1.	A merger occurs when two organizations of about equal size unite to form </a:t>
            </a:r>
            <a:r>
              <a:rPr lang="en-US" dirty="0" smtClean="0"/>
              <a:t>one enterprise</a:t>
            </a:r>
            <a:r>
              <a:rPr lang="en-US" dirty="0" smtClean="0"/>
              <a:t>.</a:t>
            </a:r>
          </a:p>
          <a:p>
            <a:pPr algn="just"/>
            <a:endParaRPr lang="en-US" dirty="0" smtClean="0"/>
          </a:p>
          <a:p>
            <a:pPr algn="just">
              <a:buNone/>
            </a:pPr>
            <a:r>
              <a:rPr lang="en-US" dirty="0" smtClean="0"/>
              <a:t>2.	An acquisition occurs when a large organization purchases (acquires) a smaller </a:t>
            </a:r>
            <a:r>
              <a:rPr lang="en-US" dirty="0" smtClean="0"/>
              <a:t>firm or </a:t>
            </a:r>
            <a:r>
              <a:rPr lang="en-US" dirty="0" smtClean="0"/>
              <a:t>vice versa.</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Reasons</a:t>
            </a:r>
            <a:r>
              <a:rPr lang="en-US" sz="3600" b="1" dirty="0" smtClean="0"/>
              <a:t> for </a:t>
            </a:r>
            <a:r>
              <a:rPr lang="en-US" sz="3600" b="1" dirty="0" smtClean="0"/>
              <a:t>Mergers</a:t>
            </a:r>
            <a:r>
              <a:rPr lang="en-US" sz="3600" b="1" dirty="0" smtClean="0"/>
              <a:t> and </a:t>
            </a:r>
            <a:r>
              <a:rPr lang="en-US" sz="3600" b="1" dirty="0" smtClean="0"/>
              <a:t>Acquisitions</a:t>
            </a:r>
            <a:endParaRPr lang="en-US" sz="3600" b="1" dirty="0"/>
          </a:p>
        </p:txBody>
      </p:sp>
      <p:sp>
        <p:nvSpPr>
          <p:cNvPr id="3" name="Content Placeholder 2"/>
          <p:cNvSpPr>
            <a:spLocks noGrp="1"/>
          </p:cNvSpPr>
          <p:nvPr>
            <p:ph idx="1"/>
          </p:nvPr>
        </p:nvSpPr>
        <p:spPr/>
        <p:txBody>
          <a:bodyPr>
            <a:normAutofit fontScale="92500" lnSpcReduction="10000"/>
          </a:bodyPr>
          <a:lstStyle/>
          <a:p>
            <a:pPr marL="514350" indent="-514350" algn="just">
              <a:buFont typeface="+mj-lt"/>
              <a:buAutoNum type="arabicPeriod"/>
            </a:pPr>
            <a:r>
              <a:rPr lang="en-US" dirty="0" smtClean="0"/>
              <a:t>To provide improved capacity utilization</a:t>
            </a:r>
          </a:p>
          <a:p>
            <a:pPr marL="514350" indent="-514350" algn="just">
              <a:buFont typeface="+mj-lt"/>
              <a:buAutoNum type="arabicPeriod"/>
            </a:pPr>
            <a:r>
              <a:rPr lang="en-US" dirty="0" smtClean="0"/>
              <a:t>To </a:t>
            </a:r>
            <a:r>
              <a:rPr lang="en-US" dirty="0" smtClean="0"/>
              <a:t>make better use of an existing sales force.</a:t>
            </a:r>
          </a:p>
          <a:p>
            <a:pPr marL="514350" indent="-514350" algn="just">
              <a:buFont typeface="+mj-lt"/>
              <a:buAutoNum type="arabicPeriod"/>
            </a:pPr>
            <a:r>
              <a:rPr lang="en-US" dirty="0" smtClean="0"/>
              <a:t>To </a:t>
            </a:r>
            <a:r>
              <a:rPr lang="en-US" dirty="0" smtClean="0"/>
              <a:t>reduce managerial staff.</a:t>
            </a:r>
          </a:p>
          <a:p>
            <a:pPr marL="514350" indent="-514350" algn="just">
              <a:buFont typeface="+mj-lt"/>
              <a:buAutoNum type="arabicPeriod"/>
            </a:pPr>
            <a:r>
              <a:rPr lang="en-US" dirty="0" smtClean="0"/>
              <a:t>To </a:t>
            </a:r>
            <a:r>
              <a:rPr lang="en-US" dirty="0" smtClean="0"/>
              <a:t>gain economies of scale.</a:t>
            </a:r>
          </a:p>
          <a:p>
            <a:pPr marL="514350" indent="-514350" algn="just">
              <a:buFont typeface="+mj-lt"/>
              <a:buAutoNum type="arabicPeriod"/>
            </a:pPr>
            <a:r>
              <a:rPr lang="en-US" dirty="0" smtClean="0"/>
              <a:t>To </a:t>
            </a:r>
            <a:r>
              <a:rPr lang="en-US" dirty="0" smtClean="0"/>
              <a:t>smooth out seasonal trends in sales.</a:t>
            </a:r>
          </a:p>
          <a:p>
            <a:pPr marL="514350" indent="-514350" algn="just">
              <a:buFont typeface="+mj-lt"/>
              <a:buAutoNum type="arabicPeriod"/>
            </a:pPr>
            <a:r>
              <a:rPr lang="en-US" dirty="0" smtClean="0"/>
              <a:t>To </a:t>
            </a:r>
            <a:r>
              <a:rPr lang="en-US" dirty="0" smtClean="0"/>
              <a:t>gain access to new suppliers, distributors, customers, products, and creditors.</a:t>
            </a:r>
          </a:p>
          <a:p>
            <a:pPr marL="514350" indent="-514350" algn="just">
              <a:buFont typeface="+mj-lt"/>
              <a:buAutoNum type="arabicPeriod"/>
            </a:pPr>
            <a:r>
              <a:rPr lang="en-US" dirty="0" smtClean="0"/>
              <a:t>To </a:t>
            </a:r>
            <a:r>
              <a:rPr lang="en-US" dirty="0" smtClean="0"/>
              <a:t>gain new technology.</a:t>
            </a:r>
          </a:p>
          <a:p>
            <a:pPr marL="514350" indent="-514350" algn="just">
              <a:buFont typeface="+mj-lt"/>
              <a:buAutoNum type="arabicPeriod"/>
            </a:pPr>
            <a:r>
              <a:rPr lang="en-US" dirty="0" smtClean="0"/>
              <a:t>To </a:t>
            </a:r>
            <a:r>
              <a:rPr lang="en-US" dirty="0" smtClean="0"/>
              <a:t>reduce tax obligations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Reasons for </a:t>
            </a:r>
            <a:r>
              <a:rPr lang="en-US" sz="3200" b="1" dirty="0" smtClean="0"/>
              <a:t>Failure of Mergers</a:t>
            </a:r>
            <a:r>
              <a:rPr lang="en-US" sz="3200" b="1" dirty="0" smtClean="0"/>
              <a:t> and Acquisitions</a:t>
            </a:r>
            <a:endParaRPr lang="en-US" sz="3200"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smtClean="0"/>
              <a:t>Integration </a:t>
            </a:r>
            <a:r>
              <a:rPr lang="en-US" dirty="0" smtClean="0"/>
              <a:t>difficulties</a:t>
            </a:r>
          </a:p>
          <a:p>
            <a:pPr marL="514350" indent="-514350">
              <a:buFont typeface="+mj-lt"/>
              <a:buAutoNum type="arabicPeriod"/>
            </a:pPr>
            <a:r>
              <a:rPr lang="en-US" dirty="0" smtClean="0"/>
              <a:t>Inadequate </a:t>
            </a:r>
            <a:r>
              <a:rPr lang="en-US" dirty="0" smtClean="0"/>
              <a:t>evaluation of target</a:t>
            </a:r>
          </a:p>
          <a:p>
            <a:pPr marL="514350" indent="-514350">
              <a:buFont typeface="+mj-lt"/>
              <a:buAutoNum type="arabicPeriod"/>
            </a:pPr>
            <a:r>
              <a:rPr lang="en-US" dirty="0" smtClean="0"/>
              <a:t>Large </a:t>
            </a:r>
            <a:r>
              <a:rPr lang="en-US" dirty="0" smtClean="0"/>
              <a:t>debt</a:t>
            </a:r>
          </a:p>
          <a:p>
            <a:pPr marL="514350" indent="-514350">
              <a:buFont typeface="+mj-lt"/>
              <a:buAutoNum type="arabicPeriod"/>
            </a:pPr>
            <a:r>
              <a:rPr lang="en-US" dirty="0" smtClean="0"/>
              <a:t>Inability </a:t>
            </a:r>
            <a:r>
              <a:rPr lang="en-US" dirty="0" smtClean="0"/>
              <a:t>to achieve synergy</a:t>
            </a:r>
          </a:p>
          <a:p>
            <a:pPr marL="514350" indent="-514350">
              <a:buFont typeface="+mj-lt"/>
              <a:buAutoNum type="arabicPeriod"/>
            </a:pPr>
            <a:r>
              <a:rPr lang="en-US" dirty="0" smtClean="0"/>
              <a:t>Too </a:t>
            </a:r>
            <a:r>
              <a:rPr lang="en-US" dirty="0" smtClean="0"/>
              <a:t>much diversification</a:t>
            </a:r>
          </a:p>
          <a:p>
            <a:pPr marL="514350" indent="-514350">
              <a:buFont typeface="+mj-lt"/>
              <a:buAutoNum type="arabicPeriod"/>
            </a:pPr>
            <a:r>
              <a:rPr lang="en-US" dirty="0" smtClean="0"/>
              <a:t>Managers </a:t>
            </a:r>
            <a:r>
              <a:rPr lang="en-US" dirty="0" smtClean="0"/>
              <a:t>overly focused on acquisitions</a:t>
            </a:r>
          </a:p>
          <a:p>
            <a:pPr marL="514350" indent="-514350">
              <a:buFont typeface="+mj-lt"/>
              <a:buAutoNum type="arabicPeriod"/>
            </a:pPr>
            <a:r>
              <a:rPr lang="en-US" dirty="0" smtClean="0"/>
              <a:t>Too </a:t>
            </a:r>
            <a:r>
              <a:rPr lang="en-US" dirty="0" smtClean="0"/>
              <a:t>large of an acquisition</a:t>
            </a:r>
          </a:p>
          <a:p>
            <a:pPr marL="514350" indent="-514350">
              <a:buFont typeface="+mj-lt"/>
              <a:buAutoNum type="arabicPeriod"/>
            </a:pPr>
            <a:r>
              <a:rPr lang="en-US" dirty="0" smtClean="0"/>
              <a:t>Difficulty </a:t>
            </a:r>
            <a:r>
              <a:rPr lang="en-US" dirty="0" smtClean="0"/>
              <a:t>integrating different cultures</a:t>
            </a:r>
          </a:p>
          <a:p>
            <a:pPr marL="514350" indent="-514350" algn="just">
              <a:buFont typeface="+mj-lt"/>
              <a:buAutoNum type="arabicPeriod"/>
            </a:pPr>
            <a:r>
              <a:rPr lang="en-US" dirty="0" smtClean="0"/>
              <a:t>Reduced </a:t>
            </a:r>
            <a:r>
              <a:rPr lang="en-US" dirty="0" smtClean="0"/>
              <a:t>employee morale due to layoffs and relocations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Leveraged Buyouts (LBOs)</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acquisition of another company using a significant amount of borrowed money (bonds or loans) to meet the cost of acquisition</a:t>
            </a:r>
            <a:r>
              <a:rPr lang="en-US" dirty="0" smtClean="0"/>
              <a:t>.</a:t>
            </a:r>
          </a:p>
          <a:p>
            <a:pPr algn="just"/>
            <a:endParaRPr lang="en-US" dirty="0" smtClean="0"/>
          </a:p>
          <a:p>
            <a:pPr algn="just"/>
            <a:r>
              <a:rPr lang="en-US" dirty="0" smtClean="0"/>
              <a:t>Besides trying to avoid a hostile takeover, other reasons for the initiation of an </a:t>
            </a:r>
            <a:r>
              <a:rPr lang="en-US" dirty="0" smtClean="0"/>
              <a:t>LBO by </a:t>
            </a:r>
            <a:r>
              <a:rPr lang="en-US" dirty="0" smtClean="0"/>
              <a:t>senior management are that particular divisions do not fit into an overall </a:t>
            </a:r>
            <a:r>
              <a:rPr lang="en-US" dirty="0" smtClean="0"/>
              <a:t>corporate strategy</a:t>
            </a:r>
            <a:r>
              <a:rPr lang="en-US" dirty="0" smtClean="0"/>
              <a:t>, must be sold to raise cash, or receive an attractive offering price. A </a:t>
            </a:r>
            <a:r>
              <a:rPr lang="en-US" dirty="0" smtClean="0"/>
              <a:t>LBO takes </a:t>
            </a:r>
            <a:r>
              <a:rPr lang="en-US" dirty="0" smtClean="0"/>
              <a:t>a corporation private</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Leveraged Buyouts (LBOs)</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In an LBO, there is usually a ratio of 90% debt to 10% equity. Because of this high debt/equity ratio, the bonds usually are not investment grade and are referred to as junk bonds. </a:t>
            </a:r>
            <a:endParaRPr lang="en-US" dirty="0" smtClean="0"/>
          </a:p>
          <a:p>
            <a:pPr algn="just"/>
            <a:r>
              <a:rPr lang="en-US" dirty="0" smtClean="0"/>
              <a:t>Leveraged </a:t>
            </a:r>
            <a:r>
              <a:rPr lang="en-US" dirty="0" smtClean="0"/>
              <a:t>buyouts have had a notorious history, especially in the 1980s when several prominent buyouts led to the eventual bankruptcy of the acquired companies. </a:t>
            </a:r>
            <a:endParaRPr lang="en-US" dirty="0" smtClean="0"/>
          </a:p>
          <a:p>
            <a:pPr algn="just"/>
            <a:r>
              <a:rPr lang="en-US" dirty="0" smtClean="0"/>
              <a:t>This </a:t>
            </a:r>
            <a:r>
              <a:rPr lang="en-US" dirty="0" smtClean="0"/>
              <a:t>was mainly due to the fact that the leverage ratio was nearly 100% and the interest payments were so large that the company's operating cash flows were unable to meet the obligation.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First Mover Advantages</a:t>
            </a:r>
            <a:endParaRPr lang="en-US" b="1" dirty="0"/>
          </a:p>
        </p:txBody>
      </p:sp>
      <p:sp>
        <p:nvSpPr>
          <p:cNvPr id="3" name="Content Placeholder 2"/>
          <p:cNvSpPr>
            <a:spLocks noGrp="1"/>
          </p:cNvSpPr>
          <p:nvPr>
            <p:ph idx="1"/>
          </p:nvPr>
        </p:nvSpPr>
        <p:spPr>
          <a:xfrm>
            <a:off x="457200" y="1524000"/>
            <a:ext cx="8229600" cy="4602163"/>
          </a:xfrm>
        </p:spPr>
        <p:txBody>
          <a:bodyPr>
            <a:normAutofit fontScale="85000" lnSpcReduction="10000"/>
          </a:bodyPr>
          <a:lstStyle/>
          <a:p>
            <a:pPr algn="just">
              <a:buNone/>
            </a:pPr>
            <a:r>
              <a:rPr lang="en-US" dirty="0" smtClean="0"/>
              <a:t>A form of competitive advantage that a company earns by being the first to enter a specific market or industry. Being the first allows a company to acquire superior brand recognition and customer loyalty. The company also has more time to perfect its product or service.</a:t>
            </a:r>
          </a:p>
          <a:p>
            <a:pPr algn="just">
              <a:buNone/>
            </a:pPr>
            <a:endParaRPr lang="en-US" dirty="0" smtClean="0"/>
          </a:p>
          <a:p>
            <a:pPr algn="just">
              <a:buNone/>
            </a:pPr>
            <a:r>
              <a:rPr lang="en-US" dirty="0" smtClean="0"/>
              <a:t> </a:t>
            </a:r>
            <a:r>
              <a:rPr lang="en-US" dirty="0" smtClean="0"/>
              <a:t>The advantages of being a first mover include securing access to rare </a:t>
            </a:r>
            <a:r>
              <a:rPr lang="en-US" dirty="0" smtClean="0"/>
              <a:t>resources, gaining </a:t>
            </a:r>
            <a:r>
              <a:rPr lang="en-US" dirty="0" smtClean="0"/>
              <a:t>new knowledge of key factors and issues, and carving out market share and </a:t>
            </a:r>
            <a:r>
              <a:rPr lang="en-US" dirty="0" smtClean="0"/>
              <a:t>a position </a:t>
            </a:r>
            <a:r>
              <a:rPr lang="en-US" dirty="0" smtClean="0"/>
              <a:t>that is easy to defend and costly for rival firms overtake.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First Mover Advantages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eBay was the first company to take the auction process online, kicking off operations in 1995. </a:t>
            </a:r>
            <a:endParaRPr lang="en-US" dirty="0" smtClean="0"/>
          </a:p>
          <a:p>
            <a:pPr algn="just"/>
            <a:r>
              <a:rPr lang="en-US" dirty="0" smtClean="0"/>
              <a:t>Coca-Cola </a:t>
            </a:r>
            <a:r>
              <a:rPr lang="en-US" dirty="0" smtClean="0"/>
              <a:t>was the first cola producer, and began selling its product to the public in </a:t>
            </a:r>
            <a:r>
              <a:rPr lang="en-US" dirty="0" smtClean="0"/>
              <a:t>1886.</a:t>
            </a:r>
          </a:p>
          <a:p>
            <a:pPr algn="just"/>
            <a:endParaRPr lang="en-US" dirty="0" smtClean="0"/>
          </a:p>
          <a:p>
            <a:pPr algn="just">
              <a:buNone/>
            </a:pPr>
            <a:r>
              <a:rPr lang="en-US" dirty="0" smtClean="0"/>
              <a:t>First </a:t>
            </a:r>
            <a:r>
              <a:rPr lang="en-US" dirty="0" smtClean="0"/>
              <a:t>movers are often followed by competitors that try to capitalize on the original company's success. By this time, however, the first mover has usually accumulated enough market share, expertise and customer loyalty to remain on top.</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Outsourcing</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sz="2800" dirty="0" smtClean="0"/>
              <a:t>In business, </a:t>
            </a:r>
            <a:r>
              <a:rPr lang="en-US" sz="2800" b="1" dirty="0" smtClean="0"/>
              <a:t>outsourcing</a:t>
            </a:r>
            <a:r>
              <a:rPr lang="en-US" sz="2800" dirty="0" smtClean="0"/>
              <a:t> is the contracting out of a business process to a third-party. </a:t>
            </a:r>
            <a:r>
              <a:rPr lang="en-US" sz="2800" dirty="0" smtClean="0"/>
              <a:t>Outsourcing </a:t>
            </a:r>
            <a:r>
              <a:rPr lang="en-US" sz="2800" dirty="0" smtClean="0"/>
              <a:t>sometimes involves transferring employees and assets from one firm to another, but not </a:t>
            </a:r>
            <a:r>
              <a:rPr lang="en-US" sz="2800" dirty="0" smtClean="0"/>
              <a:t>always.</a:t>
            </a:r>
          </a:p>
          <a:p>
            <a:pPr algn="just"/>
            <a:endParaRPr lang="en-US" sz="2800" dirty="0" smtClean="0"/>
          </a:p>
          <a:p>
            <a:pPr algn="just"/>
            <a:r>
              <a:rPr lang="en-US" sz="2800" dirty="0" smtClean="0"/>
              <a:t>Outsourcing includes both foreign and domestic contracting</a:t>
            </a:r>
            <a:r>
              <a:rPr lang="en-US" sz="2800" dirty="0" smtClean="0"/>
              <a:t>,</a:t>
            </a:r>
            <a:r>
              <a:rPr lang="en-US" sz="2800" dirty="0" smtClean="0"/>
              <a:t> and sometimes includes </a:t>
            </a:r>
            <a:r>
              <a:rPr lang="en-US" sz="2800" dirty="0" smtClean="0"/>
              <a:t>off shoring</a:t>
            </a:r>
            <a:r>
              <a:rPr lang="en-US" sz="2800" dirty="0" smtClean="0"/>
              <a:t> or relocating a business function to another </a:t>
            </a:r>
            <a:r>
              <a:rPr lang="en-US" sz="2800" dirty="0" smtClean="0"/>
              <a:t>country.</a:t>
            </a:r>
            <a:r>
              <a:rPr lang="en-US" sz="2800" baseline="30000" dirty="0" smtClean="0"/>
              <a:t> </a:t>
            </a:r>
            <a:r>
              <a:rPr lang="en-US" sz="2800" dirty="0" smtClean="0"/>
              <a:t>Financial </a:t>
            </a:r>
            <a:r>
              <a:rPr lang="en-US" sz="2800" dirty="0" smtClean="0"/>
              <a:t>savings from lower international labor rates is a big motivation for outsourcing/</a:t>
            </a:r>
            <a:r>
              <a:rPr lang="en-US" sz="2800" dirty="0" err="1" smtClean="0"/>
              <a:t>offshoring</a:t>
            </a:r>
            <a:r>
              <a:rPr lang="en-US" sz="2800" dirty="0" smtClean="0"/>
              <a:t>.</a:t>
            </a:r>
          </a:p>
          <a:p>
            <a:pPr algn="just"/>
            <a:endParaRPr lang="en-US" sz="2800" dirty="0" smtClean="0"/>
          </a:p>
          <a:p>
            <a:pPr algn="just"/>
            <a:r>
              <a:rPr lang="en-US" sz="2800" dirty="0" smtClean="0"/>
              <a:t>Business-Process Outsourcing </a:t>
            </a:r>
            <a:r>
              <a:rPr lang="en-US" sz="2800" dirty="0" smtClean="0"/>
              <a:t>(BPO): Companies take over functional </a:t>
            </a:r>
            <a:r>
              <a:rPr lang="en-US" sz="2800" dirty="0" smtClean="0"/>
              <a:t>operations such </a:t>
            </a:r>
            <a:r>
              <a:rPr lang="en-US" sz="2800" dirty="0" smtClean="0"/>
              <a:t>as human resources, information systems, and marketing for other firms.</a:t>
            </a:r>
          </a:p>
          <a:p>
            <a:endParaRPr lang="en-US" sz="2800" dirty="0" smtClean="0"/>
          </a:p>
          <a:p>
            <a:pPr algn="just"/>
            <a:r>
              <a:rPr lang="en-US" sz="2800" dirty="0" smtClean="0"/>
              <a:t>Outsourcing </a:t>
            </a:r>
            <a:r>
              <a:rPr lang="en-US" sz="2800" dirty="0" smtClean="0"/>
              <a:t>can be less expensive, can allow firms to focus on core businesses, </a:t>
            </a:r>
            <a:r>
              <a:rPr lang="en-US" sz="2800" dirty="0" smtClean="0"/>
              <a:t>and enables </a:t>
            </a:r>
            <a:r>
              <a:rPr lang="en-US" sz="2800" dirty="0" smtClean="0"/>
              <a:t>firms to provide better services.</a:t>
            </a:r>
            <a:endParaRPr lang="en-US" sz="2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pPr algn="r"/>
            <a:r>
              <a:rPr lang="en-US" b="1" dirty="0" smtClean="0"/>
              <a:t>Reasons for outsourcing</a:t>
            </a:r>
            <a:br>
              <a:rPr lang="en-US" b="1" dirty="0" smtClean="0"/>
            </a:br>
            <a:endParaRPr lang="en-US" dirty="0"/>
          </a:p>
        </p:txBody>
      </p:sp>
      <p:sp>
        <p:nvSpPr>
          <p:cNvPr id="3" name="Content Placeholder 2"/>
          <p:cNvSpPr>
            <a:spLocks noGrp="1"/>
          </p:cNvSpPr>
          <p:nvPr>
            <p:ph idx="1"/>
          </p:nvPr>
        </p:nvSpPr>
        <p:spPr>
          <a:xfrm>
            <a:off x="457200" y="1447800"/>
            <a:ext cx="8229600" cy="4678363"/>
          </a:xfrm>
        </p:spPr>
        <p:txBody>
          <a:bodyPr>
            <a:normAutofit fontScale="77500" lnSpcReduction="20000"/>
          </a:bodyPr>
          <a:lstStyle/>
          <a:p>
            <a:pPr algn="just"/>
            <a:r>
              <a:rPr lang="en-US" dirty="0" smtClean="0"/>
              <a:t>Lower costs due to economies of scale</a:t>
            </a:r>
          </a:p>
          <a:p>
            <a:pPr algn="just"/>
            <a:r>
              <a:rPr lang="en-US" dirty="0" smtClean="0"/>
              <a:t>Ability to concentrate on core functions</a:t>
            </a:r>
          </a:p>
          <a:p>
            <a:pPr algn="just"/>
            <a:r>
              <a:rPr lang="en-US" dirty="0" smtClean="0"/>
              <a:t>Greater </a:t>
            </a:r>
            <a:r>
              <a:rPr lang="en-US" dirty="0" smtClean="0"/>
              <a:t>flexibility </a:t>
            </a:r>
            <a:r>
              <a:rPr lang="en-US" dirty="0" smtClean="0"/>
              <a:t>and ability to define the requisite service more readily</a:t>
            </a:r>
          </a:p>
          <a:p>
            <a:pPr algn="just"/>
            <a:r>
              <a:rPr lang="en-US" dirty="0" smtClean="0"/>
              <a:t>Specific supplier benefits. For example, better security, continuity, etc.</a:t>
            </a:r>
          </a:p>
          <a:p>
            <a:pPr algn="just"/>
            <a:r>
              <a:rPr lang="en-US" dirty="0" smtClean="0"/>
              <a:t>Higher quality service due to focus of the supplier</a:t>
            </a:r>
          </a:p>
          <a:p>
            <a:pPr algn="just"/>
            <a:r>
              <a:rPr lang="en-US" dirty="0" smtClean="0"/>
              <a:t>Improved internal management disciplines resulting from the exercise itself</a:t>
            </a:r>
          </a:p>
          <a:p>
            <a:pPr algn="just"/>
            <a:r>
              <a:rPr lang="en-US" dirty="0" smtClean="0"/>
              <a:t>Less dependency upon internal resources</a:t>
            </a:r>
          </a:p>
          <a:p>
            <a:pPr algn="just"/>
            <a:r>
              <a:rPr lang="en-US" dirty="0" smtClean="0"/>
              <a:t>Control of budget</a:t>
            </a:r>
          </a:p>
          <a:p>
            <a:pPr algn="just"/>
            <a:r>
              <a:rPr lang="en-US" dirty="0" smtClean="0"/>
              <a:t>Faster setup of the function or service</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Reasons for outsourcing</a:t>
            </a:r>
            <a:endParaRPr lang="en-US" dirty="0"/>
          </a:p>
        </p:txBody>
      </p:sp>
      <p:sp>
        <p:nvSpPr>
          <p:cNvPr id="3" name="Content Placeholder 2"/>
          <p:cNvSpPr>
            <a:spLocks noGrp="1"/>
          </p:cNvSpPr>
          <p:nvPr>
            <p:ph idx="1"/>
          </p:nvPr>
        </p:nvSpPr>
        <p:spPr>
          <a:xfrm>
            <a:off x="457200" y="1295400"/>
            <a:ext cx="8229600" cy="5334000"/>
          </a:xfrm>
        </p:spPr>
        <p:txBody>
          <a:bodyPr>
            <a:normAutofit/>
          </a:bodyPr>
          <a:lstStyle/>
          <a:p>
            <a:pPr algn="just"/>
            <a:r>
              <a:rPr lang="en-US" sz="2400" dirty="0" smtClean="0"/>
              <a:t>Lower ongoing investment required in internal infrastructure</a:t>
            </a:r>
          </a:p>
          <a:p>
            <a:pPr algn="just"/>
            <a:r>
              <a:rPr lang="en-US" sz="2400" dirty="0" smtClean="0"/>
              <a:t>Lack </a:t>
            </a:r>
            <a:r>
              <a:rPr lang="en-US" sz="2400" dirty="0" smtClean="0"/>
              <a:t>of internal expertise</a:t>
            </a:r>
          </a:p>
          <a:p>
            <a:pPr algn="just"/>
            <a:r>
              <a:rPr lang="en-US" sz="2400" dirty="0" smtClean="0"/>
              <a:t>Increase flexibility to meet changing business conditions</a:t>
            </a:r>
          </a:p>
          <a:p>
            <a:pPr algn="just"/>
            <a:r>
              <a:rPr lang="en-US" sz="2400" dirty="0" smtClean="0"/>
              <a:t>Purchase of industry best </a:t>
            </a:r>
            <a:r>
              <a:rPr lang="en-US" sz="2400" dirty="0" smtClean="0"/>
              <a:t>practice</a:t>
            </a:r>
            <a:endParaRPr lang="en-US" sz="2400" dirty="0" smtClean="0"/>
          </a:p>
          <a:p>
            <a:pPr algn="just"/>
            <a:r>
              <a:rPr lang="en-US" sz="2400" dirty="0" smtClean="0"/>
              <a:t>Improve risk management</a:t>
            </a:r>
          </a:p>
          <a:p>
            <a:pPr algn="just"/>
            <a:r>
              <a:rPr lang="en-US" sz="2400" dirty="0" smtClean="0"/>
              <a:t>Acquire innovative ideas</a:t>
            </a:r>
          </a:p>
          <a:p>
            <a:pPr algn="just"/>
            <a:r>
              <a:rPr lang="en-US" sz="2400" dirty="0" smtClean="0"/>
              <a:t>Improve </a:t>
            </a:r>
            <a:r>
              <a:rPr lang="en-US" sz="2400" dirty="0" smtClean="0"/>
              <a:t>credibility and image by associating with superior providers</a:t>
            </a:r>
          </a:p>
          <a:p>
            <a:pPr algn="just"/>
            <a:r>
              <a:rPr lang="en-US" sz="2400" dirty="0" smtClean="0"/>
              <a:t>Generate cash by transferring assets to the provider</a:t>
            </a:r>
          </a:p>
          <a:p>
            <a:pPr algn="just"/>
            <a:r>
              <a:rPr lang="en-US" sz="2400" dirty="0" smtClean="0"/>
              <a:t>Gain market access and business opportunities through the supplier’s network</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MEANS FOR ACHIEVING STRATEGIES</a:t>
            </a:r>
          </a:p>
          <a:p>
            <a:pPr lvl="1"/>
            <a:r>
              <a:rPr lang="en-US" dirty="0" smtClean="0"/>
              <a:t>Joint Venture</a:t>
            </a:r>
          </a:p>
          <a:p>
            <a:pPr lvl="1"/>
            <a:r>
              <a:rPr lang="en-US" dirty="0" smtClean="0"/>
              <a:t>Mergers and acquisitions</a:t>
            </a:r>
          </a:p>
          <a:p>
            <a:pPr lvl="1"/>
            <a:r>
              <a:rPr lang="en-US" dirty="0" smtClean="0"/>
              <a:t>Leveraged Buyouts (LBOs)</a:t>
            </a:r>
          </a:p>
          <a:p>
            <a:pPr lvl="1"/>
            <a:r>
              <a:rPr lang="en-US" dirty="0" smtClean="0"/>
              <a:t>First Mover Advantages</a:t>
            </a:r>
          </a:p>
          <a:p>
            <a:pPr lvl="1"/>
            <a:r>
              <a:rPr lang="en-US" dirty="0" smtClean="0"/>
              <a:t>Outsourcing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Nature of Strategy Analysis &amp; Choice</a:t>
            </a:r>
          </a:p>
          <a:p>
            <a:r>
              <a:rPr lang="en-US" dirty="0" smtClean="0"/>
              <a:t>Comprehensive </a:t>
            </a:r>
            <a:r>
              <a:rPr lang="en-US" dirty="0" smtClean="0"/>
              <a:t>Strategy-Formulation Framework</a:t>
            </a:r>
          </a:p>
          <a:p>
            <a:pPr lvl="1"/>
            <a:r>
              <a:rPr lang="en-US" dirty="0" smtClean="0"/>
              <a:t>SWOT </a:t>
            </a:r>
            <a:r>
              <a:rPr lang="en-US" dirty="0" smtClean="0"/>
              <a:t>Matrix</a:t>
            </a:r>
          </a:p>
          <a:p>
            <a:pPr lvl="1"/>
            <a:r>
              <a:rPr lang="en-US" dirty="0" smtClean="0"/>
              <a:t>Strategic Position and Action </a:t>
            </a:r>
            <a:r>
              <a:rPr lang="en-US" dirty="0" smtClean="0"/>
              <a:t>Evaluation (SPACE)</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941</Words>
  <Application>Microsoft Office PowerPoint</Application>
  <PresentationFormat>On-screen Show (4:3)</PresentationFormat>
  <Paragraphs>159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Business Strategy and Policy</vt:lpstr>
      <vt:lpstr>Recap</vt:lpstr>
      <vt:lpstr>Recap Generic Strategies/Industry Forces </vt:lpstr>
      <vt:lpstr>Today’s Lecture</vt:lpstr>
      <vt:lpstr>Joint Venture </vt:lpstr>
      <vt:lpstr>Joint Venture</vt:lpstr>
      <vt:lpstr>Joint Venture</vt:lpstr>
      <vt:lpstr>Joint Venture</vt:lpstr>
      <vt:lpstr>Mergers and acquisitions</vt:lpstr>
      <vt:lpstr>Reasons for Mergers and Acquisitions</vt:lpstr>
      <vt:lpstr>Reasons for Failure of Mergers and Acquisitions</vt:lpstr>
      <vt:lpstr>Leveraged Buyouts (LBOs)</vt:lpstr>
      <vt:lpstr>Leveraged Buyouts (LBOs)</vt:lpstr>
      <vt:lpstr>First Mover Advantages</vt:lpstr>
      <vt:lpstr>First Mover Advantages</vt:lpstr>
      <vt:lpstr>Outsourcing</vt:lpstr>
      <vt:lpstr>Reasons for outsourcing </vt:lpstr>
      <vt:lpstr>Reasons for outsourcing</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dc:title>
  <dc:creator>U</dc:creator>
  <cp:lastModifiedBy>U</cp:lastModifiedBy>
  <cp:revision>78</cp:revision>
  <dcterms:created xsi:type="dcterms:W3CDTF">2006-08-16T00:00:00Z</dcterms:created>
  <dcterms:modified xsi:type="dcterms:W3CDTF">2013-10-17T11:00:42Z</dcterms:modified>
</cp:coreProperties>
</file>