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8" r:id="rId3"/>
    <p:sldId id="260" r:id="rId4"/>
    <p:sldId id="261" r:id="rId5"/>
    <p:sldId id="262" r:id="rId6"/>
    <p:sldId id="263" r:id="rId7"/>
    <p:sldId id="264" r:id="rId8"/>
    <p:sldId id="265" r:id="rId9"/>
    <p:sldId id="266" r:id="rId10"/>
    <p:sldId id="267" r:id="rId11"/>
    <p:sldId id="268" r:id="rId12"/>
    <p:sldId id="269" r:id="rId13"/>
    <p:sldId id="270" r:id="rId14"/>
    <p:sldId id="271" r:id="rId15"/>
    <p:sldId id="279" r:id="rId16"/>
    <p:sldId id="272" r:id="rId17"/>
    <p:sldId id="273" r:id="rId18"/>
    <p:sldId id="280" r:id="rId19"/>
    <p:sldId id="274" r:id="rId20"/>
    <p:sldId id="281" r:id="rId21"/>
    <p:sldId id="275" r:id="rId22"/>
    <p:sldId id="276" r:id="rId23"/>
    <p:sldId id="277" r:id="rId24"/>
    <p:sldId id="278"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B10CC2-6775-498D-A03D-967CC2D1F715}" type="datetimeFigureOut">
              <a:rPr lang="en-US" smtClean="0"/>
              <a:pPr/>
              <a:t>11/2/2013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93752C-10CE-42EA-86F2-E48D6E52307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BF6B8AA-B661-4E96-AA14-AECD8F7FE8D7}" type="datetime1">
              <a:rPr lang="en-US" smtClean="0"/>
              <a:pPr/>
              <a:t>11/2/2013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7F7915-3868-468A-8F7C-2594E71C958F}" type="datetime1">
              <a:rPr lang="en-US" smtClean="0"/>
              <a:pPr/>
              <a:t>11/2/2013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D779C70-E559-429D-8CFC-B3A67AA98921}" type="datetime1">
              <a:rPr lang="en-US" smtClean="0"/>
              <a:pPr/>
              <a:t>11/2/2013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5DCA32-A72E-4E6C-A1FB-766231D59F09}" type="datetime1">
              <a:rPr lang="en-US" smtClean="0"/>
              <a:pPr/>
              <a:t>11/2/2013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CA2A102-DBE0-4C9D-9560-042BDDC3C6EE}" type="datetime1">
              <a:rPr lang="en-US" smtClean="0"/>
              <a:pPr/>
              <a:t>11/2/2013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9C4AB26-BCAC-407C-B101-BA26F4CFB11F}" type="datetime1">
              <a:rPr lang="en-US" smtClean="0"/>
              <a:pPr/>
              <a:t>11/2/2013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16A093-4618-47BA-A3F9-A85A6CE3208E}" type="datetime1">
              <a:rPr lang="en-US" smtClean="0"/>
              <a:pPr/>
              <a:t>11/2/2013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3C97C2-2831-4359-A723-A1CB6F5FE574}" type="datetime1">
              <a:rPr lang="en-US" smtClean="0"/>
              <a:pPr/>
              <a:t>11/2/2013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CDC60E-E27B-4064-9DDB-8DFA548A08B6}" type="datetime1">
              <a:rPr lang="en-US" smtClean="0"/>
              <a:pPr/>
              <a:t>11/2/2013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7FF0EC-D382-4A64-B553-643DC57458FE}" type="datetime1">
              <a:rPr lang="en-US" smtClean="0"/>
              <a:pPr/>
              <a:t>11/2/2013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66F45D-9EF1-4F6E-A60E-B7B9ABCB0A1F}" type="datetime1">
              <a:rPr lang="en-US" smtClean="0"/>
              <a:pPr/>
              <a:t>11/2/2013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09C092-412D-4EE5-9172-A22D629BF648}" type="datetime1">
              <a:rPr lang="en-US" smtClean="0"/>
              <a:pPr/>
              <a:t>11/2/2013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b="1" dirty="0" smtClean="0"/>
              <a:t>Business Strategy and Policy	</a:t>
            </a:r>
            <a:endParaRPr lang="en-US" b="1" dirty="0"/>
          </a:p>
        </p:txBody>
      </p:sp>
      <p:sp>
        <p:nvSpPr>
          <p:cNvPr id="3" name="Subtitle 2"/>
          <p:cNvSpPr>
            <a:spLocks noGrp="1"/>
          </p:cNvSpPr>
          <p:nvPr>
            <p:ph type="subTitle" idx="1"/>
          </p:nvPr>
        </p:nvSpPr>
        <p:spPr/>
        <p:txBody>
          <a:bodyPr>
            <a:normAutofit/>
          </a:bodyPr>
          <a:lstStyle/>
          <a:p>
            <a:pPr algn="r"/>
            <a:r>
              <a:rPr lang="en-US" sz="4400" b="1" dirty="0" smtClean="0">
                <a:solidFill>
                  <a:schemeClr val="tx1"/>
                </a:solidFill>
                <a:latin typeface="+mj-lt"/>
                <a:ea typeface="+mj-ea"/>
                <a:cs typeface="+mj-cs"/>
              </a:rPr>
              <a:t>Lecture-25</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p:txBody>
          <a:bodyPr/>
          <a:lstStyle/>
          <a:p>
            <a:r>
              <a:rPr lang="en-US" sz="2400" b="1" dirty="0" smtClean="0"/>
              <a:t>DEFENSIVE STRATEGIES</a:t>
            </a:r>
          </a:p>
          <a:p>
            <a:endParaRPr lang="en-US" dirty="0"/>
          </a:p>
        </p:txBody>
      </p:sp>
      <p:sp>
        <p:nvSpPr>
          <p:cNvPr id="6" name="AutoShape 4"/>
          <p:cNvSpPr>
            <a:spLocks noChangeArrowheads="1"/>
          </p:cNvSpPr>
          <p:nvPr/>
        </p:nvSpPr>
        <p:spPr bwMode="auto">
          <a:xfrm>
            <a:off x="4800600" y="1524000"/>
            <a:ext cx="2362200" cy="838200"/>
          </a:xfrm>
          <a:prstGeom prst="bevel">
            <a:avLst>
              <a:gd name="adj" fmla="val 12500"/>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none" anchor="ctr"/>
          <a:lstStyle/>
          <a:p>
            <a:pPr algn="ctr"/>
            <a:r>
              <a:rPr lang="en-US" sz="2000" b="1" dirty="0">
                <a:solidFill>
                  <a:schemeClr val="tx1"/>
                </a:solidFill>
              </a:rPr>
              <a:t>Retrenchment</a:t>
            </a:r>
          </a:p>
        </p:txBody>
      </p:sp>
      <p:sp>
        <p:nvSpPr>
          <p:cNvPr id="7" name="AutoShape 5"/>
          <p:cNvSpPr>
            <a:spLocks noChangeArrowheads="1"/>
          </p:cNvSpPr>
          <p:nvPr/>
        </p:nvSpPr>
        <p:spPr bwMode="auto">
          <a:xfrm>
            <a:off x="4800600" y="2971800"/>
            <a:ext cx="2362200" cy="838200"/>
          </a:xfrm>
          <a:prstGeom prst="bevel">
            <a:avLst>
              <a:gd name="adj" fmla="val 12500"/>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none" anchor="ctr"/>
          <a:lstStyle/>
          <a:p>
            <a:pPr algn="ctr"/>
            <a:r>
              <a:rPr lang="en-US" sz="2000" b="1" dirty="0">
                <a:solidFill>
                  <a:schemeClr val="tx1"/>
                </a:solidFill>
              </a:rPr>
              <a:t>Divestiture</a:t>
            </a:r>
          </a:p>
        </p:txBody>
      </p:sp>
      <p:sp>
        <p:nvSpPr>
          <p:cNvPr id="8" name="AutoShape 6"/>
          <p:cNvSpPr>
            <a:spLocks noChangeArrowheads="1"/>
          </p:cNvSpPr>
          <p:nvPr/>
        </p:nvSpPr>
        <p:spPr bwMode="auto">
          <a:xfrm>
            <a:off x="4800600" y="4419600"/>
            <a:ext cx="2362200" cy="838200"/>
          </a:xfrm>
          <a:prstGeom prst="bevel">
            <a:avLst>
              <a:gd name="adj" fmla="val 12500"/>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none" anchor="ctr"/>
          <a:lstStyle/>
          <a:p>
            <a:pPr algn="ctr"/>
            <a:r>
              <a:rPr lang="en-US" sz="2000" b="1">
                <a:solidFill>
                  <a:schemeClr val="tx1"/>
                </a:solidFill>
              </a:rPr>
              <a:t>Liquidation</a:t>
            </a:r>
          </a:p>
        </p:txBody>
      </p:sp>
      <p:sp>
        <p:nvSpPr>
          <p:cNvPr id="9" name="Line 7"/>
          <p:cNvSpPr>
            <a:spLocks noChangeShapeType="1"/>
          </p:cNvSpPr>
          <p:nvPr/>
        </p:nvSpPr>
        <p:spPr bwMode="auto">
          <a:xfrm flipV="1">
            <a:off x="2514600" y="1905000"/>
            <a:ext cx="2209800" cy="1524000"/>
          </a:xfrm>
          <a:prstGeom prst="line">
            <a:avLst/>
          </a:prstGeom>
          <a:noFill/>
          <a:ln w="9525">
            <a:solidFill>
              <a:schemeClr val="tx1"/>
            </a:solidFill>
            <a:round/>
            <a:headEnd/>
            <a:tailEnd type="triangle" w="med" len="med"/>
          </a:ln>
        </p:spPr>
        <p:txBody>
          <a:bodyPr/>
          <a:lstStyle/>
          <a:p>
            <a:endParaRPr lang="th-TH"/>
          </a:p>
        </p:txBody>
      </p:sp>
      <p:sp>
        <p:nvSpPr>
          <p:cNvPr id="10" name="Line 8"/>
          <p:cNvSpPr>
            <a:spLocks noChangeShapeType="1"/>
          </p:cNvSpPr>
          <p:nvPr/>
        </p:nvSpPr>
        <p:spPr bwMode="auto">
          <a:xfrm>
            <a:off x="2514600" y="3429000"/>
            <a:ext cx="2209800" cy="0"/>
          </a:xfrm>
          <a:prstGeom prst="line">
            <a:avLst/>
          </a:prstGeom>
          <a:noFill/>
          <a:ln w="9525">
            <a:solidFill>
              <a:schemeClr val="tx1"/>
            </a:solidFill>
            <a:round/>
            <a:headEnd/>
            <a:tailEnd type="triangle" w="med" len="med"/>
          </a:ln>
        </p:spPr>
        <p:txBody>
          <a:bodyPr/>
          <a:lstStyle/>
          <a:p>
            <a:endParaRPr lang="th-TH"/>
          </a:p>
        </p:txBody>
      </p:sp>
      <p:sp>
        <p:nvSpPr>
          <p:cNvPr id="11" name="Line 9"/>
          <p:cNvSpPr>
            <a:spLocks noChangeShapeType="1"/>
          </p:cNvSpPr>
          <p:nvPr/>
        </p:nvSpPr>
        <p:spPr bwMode="auto">
          <a:xfrm>
            <a:off x="2514600" y="3429000"/>
            <a:ext cx="2209800" cy="1447800"/>
          </a:xfrm>
          <a:prstGeom prst="line">
            <a:avLst/>
          </a:prstGeom>
          <a:noFill/>
          <a:ln w="9525">
            <a:solidFill>
              <a:schemeClr val="tx1"/>
            </a:solidFill>
            <a:round/>
            <a:headEnd/>
            <a:tailEnd type="triangle" w="med" len="med"/>
          </a:ln>
        </p:spPr>
        <p:txBody>
          <a:bodyPr/>
          <a:lstStyle/>
          <a:p>
            <a:endParaRPr lang="th-TH"/>
          </a:p>
        </p:txBody>
      </p:sp>
      <p:sp>
        <p:nvSpPr>
          <p:cNvPr id="12" name="AutoShape 3"/>
          <p:cNvSpPr>
            <a:spLocks noChangeArrowheads="1"/>
          </p:cNvSpPr>
          <p:nvPr/>
        </p:nvSpPr>
        <p:spPr bwMode="auto">
          <a:xfrm>
            <a:off x="533400" y="2514600"/>
            <a:ext cx="1981200" cy="1905000"/>
          </a:xfrm>
          <a:prstGeom prst="octagon">
            <a:avLst>
              <a:gd name="adj" fmla="val 29287"/>
            </a:avLst>
          </a:prstGeom>
          <a:solidFill>
            <a:schemeClr val="tx2"/>
          </a:solidFill>
          <a:ln w="9525">
            <a:solidFill>
              <a:schemeClr val="tx1"/>
            </a:solidFill>
            <a:miter lim="800000"/>
            <a:headEnd/>
            <a:tailEnd/>
          </a:ln>
        </p:spPr>
        <p:txBody>
          <a:bodyPr wrap="none" anchor="ctr"/>
          <a:lstStyle/>
          <a:p>
            <a:pPr algn="ctr"/>
            <a:r>
              <a:rPr lang="en-US" dirty="0">
                <a:solidFill>
                  <a:schemeClr val="bg1"/>
                </a:solidFill>
              </a:rPr>
              <a:t/>
            </a:r>
            <a:br>
              <a:rPr lang="en-US" dirty="0">
                <a:solidFill>
                  <a:schemeClr val="bg1"/>
                </a:solidFill>
              </a:rPr>
            </a:br>
            <a:r>
              <a:rPr lang="en-US" sz="2000" b="1" dirty="0">
                <a:solidFill>
                  <a:schemeClr val="bg1"/>
                </a:solidFill>
              </a:rPr>
              <a:t>Defensive</a:t>
            </a:r>
            <a:br>
              <a:rPr lang="en-US" sz="2000" b="1" dirty="0">
                <a:solidFill>
                  <a:schemeClr val="bg1"/>
                </a:solidFill>
              </a:rPr>
            </a:br>
            <a:r>
              <a:rPr lang="en-US" sz="2000" b="1" dirty="0">
                <a:solidFill>
                  <a:schemeClr val="bg1"/>
                </a:solidFill>
              </a:rPr>
              <a:t>Strategies</a:t>
            </a:r>
            <a:br>
              <a:rPr lang="en-US" sz="2000" b="1" dirty="0">
                <a:solidFill>
                  <a:schemeClr val="bg1"/>
                </a:solidFill>
              </a:rPr>
            </a:br>
            <a:endParaRPr lang="en-US" sz="2000" b="1" dirty="0">
              <a:solidFill>
                <a:schemeClr val="bg1"/>
              </a:solidFill>
            </a:endParaRPr>
          </a:p>
        </p:txBody>
      </p:sp>
      <p:sp>
        <p:nvSpPr>
          <p:cNvPr id="13" name="Slide Number Placeholder 12"/>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p:txBody>
          <a:bodyPr/>
          <a:lstStyle/>
          <a:p>
            <a:pPr algn="just"/>
            <a:r>
              <a:rPr lang="en-US" dirty="0" smtClean="0"/>
              <a:t>MICHAEL PORTER’S FIVE GENERIC STRATEGIES</a:t>
            </a:r>
          </a:p>
          <a:p>
            <a:pPr lvl="1" algn="just"/>
            <a:r>
              <a:rPr lang="en-US" dirty="0" smtClean="0"/>
              <a:t>Cost Leadership</a:t>
            </a:r>
          </a:p>
          <a:p>
            <a:pPr lvl="1" algn="just"/>
            <a:r>
              <a:rPr lang="en-US" dirty="0" smtClean="0"/>
              <a:t>Differentiation</a:t>
            </a:r>
          </a:p>
          <a:p>
            <a:pPr lvl="1" algn="just"/>
            <a:r>
              <a:rPr lang="en-US" dirty="0" smtClean="0"/>
              <a:t>Focus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GB" b="1" dirty="0" smtClean="0"/>
              <a:t>Michael Porter</a:t>
            </a:r>
            <a:endParaRPr lang="en-US" b="1" dirty="0"/>
          </a:p>
        </p:txBody>
      </p:sp>
      <p:sp>
        <p:nvSpPr>
          <p:cNvPr id="3" name="Content Placeholder 2"/>
          <p:cNvSpPr>
            <a:spLocks noGrp="1"/>
          </p:cNvSpPr>
          <p:nvPr>
            <p:ph idx="1"/>
          </p:nvPr>
        </p:nvSpPr>
        <p:spPr/>
        <p:txBody>
          <a:bodyPr/>
          <a:lstStyle/>
          <a:p>
            <a:pPr algn="just"/>
            <a:r>
              <a:rPr lang="en-GB" dirty="0" smtClean="0"/>
              <a:t>Michael Porter is a professor in the Harvard Business School and also the president of the Institute for Strategy and Competitiveness. His simple diagram of  competitive strategy became very popular in the 1980s, and it is even more popular in today’s competitive world</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pPr algn="r"/>
            <a:r>
              <a:rPr lang="en-US" b="1" dirty="0" smtClean="0"/>
              <a:t>Generic Strategy Picture</a:t>
            </a:r>
            <a:endParaRPr lang="en-US" b="1"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pic>
        <p:nvPicPr>
          <p:cNvPr id="1026" name="Picture 2"/>
          <p:cNvPicPr>
            <a:picLocks noGrp="1" noChangeAspect="1" noChangeArrowheads="1"/>
          </p:cNvPicPr>
          <p:nvPr>
            <p:ph idx="1"/>
          </p:nvPr>
        </p:nvPicPr>
        <p:blipFill>
          <a:blip r:embed="rId2" cstate="print"/>
          <a:srcRect/>
          <a:stretch>
            <a:fillRect/>
          </a:stretch>
        </p:blipFill>
        <p:spPr bwMode="auto">
          <a:xfrm>
            <a:off x="228600" y="1066800"/>
            <a:ext cx="8763000" cy="54864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Cost Leadership Strategy</a:t>
            </a:r>
            <a:endParaRPr lang="en-US" dirty="0"/>
          </a:p>
        </p:txBody>
      </p:sp>
      <p:sp>
        <p:nvSpPr>
          <p:cNvPr id="3" name="Content Placeholder 2"/>
          <p:cNvSpPr>
            <a:spLocks noGrp="1"/>
          </p:cNvSpPr>
          <p:nvPr>
            <p:ph idx="1"/>
          </p:nvPr>
        </p:nvSpPr>
        <p:spPr/>
        <p:txBody>
          <a:bodyPr>
            <a:normAutofit fontScale="77500" lnSpcReduction="20000"/>
          </a:bodyPr>
          <a:lstStyle/>
          <a:p>
            <a:pPr algn="just">
              <a:buNone/>
            </a:pPr>
            <a:r>
              <a:rPr lang="en-US" dirty="0" smtClean="0"/>
              <a:t>Cost leadership emphasizes producing standardized products at a very low per-unit cost for consumers who are price-sensitive</a:t>
            </a:r>
          </a:p>
          <a:p>
            <a:pPr algn="just">
              <a:buNone/>
            </a:pPr>
            <a:endParaRPr lang="en-US" dirty="0" smtClean="0"/>
          </a:p>
          <a:p>
            <a:pPr algn="just">
              <a:buNone/>
            </a:pPr>
            <a:r>
              <a:rPr lang="en-US" dirty="0" smtClean="0"/>
              <a:t>There are two types of cost leadership strategies.</a:t>
            </a:r>
          </a:p>
          <a:p>
            <a:pPr algn="just">
              <a:buNone/>
            </a:pPr>
            <a:endParaRPr lang="en-US" dirty="0" smtClean="0"/>
          </a:p>
          <a:p>
            <a:pPr algn="just">
              <a:buNone/>
            </a:pPr>
            <a:r>
              <a:rPr lang="en-US" dirty="0" smtClean="0"/>
              <a:t>a. A low-cost strategy offers products to a wide range of customers at the lowest price available on the market.</a:t>
            </a:r>
          </a:p>
          <a:p>
            <a:pPr algn="just"/>
            <a:endParaRPr lang="en-US" dirty="0" smtClean="0"/>
          </a:p>
          <a:p>
            <a:pPr algn="just">
              <a:buNone/>
            </a:pPr>
            <a:r>
              <a:rPr lang="en-US" dirty="0" smtClean="0"/>
              <a:t>b. A best-value strategy offers products to a wide range of customers at the best price- value available on the market</a:t>
            </a:r>
          </a:p>
          <a:p>
            <a:pPr algn="just"/>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Cost Leadership Strategy</a:t>
            </a:r>
            <a:endParaRPr lang="en-US" dirty="0"/>
          </a:p>
        </p:txBody>
      </p:sp>
      <p:sp>
        <p:nvSpPr>
          <p:cNvPr id="3" name="Content Placeholder 2"/>
          <p:cNvSpPr>
            <a:spLocks noGrp="1"/>
          </p:cNvSpPr>
          <p:nvPr>
            <p:ph idx="1"/>
          </p:nvPr>
        </p:nvSpPr>
        <p:spPr/>
        <p:txBody>
          <a:bodyPr>
            <a:normAutofit/>
          </a:bodyPr>
          <a:lstStyle/>
          <a:p>
            <a:pPr algn="just"/>
            <a:r>
              <a:rPr lang="en-US" dirty="0" smtClean="0"/>
              <a:t>Striving to be the low-cost producer in an industry can be especially effective when the market is composed of many price-sensitive buyers, when there are few ways to achieve product differentiation, when buyers do not care much about differences from brand to brand, or when there are a large number of buyers with significant bargaining power.</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Cost Leadership Strategy</a:t>
            </a:r>
            <a:endParaRPr lang="en-US" dirty="0"/>
          </a:p>
        </p:txBody>
      </p:sp>
      <p:sp>
        <p:nvSpPr>
          <p:cNvPr id="3" name="Content Placeholder 2"/>
          <p:cNvSpPr>
            <a:spLocks noGrp="1"/>
          </p:cNvSpPr>
          <p:nvPr>
            <p:ph idx="1"/>
          </p:nvPr>
        </p:nvSpPr>
        <p:spPr/>
        <p:txBody>
          <a:bodyPr>
            <a:normAutofit fontScale="70000" lnSpcReduction="20000"/>
          </a:bodyPr>
          <a:lstStyle/>
          <a:p>
            <a:pPr algn="just">
              <a:buNone/>
            </a:pPr>
            <a:r>
              <a:rPr lang="en-US" dirty="0" smtClean="0"/>
              <a:t>The basic idea behind a cost leadership strategy is to under price competitors or offer a better value and thereby gain market share and sales, driving some competitors out of the market entirely.</a:t>
            </a:r>
          </a:p>
          <a:p>
            <a:endParaRPr lang="en-US" dirty="0" smtClean="0"/>
          </a:p>
          <a:p>
            <a:pPr algn="just">
              <a:buNone/>
            </a:pPr>
            <a:r>
              <a:rPr lang="en-US" dirty="0" smtClean="0"/>
              <a:t>To successfully employ a cost leadership strategy, firms must ensure that total costs across the value chain are lower than that of the competition. </a:t>
            </a:r>
          </a:p>
          <a:p>
            <a:pPr algn="just">
              <a:buNone/>
            </a:pPr>
            <a:endParaRPr lang="en-US" dirty="0" smtClean="0"/>
          </a:p>
          <a:p>
            <a:pPr>
              <a:buNone/>
            </a:pPr>
            <a:r>
              <a:rPr lang="en-US" dirty="0" smtClean="0"/>
              <a:t>This can be accomplished by:</a:t>
            </a:r>
          </a:p>
          <a:p>
            <a:endParaRPr lang="en-US" dirty="0" smtClean="0"/>
          </a:p>
          <a:p>
            <a:pPr>
              <a:buNone/>
            </a:pPr>
            <a:r>
              <a:rPr lang="en-US" dirty="0" smtClean="0"/>
              <a:t>a. performing value chain activities more efficiently than competition, and</a:t>
            </a:r>
          </a:p>
          <a:p>
            <a:pPr>
              <a:buNone/>
            </a:pPr>
            <a:r>
              <a:rPr lang="en-US" dirty="0" smtClean="0"/>
              <a:t>b. eliminating some cost-producing activities in the value chain.</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pPr algn="r"/>
            <a:r>
              <a:rPr lang="en-US" b="1" dirty="0" smtClean="0"/>
              <a:t>Cost Leadership Strategy</a:t>
            </a:r>
            <a:endParaRPr lang="en-US" dirty="0"/>
          </a:p>
        </p:txBody>
      </p:sp>
      <p:sp>
        <p:nvSpPr>
          <p:cNvPr id="3" name="Content Placeholder 2"/>
          <p:cNvSpPr>
            <a:spLocks noGrp="1"/>
          </p:cNvSpPr>
          <p:nvPr>
            <p:ph idx="1"/>
          </p:nvPr>
        </p:nvSpPr>
        <p:spPr>
          <a:xfrm>
            <a:off x="457200" y="1676400"/>
            <a:ext cx="8229600" cy="4449763"/>
          </a:xfrm>
        </p:spPr>
        <p:txBody>
          <a:bodyPr>
            <a:normAutofit/>
          </a:bodyPr>
          <a:lstStyle/>
          <a:p>
            <a:pPr>
              <a:lnSpc>
                <a:spcPct val="80000"/>
              </a:lnSpc>
            </a:pPr>
            <a:r>
              <a:rPr lang="en-US" sz="2000" dirty="0" smtClean="0"/>
              <a:t>Firms that succeed in cost leadership often have the following internal strengths:</a:t>
            </a:r>
          </a:p>
          <a:p>
            <a:pPr>
              <a:lnSpc>
                <a:spcPct val="80000"/>
              </a:lnSpc>
            </a:pPr>
            <a:endParaRPr lang="en-US" sz="2000" dirty="0" smtClean="0"/>
          </a:p>
          <a:p>
            <a:pPr lvl="1">
              <a:lnSpc>
                <a:spcPct val="80000"/>
              </a:lnSpc>
            </a:pPr>
            <a:r>
              <a:rPr lang="en-US" sz="2000" dirty="0" smtClean="0"/>
              <a:t>Access to the capital required to make a significant investment in production assets; this investment represents a barrier to entry that many firms may not overcome.</a:t>
            </a:r>
          </a:p>
          <a:p>
            <a:pPr lvl="1">
              <a:lnSpc>
                <a:spcPct val="80000"/>
              </a:lnSpc>
            </a:pPr>
            <a:endParaRPr lang="en-US" sz="2000" dirty="0" smtClean="0"/>
          </a:p>
          <a:p>
            <a:pPr lvl="1">
              <a:lnSpc>
                <a:spcPct val="80000"/>
              </a:lnSpc>
            </a:pPr>
            <a:r>
              <a:rPr lang="en-US" sz="2000" dirty="0" smtClean="0"/>
              <a:t>Skill in designing products for efficient manufacturing, for example, having a small component count to shorten the assembly process.</a:t>
            </a:r>
          </a:p>
          <a:p>
            <a:pPr lvl="1">
              <a:lnSpc>
                <a:spcPct val="80000"/>
              </a:lnSpc>
            </a:pPr>
            <a:endParaRPr lang="en-US" sz="2000" dirty="0" smtClean="0"/>
          </a:p>
          <a:p>
            <a:pPr lvl="1">
              <a:lnSpc>
                <a:spcPct val="80000"/>
              </a:lnSpc>
            </a:pPr>
            <a:r>
              <a:rPr lang="en-US" sz="2000" dirty="0" smtClean="0"/>
              <a:t>High level of expertise in manufacturing process engineering.</a:t>
            </a:r>
          </a:p>
          <a:p>
            <a:pPr lvl="1">
              <a:lnSpc>
                <a:spcPct val="80000"/>
              </a:lnSpc>
            </a:pPr>
            <a:endParaRPr lang="en-US" sz="2000" dirty="0" smtClean="0"/>
          </a:p>
          <a:p>
            <a:pPr lvl="1">
              <a:lnSpc>
                <a:spcPct val="80000"/>
              </a:lnSpc>
            </a:pPr>
            <a:r>
              <a:rPr lang="en-US" sz="2000" dirty="0" smtClean="0"/>
              <a:t>Efficient distribution channels</a:t>
            </a:r>
            <a:endParaRPr lang="en-US" sz="20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Cost Leadership Strategy</a:t>
            </a:r>
            <a:endParaRPr lang="en-US" dirty="0"/>
          </a:p>
        </p:txBody>
      </p:sp>
      <p:sp>
        <p:nvSpPr>
          <p:cNvPr id="3" name="Content Placeholder 2"/>
          <p:cNvSpPr>
            <a:spLocks noGrp="1"/>
          </p:cNvSpPr>
          <p:nvPr>
            <p:ph idx="1"/>
          </p:nvPr>
        </p:nvSpPr>
        <p:spPr/>
        <p:txBody>
          <a:bodyPr/>
          <a:lstStyle/>
          <a:p>
            <a:pPr algn="just">
              <a:lnSpc>
                <a:spcPct val="80000"/>
              </a:lnSpc>
            </a:pPr>
            <a:r>
              <a:rPr lang="en-US" sz="2400" dirty="0" smtClean="0"/>
              <a:t>Risks</a:t>
            </a:r>
          </a:p>
          <a:p>
            <a:pPr lvl="1" algn="just">
              <a:lnSpc>
                <a:spcPct val="80000"/>
              </a:lnSpc>
            </a:pPr>
            <a:r>
              <a:rPr lang="en-US" sz="2400" dirty="0" smtClean="0"/>
              <a:t>For example, other firms may be able to lower their costs as well. </a:t>
            </a:r>
          </a:p>
          <a:p>
            <a:pPr lvl="1" algn="just">
              <a:lnSpc>
                <a:spcPct val="80000"/>
              </a:lnSpc>
            </a:pPr>
            <a:r>
              <a:rPr lang="en-US" sz="2400" dirty="0" smtClean="0"/>
              <a:t>As technology improves, the competition may be able to leapfrog the production capabilities, thus eliminating the competitive advantage. </a:t>
            </a:r>
          </a:p>
          <a:p>
            <a:pPr lvl="1" algn="just">
              <a:lnSpc>
                <a:spcPct val="80000"/>
              </a:lnSpc>
            </a:pPr>
            <a:r>
              <a:rPr lang="en-US" sz="2400" dirty="0" smtClean="0"/>
              <a:t>Additionally, several firms following a focus strategy and targeting various narrow markets may be able to achieve an even lower cost within their segments and as a group gain significant market share.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600" b="1" dirty="0" smtClean="0"/>
              <a:t>Example: Cost Leadership Strategy</a:t>
            </a:r>
            <a:endParaRPr lang="en-US" sz="3600" dirty="0"/>
          </a:p>
        </p:txBody>
      </p:sp>
      <p:sp>
        <p:nvSpPr>
          <p:cNvPr id="3" name="Content Placeholder 2"/>
          <p:cNvSpPr>
            <a:spLocks noGrp="1"/>
          </p:cNvSpPr>
          <p:nvPr>
            <p:ph idx="1"/>
          </p:nvPr>
        </p:nvSpPr>
        <p:spPr/>
        <p:txBody>
          <a:bodyPr/>
          <a:lstStyle/>
          <a:p>
            <a:pPr algn="just"/>
            <a:r>
              <a:rPr lang="tr-TR" dirty="0" smtClean="0"/>
              <a:t>McDonald’s and Wal-Mart use the same strategy which is the Cost Leadership in the Porter’s Generic Strategies Diagram. They are the lowest cost suppliers of a certain product in the market that they are competing in. Because they use strategy, they are the market leaders and they are very profitable</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Differentiation Strategy</a:t>
            </a:r>
            <a:r>
              <a:rPr lang="en-US" dirty="0" smtClean="0"/>
              <a:t> </a:t>
            </a:r>
            <a:endParaRPr lang="en-US" dirty="0"/>
          </a:p>
        </p:txBody>
      </p:sp>
      <p:sp>
        <p:nvSpPr>
          <p:cNvPr id="3" name="Content Placeholder 2"/>
          <p:cNvSpPr>
            <a:spLocks noGrp="1"/>
          </p:cNvSpPr>
          <p:nvPr>
            <p:ph idx="1"/>
          </p:nvPr>
        </p:nvSpPr>
        <p:spPr>
          <a:xfrm>
            <a:off x="457200" y="1447800"/>
            <a:ext cx="8229600" cy="4678363"/>
          </a:xfrm>
        </p:spPr>
        <p:txBody>
          <a:bodyPr>
            <a:normAutofit fontScale="92500" lnSpcReduction="10000"/>
          </a:bodyPr>
          <a:lstStyle/>
          <a:p>
            <a:pPr algn="just">
              <a:buNone/>
            </a:pPr>
            <a:r>
              <a:rPr lang="en-US" dirty="0" smtClean="0"/>
              <a:t>Differentiation is aimed at producing products that are considered unique. This strategy is most powerful with the source of differentiation is especially relevant to the target market.</a:t>
            </a:r>
          </a:p>
          <a:p>
            <a:endParaRPr lang="en-US" dirty="0" smtClean="0"/>
          </a:p>
          <a:p>
            <a:pPr algn="just">
              <a:buNone/>
            </a:pPr>
            <a:r>
              <a:rPr lang="en-US" dirty="0" smtClean="0"/>
              <a:t>A successful differentiation strategy allows a firm to charge higher prices for its products to gain customer loyalty because consumers may become strongly attached to the differentiation features.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Differentiation Strategy</a:t>
            </a:r>
            <a:r>
              <a:rPr lang="en-US" dirty="0" smtClean="0"/>
              <a:t> </a:t>
            </a:r>
            <a:endParaRPr lang="en-US" dirty="0"/>
          </a:p>
        </p:txBody>
      </p:sp>
      <p:sp>
        <p:nvSpPr>
          <p:cNvPr id="3" name="Content Placeholder 2"/>
          <p:cNvSpPr>
            <a:spLocks noGrp="1"/>
          </p:cNvSpPr>
          <p:nvPr>
            <p:ph idx="1"/>
          </p:nvPr>
        </p:nvSpPr>
        <p:spPr/>
        <p:txBody>
          <a:bodyPr>
            <a:normAutofit fontScale="92500"/>
          </a:bodyPr>
          <a:lstStyle/>
          <a:p>
            <a:pPr algn="just">
              <a:buNone/>
            </a:pPr>
            <a:r>
              <a:rPr lang="en-US" dirty="0" smtClean="0"/>
              <a:t>A risk of pursuing a differentiation strategy is that the unique product may not be valued highly enough by customers to justify the higher price.</a:t>
            </a:r>
          </a:p>
          <a:p>
            <a:endParaRPr lang="en-US" dirty="0" smtClean="0"/>
          </a:p>
          <a:p>
            <a:pPr algn="just">
              <a:buNone/>
            </a:pPr>
            <a:r>
              <a:rPr lang="en-US" dirty="0" smtClean="0"/>
              <a:t>Common organizational requirements for a successful differentiation strategy include strong coordination among the R&amp;D and marketing functions and substantial facilities to attract scientists and creative people.</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Differentiation Strategy</a:t>
            </a:r>
            <a:r>
              <a:rPr lang="en-US" dirty="0" smtClean="0"/>
              <a:t> </a:t>
            </a:r>
            <a:endParaRPr lang="en-US" dirty="0"/>
          </a:p>
        </p:txBody>
      </p:sp>
      <p:sp>
        <p:nvSpPr>
          <p:cNvPr id="3" name="Content Placeholder 2"/>
          <p:cNvSpPr>
            <a:spLocks noGrp="1"/>
          </p:cNvSpPr>
          <p:nvPr>
            <p:ph idx="1"/>
          </p:nvPr>
        </p:nvSpPr>
        <p:spPr>
          <a:xfrm>
            <a:off x="457200" y="1371600"/>
            <a:ext cx="8229600" cy="4754563"/>
          </a:xfrm>
        </p:spPr>
        <p:txBody>
          <a:bodyPr>
            <a:normAutofit/>
          </a:bodyPr>
          <a:lstStyle/>
          <a:p>
            <a:pPr algn="just">
              <a:lnSpc>
                <a:spcPct val="80000"/>
              </a:lnSpc>
            </a:pPr>
            <a:r>
              <a:rPr lang="en-US" sz="2800" dirty="0" smtClean="0"/>
              <a:t>Firms that succeed in a differentiation strategy often have the following internal strengths:</a:t>
            </a:r>
          </a:p>
          <a:p>
            <a:pPr algn="just">
              <a:lnSpc>
                <a:spcPct val="80000"/>
              </a:lnSpc>
            </a:pPr>
            <a:endParaRPr lang="en-US" sz="2800" dirty="0" smtClean="0"/>
          </a:p>
          <a:p>
            <a:pPr lvl="1" algn="just">
              <a:lnSpc>
                <a:spcPct val="80000"/>
              </a:lnSpc>
            </a:pPr>
            <a:r>
              <a:rPr lang="en-US" sz="2400" dirty="0" smtClean="0"/>
              <a:t>Access to leading scientific research.</a:t>
            </a:r>
          </a:p>
          <a:p>
            <a:pPr lvl="1" algn="just">
              <a:lnSpc>
                <a:spcPct val="80000"/>
              </a:lnSpc>
            </a:pPr>
            <a:r>
              <a:rPr lang="en-US" sz="2400" dirty="0" smtClean="0"/>
              <a:t>Highly skilled and creative product development team.</a:t>
            </a:r>
          </a:p>
          <a:p>
            <a:pPr lvl="1" algn="just">
              <a:lnSpc>
                <a:spcPct val="80000"/>
              </a:lnSpc>
            </a:pPr>
            <a:r>
              <a:rPr lang="en-US" sz="2400" dirty="0" smtClean="0"/>
              <a:t>Strong sales team with the ability to successfully communicate the perceived strengths of the product.</a:t>
            </a:r>
          </a:p>
          <a:p>
            <a:pPr lvl="1" algn="just">
              <a:lnSpc>
                <a:spcPct val="80000"/>
              </a:lnSpc>
            </a:pPr>
            <a:r>
              <a:rPr lang="en-US" sz="2400" dirty="0" smtClean="0"/>
              <a:t>Corporate reputation for quality and innovation.</a:t>
            </a:r>
          </a:p>
          <a:p>
            <a:pPr algn="just">
              <a:lnSpc>
                <a:spcPct val="80000"/>
              </a:lnSpc>
              <a:buNone/>
            </a:pPr>
            <a:endParaRPr lang="en-US" sz="2800" dirty="0" smtClean="0"/>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Differentiation Strategy</a:t>
            </a:r>
            <a:r>
              <a:rPr lang="en-US" dirty="0" smtClean="0"/>
              <a:t> </a:t>
            </a:r>
            <a:endParaRPr lang="en-US" dirty="0"/>
          </a:p>
        </p:txBody>
      </p:sp>
      <p:sp>
        <p:nvSpPr>
          <p:cNvPr id="3" name="Content Placeholder 2"/>
          <p:cNvSpPr>
            <a:spLocks noGrp="1"/>
          </p:cNvSpPr>
          <p:nvPr>
            <p:ph idx="1"/>
          </p:nvPr>
        </p:nvSpPr>
        <p:spPr/>
        <p:txBody>
          <a:bodyPr/>
          <a:lstStyle/>
          <a:p>
            <a:pPr marL="342900" lvl="1" indent="-342900" algn="just">
              <a:buFont typeface="Arial" pitchFamily="34" charset="0"/>
              <a:buChar char="•"/>
            </a:pPr>
            <a:r>
              <a:rPr lang="en-US" sz="2400" dirty="0" smtClean="0"/>
              <a:t>I</a:t>
            </a:r>
            <a:r>
              <a:rPr lang="en-US" sz="2400" dirty="0" smtClean="0"/>
              <a:t>nclude </a:t>
            </a:r>
            <a:r>
              <a:rPr lang="en-US" sz="2400" dirty="0" smtClean="0"/>
              <a:t>replication by competitors and changes in customer tastes. Additionally, various firms pursuing focus strategies may be able to achieve even greater differentiation in their market segments.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Differentiation Strategy</a:t>
            </a:r>
            <a:r>
              <a:rPr lang="en-US" dirty="0" smtClean="0"/>
              <a:t> </a:t>
            </a:r>
            <a:endParaRPr lang="en-US" dirty="0"/>
          </a:p>
        </p:txBody>
      </p:sp>
      <p:sp>
        <p:nvSpPr>
          <p:cNvPr id="3" name="Content Placeholder 2"/>
          <p:cNvSpPr>
            <a:spLocks noGrp="1"/>
          </p:cNvSpPr>
          <p:nvPr>
            <p:ph idx="1"/>
          </p:nvPr>
        </p:nvSpPr>
        <p:spPr/>
        <p:txBody>
          <a:bodyPr/>
          <a:lstStyle/>
          <a:p>
            <a:pPr algn="just"/>
            <a:r>
              <a:rPr lang="tr-TR" dirty="0" smtClean="0"/>
              <a:t>Nike / Coca Cola</a:t>
            </a:r>
            <a:r>
              <a:rPr lang="en-US" dirty="0" smtClean="0"/>
              <a:t> </a:t>
            </a:r>
            <a:r>
              <a:rPr lang="tr-TR" dirty="0" smtClean="0"/>
              <a:t>products does not have a lower cost compared to other companies, they use another strategy </a:t>
            </a:r>
            <a:r>
              <a:rPr lang="en-US" dirty="0" smtClean="0"/>
              <a:t>called </a:t>
            </a:r>
            <a:r>
              <a:rPr lang="tr-TR" dirty="0" smtClean="0"/>
              <a:t>Differentiation. Branding is what makes people to recognize the products of these companies. The hand writing of Coca Cola and the swoosh of Nike are two of the brilliantly chosen logos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Focus Strategy</a:t>
            </a:r>
            <a:r>
              <a:rPr lang="en-US" dirty="0" smtClean="0"/>
              <a:t> </a:t>
            </a:r>
            <a:endParaRPr lang="en-US" dirty="0"/>
          </a:p>
        </p:txBody>
      </p:sp>
      <p:sp>
        <p:nvSpPr>
          <p:cNvPr id="3" name="Content Placeholder 2"/>
          <p:cNvSpPr>
            <a:spLocks noGrp="1"/>
          </p:cNvSpPr>
          <p:nvPr>
            <p:ph idx="1"/>
          </p:nvPr>
        </p:nvSpPr>
        <p:spPr>
          <a:xfrm>
            <a:off x="457200" y="1524000"/>
            <a:ext cx="8229600" cy="5029200"/>
          </a:xfrm>
        </p:spPr>
        <p:txBody>
          <a:bodyPr>
            <a:normAutofit fontScale="85000" lnSpcReduction="20000"/>
          </a:bodyPr>
          <a:lstStyle/>
          <a:p>
            <a:pPr algn="just"/>
            <a:r>
              <a:rPr lang="en-US" dirty="0" smtClean="0"/>
              <a:t>Focus means producing products and services that fulfill the needs of small groups of consumers.</a:t>
            </a:r>
          </a:p>
          <a:p>
            <a:pPr algn="just"/>
            <a:endParaRPr lang="en-US" dirty="0" smtClean="0"/>
          </a:p>
          <a:p>
            <a:pPr algn="just"/>
            <a:r>
              <a:rPr lang="en-US" dirty="0" smtClean="0"/>
              <a:t>There are two types of focus strategies.</a:t>
            </a:r>
          </a:p>
          <a:p>
            <a:pPr algn="just"/>
            <a:endParaRPr lang="en-US" dirty="0" smtClean="0"/>
          </a:p>
          <a:p>
            <a:pPr algn="just">
              <a:buNone/>
            </a:pPr>
            <a:r>
              <a:rPr lang="en-US" dirty="0" smtClean="0"/>
              <a:t>A.  A low-cost focus strategy offers products or services to a small range (niche) of customers at the lowest price available on the market.</a:t>
            </a:r>
          </a:p>
          <a:p>
            <a:pPr algn="just"/>
            <a:endParaRPr lang="en-US" dirty="0" smtClean="0"/>
          </a:p>
          <a:p>
            <a:pPr algn="just">
              <a:buNone/>
            </a:pPr>
            <a:r>
              <a:rPr lang="en-US" dirty="0" smtClean="0"/>
              <a:t>B.  A best-value focus strategy offers products to a small range of customers at the best price-value available on the market. This is sometimes called focused differentiation.</a:t>
            </a:r>
          </a:p>
          <a:p>
            <a:pPr algn="just"/>
            <a:endParaRPr lang="en-US" dirty="0" smtClean="0"/>
          </a:p>
          <a:p>
            <a:pPr algn="just"/>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t>Focus strategies are most effective when the niche is profitable and growing, when industry leaders are uninterested in the niche, when industry leaders feel pursuing the niche is too costly or difficult, when the industry offers several niches, and when there is little competition in the niche segment.</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Focus Strategy</a:t>
            </a:r>
            <a:r>
              <a:rPr lang="en-US" dirty="0" smtClean="0"/>
              <a:t> </a:t>
            </a:r>
            <a:endParaRPr lang="en-US" dirty="0"/>
          </a:p>
        </p:txBody>
      </p:sp>
      <p:sp>
        <p:nvSpPr>
          <p:cNvPr id="3" name="Content Placeholder 2"/>
          <p:cNvSpPr>
            <a:spLocks noGrp="1"/>
          </p:cNvSpPr>
          <p:nvPr>
            <p:ph idx="1"/>
          </p:nvPr>
        </p:nvSpPr>
        <p:spPr/>
        <p:txBody>
          <a:bodyPr/>
          <a:lstStyle/>
          <a:p>
            <a:pPr algn="just">
              <a:lnSpc>
                <a:spcPct val="80000"/>
              </a:lnSpc>
            </a:pPr>
            <a:r>
              <a:rPr lang="en-US" sz="2400" dirty="0" smtClean="0"/>
              <a:t>Concentrates on a narrow segment and within that segment attempts to achieve either a cost advantage or differentiation</a:t>
            </a:r>
            <a:r>
              <a:rPr lang="en-US" sz="2400" dirty="0" smtClean="0"/>
              <a:t>.</a:t>
            </a:r>
          </a:p>
          <a:p>
            <a:pPr algn="just">
              <a:lnSpc>
                <a:spcPct val="80000"/>
              </a:lnSpc>
            </a:pPr>
            <a:r>
              <a:rPr lang="en-US" sz="2400" dirty="0" smtClean="0"/>
              <a:t> </a:t>
            </a:r>
            <a:endParaRPr lang="en-US" sz="2400" dirty="0" smtClean="0"/>
          </a:p>
          <a:p>
            <a:pPr lvl="1" algn="just">
              <a:lnSpc>
                <a:spcPct val="80000"/>
              </a:lnSpc>
            </a:pPr>
            <a:r>
              <a:rPr lang="en-US" sz="2400" dirty="0" smtClean="0"/>
              <a:t>The premise is that the needs of the group can be better serviced by focusing entirely on it. </a:t>
            </a:r>
            <a:endParaRPr lang="en-US" sz="2400" dirty="0" smtClean="0"/>
          </a:p>
          <a:p>
            <a:pPr lvl="1" algn="just">
              <a:lnSpc>
                <a:spcPct val="80000"/>
              </a:lnSpc>
            </a:pPr>
            <a:endParaRPr lang="en-US" sz="2400" dirty="0" smtClean="0"/>
          </a:p>
          <a:p>
            <a:pPr lvl="1" algn="just">
              <a:lnSpc>
                <a:spcPct val="80000"/>
              </a:lnSpc>
            </a:pPr>
            <a:r>
              <a:rPr lang="en-US" sz="2400" dirty="0" smtClean="0"/>
              <a:t>A firm using a focus strategy often enjoys a high degree of customer loyalty, and this entrenched loyalty discourages other firms from competing directly.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Risks</a:t>
            </a:r>
            <a:br>
              <a:rPr lang="en-US" dirty="0" smtClean="0"/>
            </a:br>
            <a:endParaRPr lang="en-US" dirty="0"/>
          </a:p>
        </p:txBody>
      </p:sp>
      <p:sp>
        <p:nvSpPr>
          <p:cNvPr id="3" name="Content Placeholder 2"/>
          <p:cNvSpPr>
            <a:spLocks noGrp="1"/>
          </p:cNvSpPr>
          <p:nvPr>
            <p:ph idx="1"/>
          </p:nvPr>
        </p:nvSpPr>
        <p:spPr/>
        <p:txBody>
          <a:bodyPr/>
          <a:lstStyle/>
          <a:p>
            <a:pPr algn="just">
              <a:lnSpc>
                <a:spcPct val="150000"/>
              </a:lnSpc>
            </a:pPr>
            <a:r>
              <a:rPr lang="en-US" sz="2400" dirty="0" smtClean="0"/>
              <a:t>I</a:t>
            </a:r>
            <a:r>
              <a:rPr lang="en-US" sz="2400" dirty="0" smtClean="0"/>
              <a:t>nclude </a:t>
            </a:r>
            <a:r>
              <a:rPr lang="en-US" sz="2400" dirty="0" smtClean="0"/>
              <a:t>reproduction and changes in the target segments. Furthermore, it may be fairly easy for a broad-market cost leader to adapt its product in order to compete directly. Finally, other focusers may be able to carve out sub-segments that they can serve even better.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Focus Strategy</a:t>
            </a:r>
            <a:r>
              <a:rPr lang="en-US" dirty="0" smtClean="0"/>
              <a:t> </a:t>
            </a:r>
            <a:endParaRPr lang="en-US" dirty="0"/>
          </a:p>
        </p:txBody>
      </p:sp>
      <p:sp>
        <p:nvSpPr>
          <p:cNvPr id="3" name="Content Placeholder 2"/>
          <p:cNvSpPr>
            <a:spLocks noGrp="1"/>
          </p:cNvSpPr>
          <p:nvPr>
            <p:ph idx="1"/>
          </p:nvPr>
        </p:nvSpPr>
        <p:spPr/>
        <p:txBody>
          <a:bodyPr/>
          <a:lstStyle/>
          <a:p>
            <a:pPr algn="just"/>
            <a:r>
              <a:rPr lang="tr-TR" dirty="0" smtClean="0"/>
              <a:t>Ferrari / Rolls-Royce</a:t>
            </a:r>
            <a:r>
              <a:rPr lang="en-US" dirty="0" smtClean="0"/>
              <a:t> </a:t>
            </a:r>
            <a:r>
              <a:rPr lang="tr-TR" dirty="0" smtClean="0"/>
              <a:t>use the Differentiation Focus strategy. They offer quality products for premium cost, but they have a narrower target of customers compared to other car firms. </a:t>
            </a:r>
            <a:endParaRPr lang="en-US" dirty="0" smtClean="0"/>
          </a:p>
          <a:p>
            <a:pPr algn="just"/>
            <a:r>
              <a:rPr lang="tr-TR" dirty="0" smtClean="0"/>
              <a:t>Ikea uses the Cost Focus</a:t>
            </a:r>
            <a:r>
              <a:rPr lang="en-US" dirty="0" smtClean="0"/>
              <a:t> strategy</a:t>
            </a:r>
            <a:r>
              <a:rPr lang="tr-TR" dirty="0" smtClean="0"/>
              <a:t>. They combine good quality and good function with low prices. </a:t>
            </a:r>
            <a:endParaRPr lang="en-GB" dirty="0" smtClean="0"/>
          </a:p>
          <a:p>
            <a:pPr algn="just"/>
            <a:endParaRPr lang="en-GB"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pPr algn="r"/>
            <a:r>
              <a:rPr lang="en-US" sz="4000" b="1" dirty="0" smtClean="0"/>
              <a:t>Generic Strategies/Industry Forces</a:t>
            </a:r>
            <a:r>
              <a:rPr lang="en-US" sz="4000" dirty="0" smtClean="0"/>
              <a:t> </a:t>
            </a:r>
            <a:endParaRPr lang="en-US" sz="40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pic>
        <p:nvPicPr>
          <p:cNvPr id="2050" name="Picture 2"/>
          <p:cNvPicPr>
            <a:picLocks noGrp="1" noChangeAspect="1" noChangeArrowheads="1"/>
          </p:cNvPicPr>
          <p:nvPr>
            <p:ph idx="1"/>
          </p:nvPr>
        </p:nvPicPr>
        <p:blipFill>
          <a:blip r:embed="rId2" cstate="print"/>
          <a:srcRect/>
          <a:stretch>
            <a:fillRect/>
          </a:stretch>
        </p:blipFill>
        <p:spPr bwMode="auto">
          <a:xfrm>
            <a:off x="685800" y="1295400"/>
            <a:ext cx="7848600" cy="4953000"/>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Summary</a:t>
            </a:r>
            <a:endParaRPr lang="en-US" b="1" dirty="0"/>
          </a:p>
        </p:txBody>
      </p:sp>
      <p:sp>
        <p:nvSpPr>
          <p:cNvPr id="3" name="Content Placeholder 2"/>
          <p:cNvSpPr>
            <a:spLocks noGrp="1"/>
          </p:cNvSpPr>
          <p:nvPr>
            <p:ph idx="1"/>
          </p:nvPr>
        </p:nvSpPr>
        <p:spPr/>
        <p:txBody>
          <a:bodyPr/>
          <a:lstStyle/>
          <a:p>
            <a:pPr algn="just"/>
            <a:r>
              <a:rPr lang="en-US" dirty="0" smtClean="0"/>
              <a:t>MICHAEL PORTER’S FIVE GENERIC STRATEGIES</a:t>
            </a:r>
          </a:p>
          <a:p>
            <a:pPr lvl="1" algn="just"/>
            <a:r>
              <a:rPr lang="en-US" dirty="0" smtClean="0"/>
              <a:t>Cost Leadership</a:t>
            </a:r>
          </a:p>
          <a:p>
            <a:pPr lvl="1" algn="just"/>
            <a:r>
              <a:rPr lang="en-US" dirty="0" smtClean="0"/>
              <a:t>Differentiation</a:t>
            </a:r>
          </a:p>
          <a:p>
            <a:pPr lvl="1" algn="just"/>
            <a:r>
              <a:rPr lang="en-US" dirty="0" smtClean="0"/>
              <a:t>Focus</a:t>
            </a:r>
          </a:p>
          <a:p>
            <a:pPr>
              <a:buNone/>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a:t>
            </a:r>
            <a:endParaRPr lang="en-US" b="1" dirty="0"/>
          </a:p>
        </p:txBody>
      </p:sp>
      <p:sp>
        <p:nvSpPr>
          <p:cNvPr id="3" name="Content Placeholder 2"/>
          <p:cNvSpPr>
            <a:spLocks noGrp="1"/>
          </p:cNvSpPr>
          <p:nvPr>
            <p:ph idx="1"/>
          </p:nvPr>
        </p:nvSpPr>
        <p:spPr/>
        <p:txBody>
          <a:bodyPr/>
          <a:lstStyle/>
          <a:p>
            <a:r>
              <a:rPr lang="en-US" dirty="0" smtClean="0"/>
              <a:t>MEANS FOR ACHIEVING STRATEGIES</a:t>
            </a:r>
          </a:p>
          <a:p>
            <a:pPr lvl="1"/>
            <a:r>
              <a:rPr lang="en-US" dirty="0" smtClean="0"/>
              <a:t>Joint Venture</a:t>
            </a:r>
          </a:p>
          <a:p>
            <a:pPr lvl="1"/>
            <a:r>
              <a:rPr lang="en-US" dirty="0" smtClean="0"/>
              <a:t>Mergers and acquisitions</a:t>
            </a:r>
          </a:p>
          <a:p>
            <a:pPr lvl="1"/>
            <a:r>
              <a:rPr lang="en-US" dirty="0" smtClean="0"/>
              <a:t>Leveraged Buyouts (LBOs)</a:t>
            </a:r>
          </a:p>
          <a:p>
            <a:pPr lvl="1"/>
            <a:r>
              <a:rPr lang="en-US" dirty="0" smtClean="0"/>
              <a:t>First Mover Advantages</a:t>
            </a:r>
          </a:p>
          <a:p>
            <a:pPr lvl="1"/>
            <a:r>
              <a:rPr lang="en-US" dirty="0" smtClean="0"/>
              <a:t>Outsourcing</a:t>
            </a:r>
          </a:p>
          <a:p>
            <a:pPr lvl="1"/>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188</TotalTime>
  <Words>1095</Words>
  <Application>Microsoft Office PowerPoint</Application>
  <PresentationFormat>On-screen Show (4:3)</PresentationFormat>
  <Paragraphs>129</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Business Strategy and Policy </vt:lpstr>
      <vt:lpstr>Recap</vt:lpstr>
      <vt:lpstr>Today’s Lecture</vt:lpstr>
      <vt:lpstr>Michael Porter</vt:lpstr>
      <vt:lpstr>Generic Strategy Picture</vt:lpstr>
      <vt:lpstr>Cost Leadership Strategy</vt:lpstr>
      <vt:lpstr>Cost Leadership Strategy</vt:lpstr>
      <vt:lpstr>Cost Leadership Strategy</vt:lpstr>
      <vt:lpstr>Cost Leadership Strategy</vt:lpstr>
      <vt:lpstr>Cost Leadership Strategy</vt:lpstr>
      <vt:lpstr>Example: Cost Leadership Strategy</vt:lpstr>
      <vt:lpstr>Differentiation Strategy </vt:lpstr>
      <vt:lpstr>Differentiation Strategy </vt:lpstr>
      <vt:lpstr>Differentiation Strategy </vt:lpstr>
      <vt:lpstr>Differentiation Strategy </vt:lpstr>
      <vt:lpstr>Differentiation Strategy </vt:lpstr>
      <vt:lpstr>Focus Strategy </vt:lpstr>
      <vt:lpstr>Slide 18</vt:lpstr>
      <vt:lpstr>Focus Strategy </vt:lpstr>
      <vt:lpstr>Risks </vt:lpstr>
      <vt:lpstr>Focus Strategy </vt:lpstr>
      <vt:lpstr>Generic Strategies/Industry Forces </vt:lpstr>
      <vt:lpstr>Summary</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Strategy and Policy </dc:title>
  <dc:creator>U</dc:creator>
  <cp:lastModifiedBy>Administrator</cp:lastModifiedBy>
  <cp:revision>73</cp:revision>
  <dcterms:created xsi:type="dcterms:W3CDTF">2006-08-16T00:00:00Z</dcterms:created>
  <dcterms:modified xsi:type="dcterms:W3CDTF">2013-11-02T06:16:58Z</dcterms:modified>
</cp:coreProperties>
</file>