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tags/tag2.xml" ContentType="application/vnd.openxmlformats-officedocument.presentationml.tags+xml"/>
  <Override PartName="/ppt/tags/tag3.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0" r:id="rId5"/>
    <p:sldId id="268" r:id="rId6"/>
    <p:sldId id="275" r:id="rId7"/>
    <p:sldId id="261" r:id="rId8"/>
    <p:sldId id="262" r:id="rId9"/>
    <p:sldId id="269" r:id="rId10"/>
    <p:sldId id="270" r:id="rId11"/>
    <p:sldId id="271" r:id="rId12"/>
    <p:sldId id="272" r:id="rId13"/>
    <p:sldId id="263" r:id="rId14"/>
    <p:sldId id="264" r:id="rId15"/>
    <p:sldId id="265" r:id="rId16"/>
    <p:sldId id="273" r:id="rId17"/>
    <p:sldId id="276" r:id="rId18"/>
    <p:sldId id="274" r:id="rId19"/>
    <p:sldId id="26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25E0E3-2DA7-47DE-A362-5E76618BB928}" type="datetimeFigureOut">
              <a:rPr lang="en-US" smtClean="0"/>
              <a:pPr/>
              <a:t>11/2/2013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2E7200-7261-4A2C-8D4E-2058C143DFC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2CB871EC-AAAE-4959-8DF4-303BE7E07570}" type="slidenum">
              <a:rPr lang="ar-SA" smtClean="0">
                <a:latin typeface="Arial" charset="0"/>
                <a:cs typeface="Arial" charset="0"/>
              </a:rPr>
              <a:pPr/>
              <a:t>4</a:t>
            </a:fld>
            <a:endParaRPr lang="en-US" smtClean="0">
              <a:latin typeface="Arial" charset="0"/>
              <a:cs typeface="Arial" charset="0"/>
            </a:endParaRPr>
          </a:p>
        </p:txBody>
      </p:sp>
      <p:sp>
        <p:nvSpPr>
          <p:cNvPr id="101379" name="Rectangle 2"/>
          <p:cNvSpPr>
            <a:spLocks noGrp="1" noRot="1" noChangeAspect="1" noChangeArrowheads="1" noTextEdit="1"/>
          </p:cNvSpPr>
          <p:nvPr>
            <p:ph type="sldImg"/>
          </p:nvPr>
        </p:nvSpPr>
        <p:spPr>
          <a:xfrm>
            <a:off x="1144588" y="687388"/>
            <a:ext cx="4568825" cy="3425825"/>
          </a:xfrm>
          <a:ln w="12700" cap="flat"/>
        </p:spPr>
      </p:sp>
      <p:sp>
        <p:nvSpPr>
          <p:cNvPr id="101380"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BF7AEB2-18A1-46F4-8DDA-5DC9645EBA49}" type="slidenum">
              <a:rPr lang="ar-SA" smtClean="0">
                <a:latin typeface="Arial" charset="0"/>
                <a:cs typeface="Arial" charset="0"/>
              </a:rPr>
              <a:pPr/>
              <a:t>7</a:t>
            </a:fld>
            <a:endParaRPr lang="en-US" smtClean="0">
              <a:latin typeface="Arial" charset="0"/>
              <a:cs typeface="Arial" charset="0"/>
            </a:endParaRPr>
          </a:p>
        </p:txBody>
      </p:sp>
      <p:sp>
        <p:nvSpPr>
          <p:cNvPr id="102403" name="Rectangle 2"/>
          <p:cNvSpPr>
            <a:spLocks noGrp="1" noRot="1" noChangeAspect="1" noChangeArrowheads="1" noTextEdit="1"/>
          </p:cNvSpPr>
          <p:nvPr>
            <p:ph type="sldImg"/>
          </p:nvPr>
        </p:nvSpPr>
        <p:spPr>
          <a:xfrm>
            <a:off x="1144588" y="687388"/>
            <a:ext cx="4568825" cy="3425825"/>
          </a:xfrm>
          <a:ln w="12700" cap="flat"/>
        </p:spPr>
      </p:sp>
      <p:sp>
        <p:nvSpPr>
          <p:cNvPr id="102404"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0F014AA3-9E00-4397-B90A-36392BA41A19}" type="slidenum">
              <a:rPr lang="ar-SA" smtClean="0">
                <a:latin typeface="Arial" charset="0"/>
                <a:cs typeface="Arial" charset="0"/>
              </a:rPr>
              <a:pPr/>
              <a:t>8</a:t>
            </a:fld>
            <a:endParaRPr lang="en-US" smtClean="0">
              <a:latin typeface="Arial" charset="0"/>
              <a:cs typeface="Arial" charset="0"/>
            </a:endParaRPr>
          </a:p>
        </p:txBody>
      </p:sp>
      <p:sp>
        <p:nvSpPr>
          <p:cNvPr id="103427" name="Rectangle 2"/>
          <p:cNvSpPr>
            <a:spLocks noGrp="1" noRot="1" noChangeAspect="1" noChangeArrowheads="1" noTextEdit="1"/>
          </p:cNvSpPr>
          <p:nvPr>
            <p:ph type="sldImg"/>
          </p:nvPr>
        </p:nvSpPr>
        <p:spPr>
          <a:xfrm>
            <a:off x="1144588" y="687388"/>
            <a:ext cx="4568825" cy="3425825"/>
          </a:xfrm>
          <a:ln w="12700" cap="flat"/>
        </p:spPr>
      </p:sp>
      <p:sp>
        <p:nvSpPr>
          <p:cNvPr id="103428"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26105002-4A44-4F62-A394-DF8D613C4BEE}" type="slidenum">
              <a:rPr lang="ar-SA" smtClean="0">
                <a:latin typeface="Arial" charset="0"/>
                <a:cs typeface="Arial" charset="0"/>
              </a:rPr>
              <a:pPr/>
              <a:t>13</a:t>
            </a:fld>
            <a:endParaRPr lang="en-US" smtClean="0">
              <a:latin typeface="Arial" charset="0"/>
              <a:cs typeface="Arial" charset="0"/>
            </a:endParaRPr>
          </a:p>
        </p:txBody>
      </p:sp>
      <p:sp>
        <p:nvSpPr>
          <p:cNvPr id="104451" name="Rectangle 2"/>
          <p:cNvSpPr>
            <a:spLocks noGrp="1" noRot="1" noChangeAspect="1" noChangeArrowheads="1" noTextEdit="1"/>
          </p:cNvSpPr>
          <p:nvPr>
            <p:ph type="sldImg"/>
          </p:nvPr>
        </p:nvSpPr>
        <p:spPr>
          <a:xfrm>
            <a:off x="1144588" y="687388"/>
            <a:ext cx="4568825" cy="3425825"/>
          </a:xfrm>
          <a:ln w="12700" cap="flat"/>
        </p:spPr>
      </p:sp>
      <p:sp>
        <p:nvSpPr>
          <p:cNvPr id="104452"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8C18940D-D131-44C9-A0AB-692A430F8E18}" type="slidenum">
              <a:rPr lang="ar-SA" smtClean="0">
                <a:latin typeface="Arial" charset="0"/>
                <a:cs typeface="Arial" charset="0"/>
              </a:rPr>
              <a:pPr/>
              <a:t>14</a:t>
            </a:fld>
            <a:endParaRPr lang="en-US" smtClean="0">
              <a:latin typeface="Arial" charset="0"/>
              <a:cs typeface="Arial" charset="0"/>
            </a:endParaRPr>
          </a:p>
        </p:txBody>
      </p:sp>
      <p:sp>
        <p:nvSpPr>
          <p:cNvPr id="105475" name="Rectangle 2"/>
          <p:cNvSpPr>
            <a:spLocks noGrp="1" noRot="1" noChangeAspect="1" noChangeArrowheads="1" noTextEdit="1"/>
          </p:cNvSpPr>
          <p:nvPr>
            <p:ph type="sldImg"/>
          </p:nvPr>
        </p:nvSpPr>
        <p:spPr>
          <a:xfrm>
            <a:off x="1144588" y="687388"/>
            <a:ext cx="4568825" cy="3425825"/>
          </a:xfrm>
          <a:ln w="12700" cap="flat"/>
        </p:spPr>
      </p:sp>
      <p:sp>
        <p:nvSpPr>
          <p:cNvPr id="105476"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6DF2E77-5E18-46DB-87AF-D52B29A531BD}" type="slidenum">
              <a:rPr lang="ar-SA" smtClean="0">
                <a:latin typeface="Arial" charset="0"/>
                <a:cs typeface="Arial" charset="0"/>
              </a:rPr>
              <a:pPr/>
              <a:t>15</a:t>
            </a:fld>
            <a:endParaRPr lang="en-US" smtClean="0">
              <a:latin typeface="Arial" charset="0"/>
              <a:cs typeface="Arial" charset="0"/>
            </a:endParaRPr>
          </a:p>
        </p:txBody>
      </p:sp>
      <p:sp>
        <p:nvSpPr>
          <p:cNvPr id="106499" name="Rectangle 2"/>
          <p:cNvSpPr>
            <a:spLocks noGrp="1" noRot="1" noChangeAspect="1" noChangeArrowheads="1" noTextEdit="1"/>
          </p:cNvSpPr>
          <p:nvPr>
            <p:ph type="sldImg"/>
          </p:nvPr>
        </p:nvSpPr>
        <p:spPr>
          <a:xfrm>
            <a:off x="1144588" y="687388"/>
            <a:ext cx="4568825" cy="3425825"/>
          </a:xfrm>
          <a:ln w="12700" cap="flat"/>
        </p:spPr>
      </p:sp>
      <p:sp>
        <p:nvSpPr>
          <p:cNvPr id="106500"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2695695-BC2D-41CA-9165-D45DF1F7B490}" type="slidenum">
              <a:rPr lang="ar-EG" smtClean="0"/>
              <a:pPr/>
              <a:t>16</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ar-EG" smtClean="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A96312-E76B-42BC-B3FE-08FA7F1EBF35}"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273F9A-2A35-45D3-ACCC-8C562C162DB2}"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266BD8-AABA-45C0-81DE-663ACC032432}"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8B49DB-EFCE-4B72-8633-DB24497E140A}"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B839AB-6558-44FA-A056-E3EA3353B014}" type="datetime1">
              <a:rPr lang="en-US" smtClean="0"/>
              <a:pPr/>
              <a:t>11/2/2013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68F6D1-1FBE-4674-A281-2AD156E34125}" type="datetime1">
              <a:rPr lang="en-US" smtClean="0"/>
              <a:pPr/>
              <a:t>11/2/2013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CD41C-A86B-4F92-BA12-C71B94E881EA}" type="datetime1">
              <a:rPr lang="en-US" smtClean="0"/>
              <a:pPr/>
              <a:t>11/2/2013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0FCB0-46B6-4FE1-B2E0-13A67BFC1559}"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E1CB1-A67B-4EB5-BFF0-EC130BE89ECA}"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01DDD-4A8D-468D-B68B-29233F06A870}"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2FF845-8DB5-4812-A685-6B9B743E75D4}"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ar-EG"/>
          </a:p>
        </p:txBody>
      </p:sp>
      <p:sp>
        <p:nvSpPr>
          <p:cNvPr id="3" name="Table Placeholder 2"/>
          <p:cNvSpPr>
            <a:spLocks noGrp="1"/>
          </p:cNvSpPr>
          <p:nvPr>
            <p:ph type="tbl" idx="1"/>
          </p:nvPr>
        </p:nvSpPr>
        <p:spPr>
          <a:xfrm>
            <a:off x="457200" y="1600200"/>
            <a:ext cx="8229600" cy="4530725"/>
          </a:xfrm>
        </p:spPr>
        <p:txBody>
          <a:bodyPr/>
          <a:lstStyle/>
          <a:p>
            <a:pPr lvl="0"/>
            <a:endParaRPr lang="ar-EG" noProof="0" smtClean="0"/>
          </a:p>
        </p:txBody>
      </p:sp>
      <p:sp>
        <p:nvSpPr>
          <p:cNvPr id="4" name="Rectangle 9"/>
          <p:cNvSpPr>
            <a:spLocks noGrp="1" noChangeArrowheads="1"/>
          </p:cNvSpPr>
          <p:nvPr>
            <p:ph type="ftr" sz="quarter" idx="10"/>
          </p:nvPr>
        </p:nvSpPr>
        <p:spPr>
          <a:ln/>
        </p:spPr>
        <p:txBody>
          <a:bodyPr/>
          <a:lstStyle>
            <a:lvl1pPr>
              <a:defRPr/>
            </a:lvl1pPr>
          </a:lstStyle>
          <a:p>
            <a:pPr>
              <a:defRPr/>
            </a:pPr>
            <a:r>
              <a:rPr lang="en-US"/>
              <a:t>Copyright 2005 Prentice Hall</a:t>
            </a:r>
          </a:p>
        </p:txBody>
      </p:sp>
      <p:sp>
        <p:nvSpPr>
          <p:cNvPr id="5" name="Rectangle 11"/>
          <p:cNvSpPr>
            <a:spLocks noGrp="1" noChangeAspect="1" noChangeArrowheads="1"/>
          </p:cNvSpPr>
          <p:nvPr>
            <p:ph type="sldNum" sz="quarter" idx="11"/>
          </p:nvPr>
        </p:nvSpPr>
        <p:spPr>
          <a:ln/>
        </p:spPr>
        <p:txBody>
          <a:bodyPr/>
          <a:lstStyle>
            <a:lvl1pPr>
              <a:defRPr/>
            </a:lvl1pPr>
          </a:lstStyle>
          <a:p>
            <a:pPr>
              <a:defRPr/>
            </a:pPr>
            <a:r>
              <a:rPr lang="en-US"/>
              <a:t>Ch 5 -</a:t>
            </a:r>
            <a:fld id="{66D01F6F-2FE0-4A12-9D64-53FF84771CC2}" type="slidenum">
              <a:rPr lang="ar-EG">
                <a:cs typeface="Times New Roman" pitchFamily="18" charset="0"/>
              </a:rPr>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F6264-822E-4C54-B369-8BF7C6FE1B91}" type="datetime1">
              <a:rPr lang="en-US" smtClean="0"/>
              <a:pPr/>
              <a:t>11/2/2013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wmf"/><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3.wmf"/><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4.wmf"/><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lstStyle/>
          <a:p>
            <a:pPr algn="r"/>
            <a:r>
              <a:rPr lang="en-US" b="1" dirty="0" smtClean="0">
                <a:solidFill>
                  <a:schemeClr val="tx1"/>
                </a:solidFill>
              </a:rPr>
              <a:t>Lecture 24</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sz="2800" dirty="0" smtClean="0"/>
              <a:t>Diversification Strategy is the development of new products in the new market. </a:t>
            </a:r>
          </a:p>
          <a:p>
            <a:pPr lvl="1" algn="just"/>
            <a:r>
              <a:rPr lang="en-US" sz="2400" dirty="0" smtClean="0"/>
              <a:t>Diversification strategy is adopted by the company if the current market is saturated due to which revenues and profits are lower. </a:t>
            </a:r>
          </a:p>
          <a:p>
            <a:pPr lvl="1" algn="just"/>
            <a:r>
              <a:rPr lang="en-US" sz="2400" dirty="0" smtClean="0"/>
              <a:t>At the corporate level, it is generally and its also very interesting entering a promising business outside of the scope of the existing business unit</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sz="2400" b="1" dirty="0" smtClean="0"/>
              <a:t>DEFENSIVE STRATEGIES</a:t>
            </a:r>
          </a:p>
          <a:p>
            <a:endParaRPr lang="en-US" dirty="0"/>
          </a:p>
        </p:txBody>
      </p:sp>
      <p:sp>
        <p:nvSpPr>
          <p:cNvPr id="6" name="AutoShape 4"/>
          <p:cNvSpPr>
            <a:spLocks noChangeArrowheads="1"/>
          </p:cNvSpPr>
          <p:nvPr/>
        </p:nvSpPr>
        <p:spPr bwMode="auto">
          <a:xfrm>
            <a:off x="4800600" y="15240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Retrenchment</a:t>
            </a:r>
          </a:p>
        </p:txBody>
      </p:sp>
      <p:sp>
        <p:nvSpPr>
          <p:cNvPr id="7" name="AutoShape 5"/>
          <p:cNvSpPr>
            <a:spLocks noChangeArrowheads="1"/>
          </p:cNvSpPr>
          <p:nvPr/>
        </p:nvSpPr>
        <p:spPr bwMode="auto">
          <a:xfrm>
            <a:off x="4800600" y="29718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Divestiture</a:t>
            </a:r>
          </a:p>
        </p:txBody>
      </p:sp>
      <p:sp>
        <p:nvSpPr>
          <p:cNvPr id="8" name="AutoShape 6"/>
          <p:cNvSpPr>
            <a:spLocks noChangeArrowheads="1"/>
          </p:cNvSpPr>
          <p:nvPr/>
        </p:nvSpPr>
        <p:spPr bwMode="auto">
          <a:xfrm>
            <a:off x="4800600" y="44196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a:solidFill>
                  <a:schemeClr val="tx1"/>
                </a:solidFill>
              </a:rPr>
              <a:t>Liquidation</a:t>
            </a:r>
          </a:p>
        </p:txBody>
      </p:sp>
      <p:sp>
        <p:nvSpPr>
          <p:cNvPr id="9" name="Line 7"/>
          <p:cNvSpPr>
            <a:spLocks noChangeShapeType="1"/>
          </p:cNvSpPr>
          <p:nvPr/>
        </p:nvSpPr>
        <p:spPr bwMode="auto">
          <a:xfrm flipV="1">
            <a:off x="2514600" y="1905000"/>
            <a:ext cx="2209800" cy="1524000"/>
          </a:xfrm>
          <a:prstGeom prst="line">
            <a:avLst/>
          </a:prstGeom>
          <a:noFill/>
          <a:ln w="9525">
            <a:solidFill>
              <a:schemeClr val="tx1"/>
            </a:solidFill>
            <a:round/>
            <a:headEnd/>
            <a:tailEnd type="triangle" w="med" len="med"/>
          </a:ln>
        </p:spPr>
        <p:txBody>
          <a:bodyPr/>
          <a:lstStyle/>
          <a:p>
            <a:endParaRPr lang="th-TH"/>
          </a:p>
        </p:txBody>
      </p:sp>
      <p:sp>
        <p:nvSpPr>
          <p:cNvPr id="10" name="Line 8"/>
          <p:cNvSpPr>
            <a:spLocks noChangeShapeType="1"/>
          </p:cNvSpPr>
          <p:nvPr/>
        </p:nvSpPr>
        <p:spPr bwMode="auto">
          <a:xfrm>
            <a:off x="2514600" y="3429000"/>
            <a:ext cx="2209800" cy="0"/>
          </a:xfrm>
          <a:prstGeom prst="line">
            <a:avLst/>
          </a:prstGeom>
          <a:noFill/>
          <a:ln w="9525">
            <a:solidFill>
              <a:schemeClr val="tx1"/>
            </a:solidFill>
            <a:round/>
            <a:headEnd/>
            <a:tailEnd type="triangle" w="med" len="med"/>
          </a:ln>
        </p:spPr>
        <p:txBody>
          <a:bodyPr/>
          <a:lstStyle/>
          <a:p>
            <a:endParaRPr lang="th-TH"/>
          </a:p>
        </p:txBody>
      </p:sp>
      <p:sp>
        <p:nvSpPr>
          <p:cNvPr id="11" name="Line 9"/>
          <p:cNvSpPr>
            <a:spLocks noChangeShapeType="1"/>
          </p:cNvSpPr>
          <p:nvPr/>
        </p:nvSpPr>
        <p:spPr bwMode="auto">
          <a:xfrm>
            <a:off x="2514600" y="3429000"/>
            <a:ext cx="2209800" cy="1447800"/>
          </a:xfrm>
          <a:prstGeom prst="line">
            <a:avLst/>
          </a:prstGeom>
          <a:noFill/>
          <a:ln w="9525">
            <a:solidFill>
              <a:schemeClr val="tx1"/>
            </a:solidFill>
            <a:round/>
            <a:headEnd/>
            <a:tailEnd type="triangle" w="med" len="med"/>
          </a:ln>
        </p:spPr>
        <p:txBody>
          <a:bodyPr/>
          <a:lstStyle/>
          <a:p>
            <a:endParaRPr lang="th-TH"/>
          </a:p>
        </p:txBody>
      </p:sp>
      <p:sp>
        <p:nvSpPr>
          <p:cNvPr id="12" name="AutoShape 3"/>
          <p:cNvSpPr>
            <a:spLocks noChangeArrowheads="1"/>
          </p:cNvSpPr>
          <p:nvPr/>
        </p:nvSpPr>
        <p:spPr bwMode="auto">
          <a:xfrm>
            <a:off x="533400" y="2514600"/>
            <a:ext cx="1981200" cy="1905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dirty="0">
                <a:solidFill>
                  <a:schemeClr val="bg1"/>
                </a:solidFill>
              </a:rPr>
              <a:t/>
            </a:r>
            <a:br>
              <a:rPr lang="en-US" dirty="0">
                <a:solidFill>
                  <a:schemeClr val="bg1"/>
                </a:solidFill>
              </a:rPr>
            </a:br>
            <a:r>
              <a:rPr lang="en-US" sz="2000" b="1" dirty="0">
                <a:solidFill>
                  <a:schemeClr val="bg1"/>
                </a:solidFill>
              </a:rPr>
              <a:t>Defensive</a:t>
            </a:r>
            <a:br>
              <a:rPr lang="en-US" sz="2000" b="1" dirty="0">
                <a:solidFill>
                  <a:schemeClr val="bg1"/>
                </a:solidFill>
              </a:rPr>
            </a:br>
            <a:r>
              <a:rPr lang="en-US" sz="2000" b="1" dirty="0">
                <a:solidFill>
                  <a:schemeClr val="bg1"/>
                </a:solidFill>
              </a:rPr>
              <a:t>Strategies</a:t>
            </a:r>
            <a:br>
              <a:rPr lang="en-US" sz="2000" b="1" dirty="0">
                <a:solidFill>
                  <a:schemeClr val="bg1"/>
                </a:solidFill>
              </a:rPr>
            </a:br>
            <a:endParaRPr lang="en-US" sz="2000" b="1" dirty="0">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p:txBody>
          <a:bodyPr/>
          <a:lstStyle/>
          <a:p>
            <a:pPr>
              <a:defRPr/>
            </a:pPr>
            <a:fld id="{62AF21D4-13A9-4706-A46A-3B493006ED61}" type="slidenum">
              <a:rPr lang="ar-SA"/>
              <a:pPr>
                <a:defRPr/>
              </a:pPr>
              <a:t>4</a:t>
            </a:fld>
            <a:endParaRPr lang="en-US"/>
          </a:p>
        </p:txBody>
      </p:sp>
      <p:sp>
        <p:nvSpPr>
          <p:cNvPr id="86018" name="Rectangle 2"/>
          <p:cNvSpPr>
            <a:spLocks noChangeArrowheads="1"/>
          </p:cNvSpPr>
          <p:nvPr/>
        </p:nvSpPr>
        <p:spPr bwMode="auto">
          <a:xfrm>
            <a:off x="839788" y="153988"/>
            <a:ext cx="7769225" cy="758825"/>
          </a:xfrm>
          <a:prstGeom prst="rect">
            <a:avLst/>
          </a:prstGeom>
          <a:gradFill rotWithShape="0">
            <a:gsLst>
              <a:gs pos="0">
                <a:srgbClr val="DBCBC7"/>
              </a:gs>
              <a:gs pos="100000">
                <a:srgbClr val="E6DAD8"/>
              </a:gs>
            </a:gsLst>
            <a:path path="shape">
              <a:fillToRect l="50000" t="50000" r="50000" b="50000"/>
            </a:path>
          </a:gradFill>
          <a:ln w="12700">
            <a:solidFill>
              <a:srgbClr val="800000"/>
            </a:solidFill>
            <a:miter lim="800000"/>
            <a:headEnd/>
            <a:tailEnd/>
          </a:ln>
        </p:spPr>
        <p:txBody>
          <a:bodyPr wrap="none" anchor="ctr"/>
          <a:lstStyle/>
          <a:p>
            <a:endParaRPr lang="ar-SA"/>
          </a:p>
        </p:txBody>
      </p:sp>
      <p:sp>
        <p:nvSpPr>
          <p:cNvPr id="86019" name="Rectangle 3"/>
          <p:cNvSpPr>
            <a:spLocks noChangeArrowheads="1"/>
          </p:cNvSpPr>
          <p:nvPr/>
        </p:nvSpPr>
        <p:spPr bwMode="auto">
          <a:xfrm>
            <a:off x="935038" y="203200"/>
            <a:ext cx="7578725" cy="660400"/>
          </a:xfrm>
          <a:prstGeom prst="rect">
            <a:avLst/>
          </a:prstGeom>
          <a:noFill/>
          <a:ln w="9525">
            <a:noFill/>
            <a:miter lim="800000"/>
            <a:headEnd/>
            <a:tailEnd/>
          </a:ln>
          <a:effectLst/>
        </p:spPr>
        <p:txBody>
          <a:bodyPr lIns="92075" tIns="46038" rIns="92075" bIns="46038" anchor="ctr"/>
          <a:lstStyle/>
          <a:p>
            <a:pPr marL="342900" indent="-342900" algn="ctr">
              <a:defRPr/>
            </a:pPr>
            <a:r>
              <a:rPr lang="en-US" sz="4400" u="sng" dirty="0" smtClean="0">
                <a:solidFill>
                  <a:srgbClr val="990000"/>
                </a:solidFill>
                <a:effectLst>
                  <a:outerShdw blurRad="38100" dist="38100" dir="2700000" algn="tl">
                    <a:srgbClr val="C0C0C0"/>
                  </a:outerShdw>
                </a:effectLst>
                <a:latin typeface="Tahoma" pitchFamily="34" charset="0"/>
                <a:cs typeface="Arial" pitchFamily="34" charset="0"/>
              </a:rPr>
              <a:t>Retrenchment</a:t>
            </a:r>
            <a:endParaRPr lang="en-US" sz="4400" u="sng" dirty="0">
              <a:solidFill>
                <a:srgbClr val="990000"/>
              </a:solidFill>
              <a:effectLst>
                <a:outerShdw blurRad="38100" dist="38100" dir="2700000" algn="tl">
                  <a:srgbClr val="C0C0C0"/>
                </a:outerShdw>
              </a:effectLst>
              <a:latin typeface="Tahoma" pitchFamily="34" charset="0"/>
              <a:cs typeface="Arial" pitchFamily="34" charset="0"/>
            </a:endParaRPr>
          </a:p>
        </p:txBody>
      </p:sp>
      <p:pic>
        <p:nvPicPr>
          <p:cNvPr id="86020" name="Picture 4"/>
          <p:cNvPicPr>
            <a:picLocks noChangeArrowheads="1"/>
          </p:cNvPicPr>
          <p:nvPr/>
        </p:nvPicPr>
        <p:blipFill>
          <a:blip r:embed="rId4" cstate="print"/>
          <a:srcRect/>
          <a:stretch>
            <a:fillRect/>
          </a:stretch>
        </p:blipFill>
        <p:spPr bwMode="auto">
          <a:xfrm>
            <a:off x="112713" y="2754313"/>
            <a:ext cx="3457575" cy="3736975"/>
          </a:xfrm>
          <a:prstGeom prst="rect">
            <a:avLst/>
          </a:prstGeom>
          <a:noFill/>
          <a:ln w="9525">
            <a:noFill/>
            <a:miter lim="800000"/>
            <a:headEnd/>
            <a:tailEnd/>
          </a:ln>
        </p:spPr>
      </p:pic>
      <p:sp>
        <p:nvSpPr>
          <p:cNvPr id="86021" name="Rectangle 5"/>
          <p:cNvSpPr>
            <a:spLocks noChangeArrowheads="1"/>
          </p:cNvSpPr>
          <p:nvPr/>
        </p:nvSpPr>
        <p:spPr bwMode="auto">
          <a:xfrm>
            <a:off x="244475" y="2865438"/>
            <a:ext cx="3092450" cy="3413125"/>
          </a:xfrm>
          <a:prstGeom prst="rect">
            <a:avLst/>
          </a:prstGeom>
          <a:noFill/>
          <a:ln w="9525">
            <a:noFill/>
            <a:miter lim="800000"/>
            <a:headEnd/>
            <a:tailEnd/>
          </a:ln>
          <a:effectLst/>
        </p:spPr>
        <p:txBody>
          <a:bodyPr lIns="92075" tIns="46038" rIns="92075" bIns="46038" anchor="ctr"/>
          <a:lstStyle/>
          <a:p>
            <a:pPr marL="342900" indent="-342900" algn="l" rtl="0">
              <a:defRPr/>
            </a:pPr>
            <a:r>
              <a:rPr lang="en-US" sz="3200" u="sng" dirty="0">
                <a:solidFill>
                  <a:srgbClr val="003366"/>
                </a:solidFill>
                <a:effectLst>
                  <a:outerShdw blurRad="38100" dist="38100" dir="2700000" algn="tl">
                    <a:srgbClr val="C0C0C0"/>
                  </a:outerShdw>
                </a:effectLst>
                <a:latin typeface="Tahoma" pitchFamily="34" charset="0"/>
                <a:cs typeface="Arial" pitchFamily="34" charset="0"/>
              </a:rPr>
              <a:t>Defined</a:t>
            </a:r>
          </a:p>
          <a:p>
            <a:pPr marL="342900" indent="-342900" algn="ctr" rtl="0">
              <a:defRPr/>
            </a:pPr>
            <a:endParaRPr lang="en-US" sz="2400" dirty="0">
              <a:solidFill>
                <a:srgbClr val="003366"/>
              </a:solidFill>
              <a:latin typeface="Tahoma" pitchFamily="34" charset="0"/>
              <a:cs typeface="Arial" pitchFamily="34" charset="0"/>
            </a:endParaRPr>
          </a:p>
          <a:p>
            <a:pPr marL="342900" indent="-342900" algn="l" rtl="0">
              <a:buSzPct val="80000"/>
              <a:buFontTx/>
              <a:buChar char="•"/>
              <a:defRPr/>
            </a:pPr>
            <a:r>
              <a:rPr lang="en-US" sz="2000" dirty="0">
                <a:solidFill>
                  <a:srgbClr val="003366"/>
                </a:solidFill>
                <a:latin typeface="Tahoma" pitchFamily="34" charset="0"/>
                <a:cs typeface="Arial" pitchFamily="34" charset="0"/>
              </a:rPr>
              <a:t>Regrouping through cost and asset reduction to reverse declining sales and profit. Sometimes it is called turnaround or reorganizational strategy. </a:t>
            </a:r>
          </a:p>
        </p:txBody>
      </p:sp>
      <p:sp>
        <p:nvSpPr>
          <p:cNvPr id="40968" name="Line 6"/>
          <p:cNvSpPr>
            <a:spLocks noChangeShapeType="1"/>
          </p:cNvSpPr>
          <p:nvPr/>
        </p:nvSpPr>
        <p:spPr bwMode="auto">
          <a:xfrm>
            <a:off x="3432175" y="3962400"/>
            <a:ext cx="1292225" cy="0"/>
          </a:xfrm>
          <a:prstGeom prst="line">
            <a:avLst/>
          </a:prstGeom>
          <a:noFill/>
          <a:ln w="57150" cmpd="tri">
            <a:solidFill>
              <a:srgbClr val="993300"/>
            </a:solidFill>
            <a:prstDash val="dash"/>
            <a:round/>
            <a:headEnd type="none" w="sm" len="sm"/>
            <a:tailEnd type="stealth" w="med" len="med"/>
          </a:ln>
        </p:spPr>
        <p:txBody>
          <a:bodyPr/>
          <a:lstStyle/>
          <a:p>
            <a:endParaRPr lang="en-US"/>
          </a:p>
        </p:txBody>
      </p:sp>
      <p:sp>
        <p:nvSpPr>
          <p:cNvPr id="86023" name="Rectangle 7"/>
          <p:cNvSpPr>
            <a:spLocks noChangeArrowheads="1"/>
          </p:cNvSpPr>
          <p:nvPr/>
        </p:nvSpPr>
        <p:spPr bwMode="auto">
          <a:xfrm>
            <a:off x="381000" y="1447800"/>
            <a:ext cx="2133600" cy="762000"/>
          </a:xfrm>
          <a:prstGeom prst="rect">
            <a:avLst/>
          </a:prstGeom>
          <a:noFill/>
          <a:ln w="9525">
            <a:noFill/>
            <a:miter lim="800000"/>
            <a:headEnd/>
            <a:tailEnd/>
          </a:ln>
        </p:spPr>
        <p:txBody>
          <a:bodyPr lIns="92075" tIns="46038" rIns="92075" bIns="46038" anchor="ctr" anchorCtr="1"/>
          <a:lstStyle/>
          <a:p>
            <a:pPr marL="342900" indent="-342900" algn="ctr" rtl="0"/>
            <a:endParaRPr lang="en-US" sz="2400">
              <a:latin typeface="Times New Roman" pitchFamily="18" charset="0"/>
            </a:endParaRPr>
          </a:p>
        </p:txBody>
      </p:sp>
      <p:pic>
        <p:nvPicPr>
          <p:cNvPr id="86024" name="Picture 8"/>
          <p:cNvPicPr>
            <a:picLocks noChangeArrowheads="1"/>
          </p:cNvPicPr>
          <p:nvPr/>
        </p:nvPicPr>
        <p:blipFill>
          <a:blip r:embed="rId5" cstate="print"/>
          <a:srcRect/>
          <a:stretch>
            <a:fillRect/>
          </a:stretch>
        </p:blipFill>
        <p:spPr bwMode="auto">
          <a:xfrm>
            <a:off x="4684713" y="1077913"/>
            <a:ext cx="4143375" cy="5489575"/>
          </a:xfrm>
          <a:prstGeom prst="rect">
            <a:avLst/>
          </a:prstGeom>
          <a:noFill/>
          <a:ln w="9525">
            <a:noFill/>
            <a:miter lim="800000"/>
            <a:headEnd/>
            <a:tailEnd/>
          </a:ln>
        </p:spPr>
      </p:pic>
      <p:sp>
        <p:nvSpPr>
          <p:cNvPr id="86025" name="Rectangle 9"/>
          <p:cNvSpPr>
            <a:spLocks noChangeArrowheads="1"/>
          </p:cNvSpPr>
          <p:nvPr/>
        </p:nvSpPr>
        <p:spPr bwMode="auto">
          <a:xfrm>
            <a:off x="4816475" y="1189038"/>
            <a:ext cx="3778250" cy="5165725"/>
          </a:xfrm>
          <a:prstGeom prst="rect">
            <a:avLst/>
          </a:prstGeom>
          <a:noFill/>
          <a:ln w="9525">
            <a:noFill/>
            <a:miter lim="800000"/>
            <a:headEnd/>
            <a:tailEnd/>
          </a:ln>
          <a:effectLst/>
        </p:spPr>
        <p:txBody>
          <a:bodyPr lIns="92075" tIns="46038" rIns="92075" bIns="46038" anchor="ctr" anchorCtr="1"/>
          <a:lstStyle/>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defRPr/>
            </a:pPr>
            <a:r>
              <a:rPr lang="en-US" sz="2800" u="sng" dirty="0">
                <a:solidFill>
                  <a:srgbClr val="003366"/>
                </a:solidFill>
                <a:effectLst>
                  <a:outerShdw blurRad="38100" dist="38100" dir="2700000" algn="tl">
                    <a:srgbClr val="C0C0C0"/>
                  </a:outerShdw>
                </a:effectLst>
                <a:latin typeface="Tahoma" pitchFamily="34" charset="0"/>
                <a:cs typeface="Arial" pitchFamily="34" charset="0"/>
              </a:rPr>
              <a:t>Example</a:t>
            </a:r>
          </a:p>
          <a:p>
            <a:pPr marL="457200" indent="-457200" algn="ctr" rtl="0">
              <a:defRPr/>
            </a:pPr>
            <a:endParaRPr lang="en-US" sz="28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buSzPct val="80000"/>
              <a:buFontTx/>
              <a:buChar char="•"/>
              <a:defRPr/>
            </a:pPr>
            <a:r>
              <a:rPr lang="en-US" sz="2400" dirty="0">
                <a:solidFill>
                  <a:srgbClr val="003366"/>
                </a:solidFill>
                <a:latin typeface="Tahoma" pitchFamily="34" charset="0"/>
                <a:cs typeface="Arial" pitchFamily="34" charset="0"/>
              </a:rPr>
              <a:t>A company sold off a land and 4 apartments to raise cash needed. It introduce expense effective control system.</a:t>
            </a:r>
          </a:p>
        </p:txBody>
      </p:sp>
      <p:sp>
        <p:nvSpPr>
          <p:cNvPr id="86026" name="Rectangle 10"/>
          <p:cNvSpPr>
            <a:spLocks noChangeArrowheads="1"/>
          </p:cNvSpPr>
          <p:nvPr/>
        </p:nvSpPr>
        <p:spPr bwMode="auto">
          <a:xfrm>
            <a:off x="533400" y="1066800"/>
            <a:ext cx="3429000" cy="1295400"/>
          </a:xfrm>
          <a:prstGeom prst="rect">
            <a:avLst/>
          </a:prstGeom>
          <a:noFill/>
          <a:ln w="9525">
            <a:noFill/>
            <a:miter lim="800000"/>
            <a:headEnd/>
            <a:tailEnd/>
          </a:ln>
          <a:effectLst/>
        </p:spPr>
        <p:txBody>
          <a:bodyPr lIns="92075" tIns="46038" rIns="92075" bIns="46038" anchor="ctr"/>
          <a:lstStyle/>
          <a:p>
            <a:pPr marL="342900" indent="-342900" algn="ctr" rtl="0">
              <a:defRPr/>
            </a:pPr>
            <a:r>
              <a:rPr lang="en-US" sz="3600" u="sng" dirty="0">
                <a:solidFill>
                  <a:srgbClr val="990000"/>
                </a:solidFill>
                <a:effectLst>
                  <a:outerShdw blurRad="38100" dist="38100" dir="2700000" algn="tl">
                    <a:srgbClr val="C0C0C0"/>
                  </a:outerShdw>
                </a:effectLst>
                <a:latin typeface="Tahoma" pitchFamily="34" charset="0"/>
                <a:cs typeface="Arial" pitchFamily="34" charset="0"/>
              </a:rPr>
              <a:t>Retrenchment</a:t>
            </a:r>
          </a:p>
          <a:p>
            <a:pPr marL="342900" indent="-342900" algn="ctr" rtl="0">
              <a:defRPr/>
            </a:pPr>
            <a:r>
              <a:rPr lang="en-US" sz="3600" u="sng" dirty="0">
                <a:solidFill>
                  <a:srgbClr val="990000"/>
                </a:solidFill>
                <a:effectLst>
                  <a:outerShdw blurRad="38100" dist="38100" dir="2700000" algn="tl">
                    <a:srgbClr val="C0C0C0"/>
                  </a:outerShdw>
                </a:effectLst>
                <a:latin typeface="Tahoma" pitchFamily="34" charset="0"/>
                <a:cs typeface="Arial" pitchFamily="34" charset="0"/>
              </a:rPr>
              <a:t>(turnaround)</a:t>
            </a:r>
          </a:p>
        </p:txBody>
      </p:sp>
      <p:sp>
        <p:nvSpPr>
          <p:cNvPr id="40973" name="Oval 11"/>
          <p:cNvSpPr>
            <a:spLocks noChangeArrowheads="1"/>
          </p:cNvSpPr>
          <p:nvPr/>
        </p:nvSpPr>
        <p:spPr bwMode="auto">
          <a:xfrm>
            <a:off x="228600" y="990600"/>
            <a:ext cx="4114800" cy="1752600"/>
          </a:xfrm>
          <a:prstGeom prst="ellipse">
            <a:avLst/>
          </a:prstGeom>
          <a:noFill/>
          <a:ln w="12700">
            <a:solidFill>
              <a:srgbClr val="800000"/>
            </a:solidFill>
            <a:round/>
            <a:headEnd/>
            <a:tailEnd/>
          </a:ln>
        </p:spPr>
        <p:txBody>
          <a:bodyPr wrap="none" anchor="ctr"/>
          <a:lstStyle/>
          <a:p>
            <a:endParaRPr lang="ar-SA"/>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barn(inHorizontal)">
                                      <p:cBhvr>
                                        <p:cTn id="7" dur="500"/>
                                        <p:tgtEl>
                                          <p:spTgt spid="86018"/>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86019"/>
                                        </p:tgtEl>
                                        <p:attrNameLst>
                                          <p:attrName>style.visibility</p:attrName>
                                        </p:attrNameLst>
                                      </p:cBhvr>
                                      <p:to>
                                        <p:strVal val="visible"/>
                                      </p:to>
                                    </p:set>
                                    <p:animEffect transition="in" filter="barn(inHorizontal)">
                                      <p:cBhvr>
                                        <p:cTn id="11" dur="500"/>
                                        <p:tgtEl>
                                          <p:spTgt spid="8601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86020"/>
                                        </p:tgtEl>
                                        <p:attrNameLst>
                                          <p:attrName>style.visibility</p:attrName>
                                        </p:attrNameLst>
                                      </p:cBhvr>
                                      <p:to>
                                        <p:strVal val="visible"/>
                                      </p:to>
                                    </p:set>
                                    <p:anim calcmode="lin" valueType="num">
                                      <p:cBhvr additive="base">
                                        <p:cTn id="16" dur="500" fill="hold"/>
                                        <p:tgtEl>
                                          <p:spTgt spid="86020"/>
                                        </p:tgtEl>
                                        <p:attrNameLst>
                                          <p:attrName>ppt_x</p:attrName>
                                        </p:attrNameLst>
                                      </p:cBhvr>
                                      <p:tavLst>
                                        <p:tav tm="0">
                                          <p:val>
                                            <p:strVal val="0-#ppt_w/2"/>
                                          </p:val>
                                        </p:tav>
                                        <p:tav tm="100000">
                                          <p:val>
                                            <p:strVal val="#ppt_x"/>
                                          </p:val>
                                        </p:tav>
                                      </p:tavLst>
                                    </p:anim>
                                    <p:anim calcmode="lin" valueType="num">
                                      <p:cBhvr additive="base">
                                        <p:cTn id="17" dur="500" fill="hold"/>
                                        <p:tgtEl>
                                          <p:spTgt spid="8602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86021">
                                            <p:txEl>
                                              <p:pRg st="0" end="0"/>
                                            </p:txEl>
                                          </p:spTgt>
                                        </p:tgtEl>
                                        <p:attrNameLst>
                                          <p:attrName>style.visibility</p:attrName>
                                        </p:attrNameLst>
                                      </p:cBhvr>
                                      <p:to>
                                        <p:strVal val="visible"/>
                                      </p:to>
                                    </p:set>
                                    <p:anim calcmode="lin" valueType="num">
                                      <p:cBhvr additive="base">
                                        <p:cTn id="21" dur="500" fill="hold"/>
                                        <p:tgtEl>
                                          <p:spTgt spid="86021">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6021">
                                            <p:txEl>
                                              <p:pRg st="0" end="0"/>
                                            </p:txEl>
                                          </p:spTgt>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86021">
                                            <p:txEl>
                                              <p:pRg st="2" end="2"/>
                                            </p:txEl>
                                          </p:spTgt>
                                        </p:tgtEl>
                                        <p:attrNameLst>
                                          <p:attrName>style.visibility</p:attrName>
                                        </p:attrNameLst>
                                      </p:cBhvr>
                                      <p:to>
                                        <p:strVal val="visible"/>
                                      </p:to>
                                    </p:set>
                                    <p:anim calcmode="lin" valueType="num">
                                      <p:cBhvr additive="base">
                                        <p:cTn id="26" dur="500" fill="hold"/>
                                        <p:tgtEl>
                                          <p:spTgt spid="86021">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602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nodePh="1">
                                  <p:stCondLst>
                                    <p:cond delay="0"/>
                                  </p:stCondLst>
                                  <p:endCondLst>
                                    <p:cond evt="begin" delay="0">
                                      <p:tn val="30"/>
                                    </p:cond>
                                  </p:endCondLst>
                                  <p:childTnLst>
                                    <p:set>
                                      <p:cBhvr>
                                        <p:cTn id="31" dur="1" fill="hold">
                                          <p:stCondLst>
                                            <p:cond delay="0"/>
                                          </p:stCondLst>
                                        </p:cTn>
                                        <p:tgtEl>
                                          <p:spTgt spid="86023">
                                            <p:txEl>
                                              <p:pRg st="0" end="0"/>
                                            </p:txEl>
                                          </p:spTgt>
                                        </p:tgtEl>
                                        <p:attrNameLst>
                                          <p:attrName>style.visibility</p:attrName>
                                        </p:attrNameLst>
                                      </p:cBhvr>
                                      <p:to>
                                        <p:strVal val="visible"/>
                                      </p:to>
                                    </p:set>
                                    <p:anim calcmode="lin" valueType="num">
                                      <p:cBhvr additive="base">
                                        <p:cTn id="32" dur="500" fill="hold"/>
                                        <p:tgtEl>
                                          <p:spTgt spid="86023">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860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86024"/>
                                        </p:tgtEl>
                                        <p:attrNameLst>
                                          <p:attrName>style.visibility</p:attrName>
                                        </p:attrNameLst>
                                      </p:cBhvr>
                                      <p:to>
                                        <p:strVal val="visible"/>
                                      </p:to>
                                    </p:set>
                                    <p:anim calcmode="lin" valueType="num">
                                      <p:cBhvr additive="base">
                                        <p:cTn id="38" dur="500" fill="hold"/>
                                        <p:tgtEl>
                                          <p:spTgt spid="86024"/>
                                        </p:tgtEl>
                                        <p:attrNameLst>
                                          <p:attrName>ppt_x</p:attrName>
                                        </p:attrNameLst>
                                      </p:cBhvr>
                                      <p:tavLst>
                                        <p:tav tm="0">
                                          <p:val>
                                            <p:strVal val="0-#ppt_w/2"/>
                                          </p:val>
                                        </p:tav>
                                        <p:tav tm="100000">
                                          <p:val>
                                            <p:strVal val="#ppt_x"/>
                                          </p:val>
                                        </p:tav>
                                      </p:tavLst>
                                    </p:anim>
                                    <p:anim calcmode="lin" valueType="num">
                                      <p:cBhvr additive="base">
                                        <p:cTn id="39" dur="500" fill="hold"/>
                                        <p:tgtEl>
                                          <p:spTgt spid="86024"/>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86025">
                                            <p:txEl>
                                              <p:pRg st="3" end="3"/>
                                            </p:txEl>
                                          </p:spTgt>
                                        </p:tgtEl>
                                        <p:attrNameLst>
                                          <p:attrName>style.visibility</p:attrName>
                                        </p:attrNameLst>
                                      </p:cBhvr>
                                      <p:to>
                                        <p:strVal val="visible"/>
                                      </p:to>
                                    </p:set>
                                    <p:anim calcmode="lin" valueType="num">
                                      <p:cBhvr additive="base">
                                        <p:cTn id="43" dur="500" fill="hold"/>
                                        <p:tgtEl>
                                          <p:spTgt spid="86025">
                                            <p:txEl>
                                              <p:pRg st="3" end="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6025">
                                            <p:txEl>
                                              <p:pRg st="3" end="3"/>
                                            </p:txEl>
                                          </p:spTgt>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86025">
                                            <p:txEl>
                                              <p:pRg st="5" end="5"/>
                                            </p:txEl>
                                          </p:spTgt>
                                        </p:tgtEl>
                                        <p:attrNameLst>
                                          <p:attrName>style.visibility</p:attrName>
                                        </p:attrNameLst>
                                      </p:cBhvr>
                                      <p:to>
                                        <p:strVal val="visible"/>
                                      </p:to>
                                    </p:set>
                                    <p:anim calcmode="lin" valueType="num">
                                      <p:cBhvr additive="base">
                                        <p:cTn id="48" dur="500" fill="hold"/>
                                        <p:tgtEl>
                                          <p:spTgt spid="86025">
                                            <p:txEl>
                                              <p:pRg st="5" end="5"/>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8602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86026">
                                            <p:txEl>
                                              <p:pRg st="0" end="0"/>
                                            </p:txEl>
                                          </p:spTgt>
                                        </p:tgtEl>
                                        <p:attrNameLst>
                                          <p:attrName>style.visibility</p:attrName>
                                        </p:attrNameLst>
                                      </p:cBhvr>
                                      <p:to>
                                        <p:strVal val="visible"/>
                                      </p:to>
                                    </p:set>
                                    <p:anim calcmode="lin" valueType="num">
                                      <p:cBhvr additive="base">
                                        <p:cTn id="54" dur="500" fill="hold"/>
                                        <p:tgtEl>
                                          <p:spTgt spid="86026">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860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86026">
                                            <p:txEl>
                                              <p:pRg st="1" end="1"/>
                                            </p:txEl>
                                          </p:spTgt>
                                        </p:tgtEl>
                                        <p:attrNameLst>
                                          <p:attrName>style.visibility</p:attrName>
                                        </p:attrNameLst>
                                      </p:cBhvr>
                                      <p:to>
                                        <p:strVal val="visible"/>
                                      </p:to>
                                    </p:set>
                                    <p:anim calcmode="lin" valueType="num">
                                      <p:cBhvr additive="base">
                                        <p:cTn id="60" dur="500" fill="hold"/>
                                        <p:tgtEl>
                                          <p:spTgt spid="86026">
                                            <p:txEl>
                                              <p:pRg st="1" end="1"/>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8602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nimBg="1"/>
      <p:bldP spid="86019" grpId="0" autoUpdateAnimBg="0"/>
      <p:bldP spid="86021" grpId="0" build="p" autoUpdateAnimBg="0" advAuto="0"/>
      <p:bldP spid="86023" grpId="0" build="p" autoUpdateAnimBg="0"/>
      <p:bldP spid="86025" grpId="0" build="p" autoUpdateAnimBg="0" advAuto="0"/>
      <p:bldP spid="86026"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Retrenchment Strategy and its Challenges</a:t>
            </a:r>
            <a:r>
              <a:rPr lang="en-US" b="1" dirty="0" smtClean="0"/>
              <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lgn="just"/>
            <a:r>
              <a:rPr lang="en-US" dirty="0" smtClean="0"/>
              <a:t>Retrenchment strategy is a strategy that is geared towards reducing expenditures; withdraw products or services from the market and to reduce the size of diversity. </a:t>
            </a:r>
          </a:p>
          <a:p>
            <a:pPr algn="just"/>
            <a:endParaRPr lang="en-US" dirty="0" smtClean="0"/>
          </a:p>
          <a:p>
            <a:pPr lvl="1" algn="just"/>
            <a:r>
              <a:rPr lang="en-US" dirty="0" smtClean="0"/>
              <a:t>Retrenching strategy is also known as downsizing and cutback initiatives. </a:t>
            </a:r>
          </a:p>
          <a:p>
            <a:pPr lvl="1" algn="just"/>
            <a:endParaRPr lang="en-US" dirty="0" smtClean="0"/>
          </a:p>
          <a:p>
            <a:pPr marL="342900" lvl="1" indent="-342900" algn="just">
              <a:buFont typeface="Arial" pitchFamily="34" charset="0"/>
              <a:buChar char="•"/>
            </a:pPr>
            <a:r>
              <a:rPr lang="en-US" sz="3200" dirty="0" smtClean="0"/>
              <a:t>The many challenges that are associated with retrenching are as follows:</a:t>
            </a:r>
          </a:p>
          <a:p>
            <a:pPr marL="342900" lvl="1" indent="-342900" algn="just">
              <a:buFont typeface="Arial" pitchFamily="34" charset="0"/>
              <a:buChar char="•"/>
            </a:pPr>
            <a:endParaRPr lang="en-US" sz="3200" dirty="0" smtClean="0"/>
          </a:p>
          <a:p>
            <a:pPr lvl="1" algn="just"/>
            <a:r>
              <a:rPr lang="en-US" dirty="0" smtClean="0"/>
              <a:t>Growth decline.</a:t>
            </a:r>
          </a:p>
          <a:p>
            <a:pPr lvl="1" algn="just"/>
            <a:r>
              <a:rPr lang="en-US" dirty="0" smtClean="0"/>
              <a:t>Smaller workforce.</a:t>
            </a:r>
          </a:p>
          <a:p>
            <a:pPr lvl="1" algn="just"/>
            <a:r>
              <a:rPr lang="en-US" dirty="0" smtClean="0"/>
              <a:t>Inability to meet consumer demands with smaller workforce.</a:t>
            </a:r>
          </a:p>
          <a:p>
            <a:pPr lvl="1" algn="just"/>
            <a:r>
              <a:rPr lang="en-US" dirty="0" smtClean="0"/>
              <a:t>Lack of diversity.</a:t>
            </a:r>
          </a:p>
          <a:p>
            <a:pPr lvl="1" algn="just"/>
            <a:r>
              <a:rPr lang="en-US" dirty="0" smtClean="0"/>
              <a:t>Decrease in profitability.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Calibri" pitchFamily="34" charset="0"/>
              </a:rPr>
              <a:t>Alternatives of Retrenchment Strategy</a:t>
            </a:r>
            <a:endParaRPr lang="en-US" sz="3600" dirty="0"/>
          </a:p>
        </p:txBody>
      </p:sp>
      <p:sp>
        <p:nvSpPr>
          <p:cNvPr id="3" name="Content Placeholder 2"/>
          <p:cNvSpPr>
            <a:spLocks noGrp="1"/>
          </p:cNvSpPr>
          <p:nvPr>
            <p:ph idx="1"/>
          </p:nvPr>
        </p:nvSpPr>
        <p:spPr/>
        <p:txBody>
          <a:bodyPr>
            <a:normAutofit fontScale="92500" lnSpcReduction="10000"/>
          </a:bodyPr>
          <a:lstStyle/>
          <a:p>
            <a:pPr>
              <a:buNone/>
            </a:pPr>
            <a:r>
              <a:rPr lang="en-US" sz="2200" b="1" dirty="0" smtClean="0">
                <a:latin typeface="Cambria Math" pitchFamily="18" charset="0"/>
                <a:ea typeface="Cambria Math" pitchFamily="18" charset="0"/>
              </a:rPr>
              <a:t>Turnaround Strategy</a:t>
            </a:r>
          </a:p>
          <a:p>
            <a:pPr>
              <a:buNone/>
            </a:pPr>
            <a:endParaRPr lang="en-US" sz="600" dirty="0" smtClean="0">
              <a:latin typeface="Cambria Math" pitchFamily="18" charset="0"/>
              <a:ea typeface="Cambria Math" pitchFamily="18" charset="0"/>
            </a:endParaRPr>
          </a:p>
          <a:p>
            <a:r>
              <a:rPr lang="en-US" sz="2200" dirty="0" smtClean="0">
                <a:latin typeface="Cambria Math" pitchFamily="18" charset="0"/>
                <a:ea typeface="Cambria Math" pitchFamily="18" charset="0"/>
              </a:rPr>
              <a:t>It is also known as cutback strategy “hold the present business and cut the costs”</a:t>
            </a:r>
          </a:p>
          <a:p>
            <a:r>
              <a:rPr lang="en-US" sz="2200" dirty="0" smtClean="0">
                <a:latin typeface="Cambria Math" pitchFamily="18" charset="0"/>
                <a:ea typeface="Cambria Math" pitchFamily="18" charset="0"/>
              </a:rPr>
              <a:t>It is one in which a company tries to recover from its declining state by improving internal efficiency.</a:t>
            </a:r>
          </a:p>
          <a:p>
            <a:pPr lvl="0"/>
            <a:r>
              <a:rPr lang="en-US" sz="2200" dirty="0" smtClean="0">
                <a:latin typeface="Cambria Math" pitchFamily="18" charset="0"/>
                <a:ea typeface="Cambria Math" pitchFamily="18" charset="0"/>
              </a:rPr>
              <a:t>Turnaround actions may include:</a:t>
            </a:r>
          </a:p>
          <a:p>
            <a:pPr lvl="1"/>
            <a:r>
              <a:rPr lang="en-US" sz="2200" dirty="0" smtClean="0">
                <a:latin typeface="Cambria Math" pitchFamily="18" charset="0"/>
                <a:ea typeface="Cambria Math" pitchFamily="18" charset="0"/>
              </a:rPr>
              <a:t>Change in the product mix</a:t>
            </a:r>
          </a:p>
          <a:p>
            <a:pPr lvl="1"/>
            <a:r>
              <a:rPr lang="en-US" sz="2200" dirty="0" smtClean="0">
                <a:latin typeface="Cambria Math" pitchFamily="18" charset="0"/>
                <a:ea typeface="Cambria Math" pitchFamily="18" charset="0"/>
              </a:rPr>
              <a:t>Selling of assets which are not useful for long time or in future also to generate cash.</a:t>
            </a:r>
          </a:p>
          <a:p>
            <a:pPr lvl="1"/>
            <a:r>
              <a:rPr lang="en-US" sz="2200" dirty="0" smtClean="0">
                <a:latin typeface="Cambria Math" pitchFamily="18" charset="0"/>
                <a:ea typeface="Cambria Math" pitchFamily="18" charset="0"/>
              </a:rPr>
              <a:t>Closing down plants &amp; divisions which are not rewarding.</a:t>
            </a:r>
          </a:p>
          <a:p>
            <a:pPr lvl="1"/>
            <a:r>
              <a:rPr lang="en-US" sz="2200" dirty="0" smtClean="0">
                <a:latin typeface="Cambria Math" pitchFamily="18" charset="0"/>
                <a:ea typeface="Cambria Math" pitchFamily="18" charset="0"/>
              </a:rPr>
              <a:t>Replacement of obsolete machinery</a:t>
            </a:r>
          </a:p>
          <a:p>
            <a:pPr lvl="1"/>
            <a:r>
              <a:rPr lang="en-US" sz="2200" dirty="0" smtClean="0">
                <a:latin typeface="Cambria Math" pitchFamily="18" charset="0"/>
                <a:ea typeface="Cambria Math" pitchFamily="18" charset="0"/>
              </a:rPr>
              <a:t>Focus on specific products and customers and improved marketing, etc.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7388" y="153988"/>
            <a:ext cx="7769225" cy="776287"/>
          </a:xfrm>
          <a:gradFill rotWithShape="0">
            <a:gsLst>
              <a:gs pos="0">
                <a:srgbClr val="DBCBC7"/>
              </a:gs>
              <a:gs pos="100000">
                <a:srgbClr val="E6DAD8"/>
              </a:gs>
            </a:gsLst>
            <a:path path="shape">
              <a:fillToRect l="50000" t="50000" r="50000" b="50000"/>
            </a:path>
          </a:gradFill>
          <a:ln w="12700" cap="flat">
            <a:solidFill>
              <a:srgbClr val="800000"/>
            </a:solidFill>
          </a:ln>
        </p:spPr>
        <p:txBody>
          <a:bodyPr lIns="92075" tIns="46038" rIns="92075" bIns="46038"/>
          <a:lstStyle/>
          <a:p>
            <a:pPr>
              <a:defRPr/>
            </a:pPr>
            <a:r>
              <a:rPr lang="en-US" dirty="0" smtClean="0">
                <a:solidFill>
                  <a:srgbClr val="003366"/>
                </a:solidFill>
                <a:effectLst>
                  <a:outerShdw blurRad="38100" dist="38100" dir="2700000" algn="tl">
                    <a:srgbClr val="000000"/>
                  </a:outerShdw>
                </a:effectLst>
              </a:rPr>
              <a:t>Guidelines for Retrenchment</a:t>
            </a:r>
          </a:p>
        </p:txBody>
      </p:sp>
      <p:sp>
        <p:nvSpPr>
          <p:cNvPr id="88067" name="Rectangle 3"/>
          <p:cNvSpPr>
            <a:spLocks noGrp="1" noChangeArrowheads="1"/>
          </p:cNvSpPr>
          <p:nvPr>
            <p:ph idx="1"/>
          </p:nvPr>
        </p:nvSpPr>
        <p:spPr>
          <a:xfrm>
            <a:off x="534988" y="1525588"/>
            <a:ext cx="8378825" cy="4797425"/>
          </a:xfrm>
          <a:solidFill>
            <a:srgbClr val="DBCBC7"/>
          </a:solidFill>
          <a:ln w="12700" cap="flat">
            <a:solidFill>
              <a:srgbClr val="800000"/>
            </a:solidFill>
          </a:ln>
        </p:spPr>
        <p:txBody>
          <a:bodyPr lIns="92075" tIns="46038" rIns="92075" bIns="46038" rtlCol="1">
            <a:normAutofit/>
          </a:bodyPr>
          <a:lstStyle/>
          <a:p>
            <a:pPr algn="ctr" eaLnBrk="1" fontAlgn="auto" hangingPunct="1">
              <a:spcAft>
                <a:spcPts val="0"/>
              </a:spcAft>
              <a:buFont typeface="Wingdings" pitchFamily="2" charset="2"/>
              <a:buNone/>
              <a:defRPr/>
            </a:pPr>
            <a:endParaRPr lang="en-US" sz="1900" dirty="0" smtClean="0">
              <a:solidFill>
                <a:srgbClr val="003366"/>
              </a:solidFill>
            </a:endParaRPr>
          </a:p>
          <a:p>
            <a:pPr lvl="1" algn="l" rtl="0" eaLnBrk="1" fontAlgn="auto" hangingPunct="1">
              <a:spcAft>
                <a:spcPts val="0"/>
              </a:spcAft>
              <a:buSzPct val="80000"/>
              <a:buFont typeface="Wingdings" pitchFamily="2" charset="2"/>
              <a:buChar char="ü"/>
              <a:defRPr/>
            </a:pPr>
            <a:r>
              <a:rPr lang="en-US" sz="2200" dirty="0" smtClean="0">
                <a:solidFill>
                  <a:srgbClr val="003366"/>
                </a:solidFill>
              </a:rPr>
              <a:t>Firm has failed to meet its objectives and goals consistently over time but has distinctive competencies</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Firm is one of the weaker competitors</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Inefficiency, low profitability, poor employee morale, and pressure from stockholders to improve performance.</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an organization</a:t>
            </a:r>
            <a:r>
              <a:rPr lang="en-US" sz="2200" dirty="0" smtClean="0">
                <a:solidFill>
                  <a:srgbClr val="003366"/>
                </a:solidFill>
                <a:latin typeface="Arial"/>
              </a:rPr>
              <a:t>’</a:t>
            </a:r>
            <a:r>
              <a:rPr lang="en-US" sz="2200" dirty="0" smtClean="0">
                <a:solidFill>
                  <a:srgbClr val="003366"/>
                </a:solidFill>
              </a:rPr>
              <a:t>s strategic managers have failed</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Very quick growth to large organization where a major internal reorganization is needed.</a:t>
            </a:r>
          </a:p>
        </p:txBody>
      </p:sp>
      <p:sp>
        <p:nvSpPr>
          <p:cNvPr id="34818" name="Slide Number Placeholder 5"/>
          <p:cNvSpPr>
            <a:spLocks noGrp="1"/>
          </p:cNvSpPr>
          <p:nvPr>
            <p:ph type="sldNum" sz="quarter" idx="12"/>
          </p:nvPr>
        </p:nvSpPr>
        <p:spPr/>
        <p:txBody>
          <a:bodyPr/>
          <a:lstStyle/>
          <a:p>
            <a:pPr>
              <a:defRPr/>
            </a:pPr>
            <a:fld id="{FA450E0F-8251-4827-B155-AF56CB500E1E}" type="slidenum">
              <a:rPr lang="ar-SA"/>
              <a:pPr>
                <a:defRPr/>
              </a:pPr>
              <a:t>7</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7">
                                            <p:txEl>
                                              <p:pRg st="1" end="1"/>
                                            </p:txEl>
                                          </p:spTgt>
                                        </p:tgtEl>
                                        <p:attrNameLst>
                                          <p:attrName>style.visibility</p:attrName>
                                        </p:attrNameLst>
                                      </p:cBhvr>
                                      <p:to>
                                        <p:strVal val="visible"/>
                                      </p:to>
                                    </p:set>
                                    <p:anim calcmode="lin" valueType="num">
                                      <p:cBhvr additive="base">
                                        <p:cTn id="7" dur="500" fill="hold"/>
                                        <p:tgtEl>
                                          <p:spTgt spid="88067">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80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8067">
                                            <p:txEl>
                                              <p:pRg st="2" end="2"/>
                                            </p:txEl>
                                          </p:spTgt>
                                        </p:tgtEl>
                                        <p:attrNameLst>
                                          <p:attrName>style.visibility</p:attrName>
                                        </p:attrNameLst>
                                      </p:cBhvr>
                                      <p:to>
                                        <p:strVal val="visible"/>
                                      </p:to>
                                    </p:set>
                                    <p:anim calcmode="lin" valueType="num">
                                      <p:cBhvr additive="base">
                                        <p:cTn id="13" dur="500" fill="hold"/>
                                        <p:tgtEl>
                                          <p:spTgt spid="880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80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8067">
                                            <p:txEl>
                                              <p:pRg st="3" end="3"/>
                                            </p:txEl>
                                          </p:spTgt>
                                        </p:tgtEl>
                                        <p:attrNameLst>
                                          <p:attrName>style.visibility</p:attrName>
                                        </p:attrNameLst>
                                      </p:cBhvr>
                                      <p:to>
                                        <p:strVal val="visible"/>
                                      </p:to>
                                    </p:set>
                                    <p:anim calcmode="lin" valueType="num">
                                      <p:cBhvr additive="base">
                                        <p:cTn id="19" dur="500" fill="hold"/>
                                        <p:tgtEl>
                                          <p:spTgt spid="8806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80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8067">
                                            <p:txEl>
                                              <p:pRg st="4" end="4"/>
                                            </p:txEl>
                                          </p:spTgt>
                                        </p:tgtEl>
                                        <p:attrNameLst>
                                          <p:attrName>style.visibility</p:attrName>
                                        </p:attrNameLst>
                                      </p:cBhvr>
                                      <p:to>
                                        <p:strVal val="visible"/>
                                      </p:to>
                                    </p:set>
                                    <p:anim calcmode="lin" valueType="num">
                                      <p:cBhvr additive="base">
                                        <p:cTn id="25" dur="500" fill="hold"/>
                                        <p:tgtEl>
                                          <p:spTgt spid="8806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80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8067">
                                            <p:txEl>
                                              <p:pRg st="5" end="5"/>
                                            </p:txEl>
                                          </p:spTgt>
                                        </p:tgtEl>
                                        <p:attrNameLst>
                                          <p:attrName>style.visibility</p:attrName>
                                        </p:attrNameLst>
                                      </p:cBhvr>
                                      <p:to>
                                        <p:strVal val="visible"/>
                                      </p:to>
                                    </p:set>
                                    <p:anim calcmode="lin" valueType="num">
                                      <p:cBhvr additive="base">
                                        <p:cTn id="31" dur="500" fill="hold"/>
                                        <p:tgtEl>
                                          <p:spTgt spid="8806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806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p:txBody>
          <a:bodyPr/>
          <a:lstStyle/>
          <a:p>
            <a:pPr>
              <a:defRPr/>
            </a:pPr>
            <a:fld id="{6E6BF79C-9CEF-4900-864B-39820470CFD2}" type="slidenum">
              <a:rPr lang="ar-SA"/>
              <a:pPr>
                <a:defRPr/>
              </a:pPr>
              <a:t>8</a:t>
            </a:fld>
            <a:endParaRPr lang="en-US"/>
          </a:p>
        </p:txBody>
      </p:sp>
      <p:sp>
        <p:nvSpPr>
          <p:cNvPr id="90114" name="Rectangle 2"/>
          <p:cNvSpPr>
            <a:spLocks noChangeArrowheads="1"/>
          </p:cNvSpPr>
          <p:nvPr/>
        </p:nvSpPr>
        <p:spPr bwMode="auto">
          <a:xfrm>
            <a:off x="839788" y="153988"/>
            <a:ext cx="7769225" cy="758825"/>
          </a:xfrm>
          <a:prstGeom prst="rect">
            <a:avLst/>
          </a:prstGeom>
          <a:gradFill rotWithShape="0">
            <a:gsLst>
              <a:gs pos="0">
                <a:srgbClr val="DBCBC7"/>
              </a:gs>
              <a:gs pos="100000">
                <a:srgbClr val="E6DAD8"/>
              </a:gs>
            </a:gsLst>
            <a:path path="shape">
              <a:fillToRect l="50000" t="50000" r="50000" b="50000"/>
            </a:path>
          </a:gradFill>
          <a:ln w="12700">
            <a:solidFill>
              <a:srgbClr val="800000"/>
            </a:solidFill>
            <a:miter lim="800000"/>
            <a:headEnd/>
            <a:tailEnd/>
          </a:ln>
        </p:spPr>
        <p:txBody>
          <a:bodyPr wrap="none" anchor="ctr"/>
          <a:lstStyle/>
          <a:p>
            <a:endParaRPr lang="ar-SA"/>
          </a:p>
        </p:txBody>
      </p:sp>
      <p:sp>
        <p:nvSpPr>
          <p:cNvPr id="90115" name="Rectangle 3"/>
          <p:cNvSpPr>
            <a:spLocks noChangeArrowheads="1"/>
          </p:cNvSpPr>
          <p:nvPr/>
        </p:nvSpPr>
        <p:spPr bwMode="auto">
          <a:xfrm>
            <a:off x="935038" y="203200"/>
            <a:ext cx="7578725" cy="660400"/>
          </a:xfrm>
          <a:prstGeom prst="rect">
            <a:avLst/>
          </a:prstGeom>
          <a:noFill/>
          <a:ln w="9525">
            <a:noFill/>
            <a:miter lim="800000"/>
            <a:headEnd/>
            <a:tailEnd/>
          </a:ln>
          <a:effectLst/>
        </p:spPr>
        <p:txBody>
          <a:bodyPr lIns="92075" tIns="46038" rIns="92075" bIns="46038" anchor="ctr"/>
          <a:lstStyle/>
          <a:p>
            <a:pPr marL="342900" indent="-342900" algn="ctr">
              <a:defRPr/>
            </a:pPr>
            <a:r>
              <a:rPr lang="en-US" sz="4400" dirty="0" smtClean="0">
                <a:solidFill>
                  <a:srgbClr val="990000"/>
                </a:solidFill>
                <a:effectLst>
                  <a:outerShdw blurRad="38100" dist="38100" dir="2700000" algn="tl">
                    <a:srgbClr val="C0C0C0"/>
                  </a:outerShdw>
                </a:effectLst>
                <a:latin typeface="Tahoma" pitchFamily="34" charset="0"/>
                <a:cs typeface="Arial" pitchFamily="34" charset="0"/>
              </a:rPr>
              <a:t>Divestiture</a:t>
            </a:r>
            <a:endParaRPr lang="en-US" sz="4400" dirty="0">
              <a:solidFill>
                <a:srgbClr val="990000"/>
              </a:solidFill>
              <a:effectLst>
                <a:outerShdw blurRad="38100" dist="38100" dir="2700000" algn="tl">
                  <a:srgbClr val="C0C0C0"/>
                </a:outerShdw>
              </a:effectLst>
              <a:latin typeface="Tahoma" pitchFamily="34" charset="0"/>
              <a:cs typeface="Arial" pitchFamily="34" charset="0"/>
            </a:endParaRPr>
          </a:p>
        </p:txBody>
      </p:sp>
      <p:pic>
        <p:nvPicPr>
          <p:cNvPr id="90116" name="Picture 4"/>
          <p:cNvPicPr>
            <a:picLocks noChangeArrowheads="1"/>
          </p:cNvPicPr>
          <p:nvPr/>
        </p:nvPicPr>
        <p:blipFill>
          <a:blip r:embed="rId4" cstate="print"/>
          <a:srcRect/>
          <a:stretch>
            <a:fillRect/>
          </a:stretch>
        </p:blipFill>
        <p:spPr bwMode="auto">
          <a:xfrm>
            <a:off x="112713" y="2754313"/>
            <a:ext cx="3457575" cy="3736975"/>
          </a:xfrm>
          <a:prstGeom prst="rect">
            <a:avLst/>
          </a:prstGeom>
          <a:noFill/>
          <a:ln w="9525">
            <a:noFill/>
            <a:miter lim="800000"/>
            <a:headEnd/>
            <a:tailEnd/>
          </a:ln>
        </p:spPr>
      </p:pic>
      <p:sp>
        <p:nvSpPr>
          <p:cNvPr id="90117" name="Rectangle 5"/>
          <p:cNvSpPr>
            <a:spLocks noChangeArrowheads="1"/>
          </p:cNvSpPr>
          <p:nvPr/>
        </p:nvSpPr>
        <p:spPr bwMode="auto">
          <a:xfrm>
            <a:off x="244475" y="2865438"/>
            <a:ext cx="3092450" cy="3413125"/>
          </a:xfrm>
          <a:prstGeom prst="rect">
            <a:avLst/>
          </a:prstGeom>
          <a:noFill/>
          <a:ln w="9525">
            <a:noFill/>
            <a:miter lim="800000"/>
            <a:headEnd/>
            <a:tailEnd/>
          </a:ln>
          <a:effectLst/>
        </p:spPr>
        <p:txBody>
          <a:bodyPr lIns="92075" tIns="46038" rIns="92075" bIns="46038" anchor="ctr"/>
          <a:lstStyle/>
          <a:p>
            <a:pPr marL="342900" indent="-342900" algn="l" rtl="0">
              <a:defRPr/>
            </a:pPr>
            <a:r>
              <a:rPr lang="en-US" sz="3200" u="sng">
                <a:solidFill>
                  <a:srgbClr val="003366"/>
                </a:solidFill>
                <a:effectLst>
                  <a:outerShdw blurRad="38100" dist="38100" dir="2700000" algn="tl">
                    <a:srgbClr val="C0C0C0"/>
                  </a:outerShdw>
                </a:effectLst>
                <a:latin typeface="Tahoma" pitchFamily="34" charset="0"/>
                <a:cs typeface="Arial" pitchFamily="34" charset="0"/>
              </a:rPr>
              <a:t>Defined</a:t>
            </a:r>
          </a:p>
          <a:p>
            <a:pPr marL="342900" indent="-342900" algn="ctr" rtl="0">
              <a:defRPr/>
            </a:pPr>
            <a:endParaRPr lang="en-US" sz="2400">
              <a:solidFill>
                <a:srgbClr val="003366"/>
              </a:solidFill>
              <a:latin typeface="Tahoma" pitchFamily="34" charset="0"/>
              <a:cs typeface="Arial" pitchFamily="34" charset="0"/>
            </a:endParaRPr>
          </a:p>
          <a:p>
            <a:pPr marL="342900" indent="-342900" algn="l" rtl="0">
              <a:buSzPct val="80000"/>
              <a:buFontTx/>
              <a:buChar char="•"/>
              <a:defRPr/>
            </a:pPr>
            <a:r>
              <a:rPr lang="en-US" sz="2400">
                <a:solidFill>
                  <a:srgbClr val="003366"/>
                </a:solidFill>
                <a:latin typeface="Tahoma" pitchFamily="34" charset="0"/>
                <a:cs typeface="Arial" pitchFamily="34" charset="0"/>
              </a:rPr>
              <a:t>Selling a division or part of an organization</a:t>
            </a:r>
            <a:r>
              <a:rPr lang="en-US" sz="2800">
                <a:solidFill>
                  <a:srgbClr val="003366"/>
                </a:solidFill>
                <a:latin typeface="Tahoma" pitchFamily="34" charset="0"/>
                <a:cs typeface="Arial" pitchFamily="34" charset="0"/>
              </a:rPr>
              <a:t> </a:t>
            </a:r>
          </a:p>
        </p:txBody>
      </p:sp>
      <p:sp>
        <p:nvSpPr>
          <p:cNvPr id="43016" name="Line 6"/>
          <p:cNvSpPr>
            <a:spLocks noChangeShapeType="1"/>
          </p:cNvSpPr>
          <p:nvPr/>
        </p:nvSpPr>
        <p:spPr bwMode="auto">
          <a:xfrm>
            <a:off x="3432175" y="3962400"/>
            <a:ext cx="1292225" cy="0"/>
          </a:xfrm>
          <a:prstGeom prst="line">
            <a:avLst/>
          </a:prstGeom>
          <a:noFill/>
          <a:ln w="57150" cmpd="tri">
            <a:solidFill>
              <a:srgbClr val="993300"/>
            </a:solidFill>
            <a:prstDash val="dash"/>
            <a:round/>
            <a:headEnd type="none" w="sm" len="sm"/>
            <a:tailEnd type="stealth" w="med" len="med"/>
          </a:ln>
        </p:spPr>
        <p:txBody>
          <a:bodyPr/>
          <a:lstStyle/>
          <a:p>
            <a:endParaRPr lang="en-US"/>
          </a:p>
        </p:txBody>
      </p:sp>
      <p:sp>
        <p:nvSpPr>
          <p:cNvPr id="90119" name="Rectangle 7"/>
          <p:cNvSpPr>
            <a:spLocks noChangeArrowheads="1"/>
          </p:cNvSpPr>
          <p:nvPr/>
        </p:nvSpPr>
        <p:spPr bwMode="auto">
          <a:xfrm>
            <a:off x="381000" y="1447800"/>
            <a:ext cx="2133600" cy="762000"/>
          </a:xfrm>
          <a:prstGeom prst="rect">
            <a:avLst/>
          </a:prstGeom>
          <a:noFill/>
          <a:ln w="9525">
            <a:noFill/>
            <a:miter lim="800000"/>
            <a:headEnd/>
            <a:tailEnd/>
          </a:ln>
        </p:spPr>
        <p:txBody>
          <a:bodyPr lIns="92075" tIns="46038" rIns="92075" bIns="46038" anchor="ctr" anchorCtr="1"/>
          <a:lstStyle/>
          <a:p>
            <a:pPr marL="342900" indent="-342900" algn="ctr" rtl="0"/>
            <a:endParaRPr lang="en-US" sz="2400">
              <a:latin typeface="Times New Roman" pitchFamily="18" charset="0"/>
            </a:endParaRPr>
          </a:p>
        </p:txBody>
      </p:sp>
      <p:pic>
        <p:nvPicPr>
          <p:cNvPr id="90120" name="Picture 8"/>
          <p:cNvPicPr>
            <a:picLocks noChangeArrowheads="1"/>
          </p:cNvPicPr>
          <p:nvPr/>
        </p:nvPicPr>
        <p:blipFill>
          <a:blip r:embed="rId5" cstate="print"/>
          <a:srcRect/>
          <a:stretch>
            <a:fillRect/>
          </a:stretch>
        </p:blipFill>
        <p:spPr bwMode="auto">
          <a:xfrm>
            <a:off x="4684713" y="1077913"/>
            <a:ext cx="4143375" cy="5489575"/>
          </a:xfrm>
          <a:prstGeom prst="rect">
            <a:avLst/>
          </a:prstGeom>
          <a:noFill/>
          <a:ln w="9525">
            <a:noFill/>
            <a:miter lim="800000"/>
            <a:headEnd/>
            <a:tailEnd/>
          </a:ln>
        </p:spPr>
      </p:pic>
      <p:sp>
        <p:nvSpPr>
          <p:cNvPr id="90121" name="Rectangle 9"/>
          <p:cNvSpPr>
            <a:spLocks noChangeArrowheads="1"/>
          </p:cNvSpPr>
          <p:nvPr/>
        </p:nvSpPr>
        <p:spPr bwMode="auto">
          <a:xfrm>
            <a:off x="4816475" y="1189038"/>
            <a:ext cx="3778250" cy="5165725"/>
          </a:xfrm>
          <a:prstGeom prst="rect">
            <a:avLst/>
          </a:prstGeom>
          <a:noFill/>
          <a:ln w="9525">
            <a:noFill/>
            <a:miter lim="800000"/>
            <a:headEnd/>
            <a:tailEnd/>
          </a:ln>
          <a:effectLst/>
        </p:spPr>
        <p:txBody>
          <a:bodyPr lIns="92075" tIns="46038" rIns="92075" bIns="46038" anchor="ctr" anchorCtr="1"/>
          <a:lstStyle/>
          <a:p>
            <a:pPr marL="457200" indent="-457200" algn="ctr" rtl="0">
              <a:defRPr/>
            </a:pPr>
            <a:endParaRPr lang="en-US" sz="2400" u="sng">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defRPr/>
            </a:pPr>
            <a:r>
              <a:rPr lang="en-US" sz="2800" u="sng">
                <a:solidFill>
                  <a:srgbClr val="003366"/>
                </a:solidFill>
                <a:effectLst>
                  <a:outerShdw blurRad="38100" dist="38100" dir="2700000" algn="tl">
                    <a:srgbClr val="C0C0C0"/>
                  </a:outerShdw>
                </a:effectLst>
                <a:latin typeface="Tahoma" pitchFamily="34" charset="0"/>
                <a:cs typeface="Arial" pitchFamily="34" charset="0"/>
              </a:rPr>
              <a:t>Example</a:t>
            </a:r>
          </a:p>
          <a:p>
            <a:pPr marL="457200" indent="-457200" algn="ctr" rtl="0">
              <a:defRPr/>
            </a:pPr>
            <a:endParaRPr lang="en-US" sz="2800" u="sng">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buSzPct val="80000"/>
              <a:buFontTx/>
              <a:buChar char="•"/>
              <a:defRPr/>
            </a:pPr>
            <a:r>
              <a:rPr lang="en-US" sz="2400">
                <a:solidFill>
                  <a:srgbClr val="003366"/>
                </a:solidFill>
                <a:latin typeface="Tahoma" pitchFamily="34" charset="0"/>
                <a:cs typeface="Arial" pitchFamily="34" charset="0"/>
              </a:rPr>
              <a:t>Harcourt General, the large US publisher, is selling its Neiman Marcus division.</a:t>
            </a:r>
          </a:p>
        </p:txBody>
      </p:sp>
      <p:sp>
        <p:nvSpPr>
          <p:cNvPr id="90122" name="Rectangle 10"/>
          <p:cNvSpPr>
            <a:spLocks noChangeArrowheads="1"/>
          </p:cNvSpPr>
          <p:nvPr/>
        </p:nvSpPr>
        <p:spPr bwMode="auto">
          <a:xfrm>
            <a:off x="533400" y="1066800"/>
            <a:ext cx="3429000" cy="1295400"/>
          </a:xfrm>
          <a:prstGeom prst="rect">
            <a:avLst/>
          </a:prstGeom>
          <a:noFill/>
          <a:ln w="9525">
            <a:noFill/>
            <a:miter lim="800000"/>
            <a:headEnd/>
            <a:tailEnd/>
          </a:ln>
          <a:effectLst/>
        </p:spPr>
        <p:txBody>
          <a:bodyPr lIns="92075" tIns="46038" rIns="92075" bIns="46038" anchor="ctr"/>
          <a:lstStyle/>
          <a:p>
            <a:pPr marL="342900" indent="-342900" algn="ctr" rtl="0">
              <a:defRPr/>
            </a:pPr>
            <a:r>
              <a:rPr lang="en-US" sz="3600" u="sng" dirty="0">
                <a:solidFill>
                  <a:srgbClr val="990000"/>
                </a:solidFill>
                <a:effectLst>
                  <a:outerShdw blurRad="38100" dist="38100" dir="2700000" algn="tl">
                    <a:srgbClr val="C0C0C0"/>
                  </a:outerShdw>
                </a:effectLst>
                <a:latin typeface="Tahoma" pitchFamily="34" charset="0"/>
                <a:cs typeface="Arial" pitchFamily="34" charset="0"/>
              </a:rPr>
              <a:t>Divestiture</a:t>
            </a:r>
          </a:p>
        </p:txBody>
      </p:sp>
      <p:sp>
        <p:nvSpPr>
          <p:cNvPr id="43021" name="Oval 11"/>
          <p:cNvSpPr>
            <a:spLocks noChangeArrowheads="1"/>
          </p:cNvSpPr>
          <p:nvPr/>
        </p:nvSpPr>
        <p:spPr bwMode="auto">
          <a:xfrm>
            <a:off x="228600" y="990600"/>
            <a:ext cx="4114800" cy="1752600"/>
          </a:xfrm>
          <a:prstGeom prst="ellipse">
            <a:avLst/>
          </a:prstGeom>
          <a:noFill/>
          <a:ln w="12700">
            <a:solidFill>
              <a:srgbClr val="800000"/>
            </a:solidFill>
            <a:round/>
            <a:headEnd/>
            <a:tailEnd/>
          </a:ln>
        </p:spPr>
        <p:txBody>
          <a:bodyPr wrap="none" anchor="ctr"/>
          <a:lstStyle/>
          <a:p>
            <a:endParaRPr lang="ar-SA"/>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barn(inHorizontal)">
                                      <p:cBhvr>
                                        <p:cTn id="7" dur="500"/>
                                        <p:tgtEl>
                                          <p:spTgt spid="90114"/>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90115"/>
                                        </p:tgtEl>
                                        <p:attrNameLst>
                                          <p:attrName>style.visibility</p:attrName>
                                        </p:attrNameLst>
                                      </p:cBhvr>
                                      <p:to>
                                        <p:strVal val="visible"/>
                                      </p:to>
                                    </p:set>
                                    <p:animEffect transition="in" filter="barn(inHorizontal)">
                                      <p:cBhvr>
                                        <p:cTn id="11" dur="500"/>
                                        <p:tgtEl>
                                          <p:spTgt spid="9011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90116"/>
                                        </p:tgtEl>
                                        <p:attrNameLst>
                                          <p:attrName>style.visibility</p:attrName>
                                        </p:attrNameLst>
                                      </p:cBhvr>
                                      <p:to>
                                        <p:strVal val="visible"/>
                                      </p:to>
                                    </p:set>
                                    <p:anim calcmode="lin" valueType="num">
                                      <p:cBhvr additive="base">
                                        <p:cTn id="16" dur="500" fill="hold"/>
                                        <p:tgtEl>
                                          <p:spTgt spid="90116"/>
                                        </p:tgtEl>
                                        <p:attrNameLst>
                                          <p:attrName>ppt_x</p:attrName>
                                        </p:attrNameLst>
                                      </p:cBhvr>
                                      <p:tavLst>
                                        <p:tav tm="0">
                                          <p:val>
                                            <p:strVal val="0-#ppt_w/2"/>
                                          </p:val>
                                        </p:tav>
                                        <p:tav tm="100000">
                                          <p:val>
                                            <p:strVal val="#ppt_x"/>
                                          </p:val>
                                        </p:tav>
                                      </p:tavLst>
                                    </p:anim>
                                    <p:anim calcmode="lin" valueType="num">
                                      <p:cBhvr additive="base">
                                        <p:cTn id="17" dur="500" fill="hold"/>
                                        <p:tgtEl>
                                          <p:spTgt spid="90116"/>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90117">
                                            <p:txEl>
                                              <p:pRg st="0" end="0"/>
                                            </p:txEl>
                                          </p:spTgt>
                                        </p:tgtEl>
                                        <p:attrNameLst>
                                          <p:attrName>style.visibility</p:attrName>
                                        </p:attrNameLst>
                                      </p:cBhvr>
                                      <p:to>
                                        <p:strVal val="visible"/>
                                      </p:to>
                                    </p:set>
                                    <p:anim calcmode="lin" valueType="num">
                                      <p:cBhvr additive="base">
                                        <p:cTn id="21" dur="500" fill="hold"/>
                                        <p:tgtEl>
                                          <p:spTgt spid="90117">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90117">
                                            <p:txEl>
                                              <p:pRg st="0" end="0"/>
                                            </p:txEl>
                                          </p:spTgt>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90117">
                                            <p:txEl>
                                              <p:pRg st="2" end="2"/>
                                            </p:txEl>
                                          </p:spTgt>
                                        </p:tgtEl>
                                        <p:attrNameLst>
                                          <p:attrName>style.visibility</p:attrName>
                                        </p:attrNameLst>
                                      </p:cBhvr>
                                      <p:to>
                                        <p:strVal val="visible"/>
                                      </p:to>
                                    </p:set>
                                    <p:anim calcmode="lin" valueType="num">
                                      <p:cBhvr additive="base">
                                        <p:cTn id="26" dur="500" fill="hold"/>
                                        <p:tgtEl>
                                          <p:spTgt spid="90117">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9011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nodePh="1">
                                  <p:stCondLst>
                                    <p:cond delay="0"/>
                                  </p:stCondLst>
                                  <p:endCondLst>
                                    <p:cond evt="begin" delay="0">
                                      <p:tn val="30"/>
                                    </p:cond>
                                  </p:endCondLst>
                                  <p:childTnLst>
                                    <p:set>
                                      <p:cBhvr>
                                        <p:cTn id="31" dur="1" fill="hold">
                                          <p:stCondLst>
                                            <p:cond delay="0"/>
                                          </p:stCondLst>
                                        </p:cTn>
                                        <p:tgtEl>
                                          <p:spTgt spid="90119">
                                            <p:txEl>
                                              <p:pRg st="0" end="0"/>
                                            </p:txEl>
                                          </p:spTgt>
                                        </p:tgtEl>
                                        <p:attrNameLst>
                                          <p:attrName>style.visibility</p:attrName>
                                        </p:attrNameLst>
                                      </p:cBhvr>
                                      <p:to>
                                        <p:strVal val="visible"/>
                                      </p:to>
                                    </p:set>
                                    <p:anim calcmode="lin" valueType="num">
                                      <p:cBhvr additive="base">
                                        <p:cTn id="32" dur="500" fill="hold"/>
                                        <p:tgtEl>
                                          <p:spTgt spid="90119">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901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90120"/>
                                        </p:tgtEl>
                                        <p:attrNameLst>
                                          <p:attrName>style.visibility</p:attrName>
                                        </p:attrNameLst>
                                      </p:cBhvr>
                                      <p:to>
                                        <p:strVal val="visible"/>
                                      </p:to>
                                    </p:set>
                                    <p:anim calcmode="lin" valueType="num">
                                      <p:cBhvr additive="base">
                                        <p:cTn id="38" dur="500" fill="hold"/>
                                        <p:tgtEl>
                                          <p:spTgt spid="90120"/>
                                        </p:tgtEl>
                                        <p:attrNameLst>
                                          <p:attrName>ppt_x</p:attrName>
                                        </p:attrNameLst>
                                      </p:cBhvr>
                                      <p:tavLst>
                                        <p:tav tm="0">
                                          <p:val>
                                            <p:strVal val="0-#ppt_w/2"/>
                                          </p:val>
                                        </p:tav>
                                        <p:tav tm="100000">
                                          <p:val>
                                            <p:strVal val="#ppt_x"/>
                                          </p:val>
                                        </p:tav>
                                      </p:tavLst>
                                    </p:anim>
                                    <p:anim calcmode="lin" valueType="num">
                                      <p:cBhvr additive="base">
                                        <p:cTn id="39" dur="500" fill="hold"/>
                                        <p:tgtEl>
                                          <p:spTgt spid="90120"/>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90121">
                                            <p:txEl>
                                              <p:pRg st="3" end="3"/>
                                            </p:txEl>
                                          </p:spTgt>
                                        </p:tgtEl>
                                        <p:attrNameLst>
                                          <p:attrName>style.visibility</p:attrName>
                                        </p:attrNameLst>
                                      </p:cBhvr>
                                      <p:to>
                                        <p:strVal val="visible"/>
                                      </p:to>
                                    </p:set>
                                    <p:anim calcmode="lin" valueType="num">
                                      <p:cBhvr additive="base">
                                        <p:cTn id="43" dur="500" fill="hold"/>
                                        <p:tgtEl>
                                          <p:spTgt spid="90121">
                                            <p:txEl>
                                              <p:pRg st="3" end="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0121">
                                            <p:txEl>
                                              <p:pRg st="3" end="3"/>
                                            </p:txEl>
                                          </p:spTgt>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90121">
                                            <p:txEl>
                                              <p:pRg st="5" end="5"/>
                                            </p:txEl>
                                          </p:spTgt>
                                        </p:tgtEl>
                                        <p:attrNameLst>
                                          <p:attrName>style.visibility</p:attrName>
                                        </p:attrNameLst>
                                      </p:cBhvr>
                                      <p:to>
                                        <p:strVal val="visible"/>
                                      </p:to>
                                    </p:set>
                                    <p:anim calcmode="lin" valueType="num">
                                      <p:cBhvr additive="base">
                                        <p:cTn id="48" dur="500" fill="hold"/>
                                        <p:tgtEl>
                                          <p:spTgt spid="90121">
                                            <p:txEl>
                                              <p:pRg st="5" end="5"/>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9012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0122">
                                            <p:txEl>
                                              <p:pRg st="0" end="0"/>
                                            </p:txEl>
                                          </p:spTgt>
                                        </p:tgtEl>
                                        <p:attrNameLst>
                                          <p:attrName>style.visibility</p:attrName>
                                        </p:attrNameLst>
                                      </p:cBhvr>
                                      <p:to>
                                        <p:strVal val="visible"/>
                                      </p:to>
                                    </p:set>
                                    <p:anim calcmode="lin" valueType="num">
                                      <p:cBhvr additive="base">
                                        <p:cTn id="54" dur="500" fill="hold"/>
                                        <p:tgtEl>
                                          <p:spTgt spid="90122">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9012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0115" grpId="0" autoUpdateAnimBg="0"/>
      <p:bldP spid="90117" grpId="0" build="p" autoUpdateAnimBg="0" advAuto="0"/>
      <p:bldP spid="90119" grpId="0" build="p" autoUpdateAnimBg="0"/>
      <p:bldP spid="90121" grpId="0" build="p" autoUpdateAnimBg="0" advAuto="0"/>
      <p:bldP spid="90122"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Advantages of Divestiture</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b="1" dirty="0" smtClean="0"/>
              <a:t>Strategic Focus</a:t>
            </a:r>
          </a:p>
          <a:p>
            <a:pPr lvl="1" algn="just" fontAlgn="base"/>
            <a:r>
              <a:rPr lang="en-US" dirty="0" smtClean="0"/>
              <a:t>Companies often divest assets and business units that no longer fit with the company's core business. </a:t>
            </a:r>
          </a:p>
          <a:p>
            <a:pPr lvl="1" algn="just" fontAlgn="base"/>
            <a:r>
              <a:rPr lang="en-US" dirty="0" smtClean="0"/>
              <a:t>Divesting therefore helps companies maintain their strategic focus. Companies also divest underperforming assets. </a:t>
            </a:r>
          </a:p>
          <a:p>
            <a:pPr lvl="1" algn="just" fontAlgn="base"/>
            <a:r>
              <a:rPr lang="en-US" dirty="0" smtClean="0"/>
              <a:t>Divesting assets with poor profitability frees up internal assets, which the company can use to strengthen its other businesses. It also provides cash to purchase or improve assets that can enhance profitability.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Advantages of Divestiture</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b="1" dirty="0" smtClean="0"/>
              <a:t>Transparency and Value</a:t>
            </a:r>
          </a:p>
          <a:p>
            <a:pPr lvl="1" algn="just" fontAlgn="base"/>
            <a:r>
              <a:rPr lang="en-US" dirty="0" smtClean="0"/>
              <a:t>Divestitures also provide greater operational transparency in companies with large and diverse businesses and activities. </a:t>
            </a:r>
          </a:p>
          <a:p>
            <a:pPr lvl="1" algn="just" fontAlgn="base"/>
            <a:r>
              <a:rPr lang="en-US" dirty="0" smtClean="0"/>
              <a:t>Transparency is a greater concern for companies that have multiple lenders and investors who are not typically privy to the same information that owners and managers are. </a:t>
            </a:r>
          </a:p>
          <a:p>
            <a:pPr lvl="1" algn="just" fontAlgn="base"/>
            <a:r>
              <a:rPr lang="en-US" dirty="0" smtClean="0"/>
              <a:t>The overall benefit of divesting is the increase in value that results. The streamlined focus, increased transparency, freed resources and cash received all help drive a higher overall value for the remaining company.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Disadvantages of Divestiture</a:t>
            </a:r>
            <a:endParaRPr lang="en-US" dirty="0"/>
          </a:p>
        </p:txBody>
      </p:sp>
      <p:sp>
        <p:nvSpPr>
          <p:cNvPr id="3" name="Content Placeholder 2"/>
          <p:cNvSpPr>
            <a:spLocks noGrp="1"/>
          </p:cNvSpPr>
          <p:nvPr>
            <p:ph idx="1"/>
          </p:nvPr>
        </p:nvSpPr>
        <p:spPr/>
        <p:txBody>
          <a:bodyPr>
            <a:normAutofit lnSpcReduction="10000"/>
          </a:bodyPr>
          <a:lstStyle/>
          <a:p>
            <a:pPr fontAlgn="base"/>
            <a:r>
              <a:rPr lang="en-US" b="1" dirty="0" smtClean="0"/>
              <a:t>Costs</a:t>
            </a:r>
          </a:p>
          <a:p>
            <a:pPr lvl="1" algn="just" fontAlgn="base"/>
            <a:r>
              <a:rPr lang="en-US" dirty="0" smtClean="0"/>
              <a:t>One potential disadvantage of a divestiture is the negative impact on a company's cost structure. If a company has spread its fixed costs -- including rent, maintenance, personnel allocation and administrative support -- over two or more business units, the remaining business units must now absorb those costs. In addition, companies may encounter difficulty re-allocating personnel, as some employees may perform work for more than one business unit.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Disadvantages of Divestiture</a:t>
            </a:r>
            <a:endParaRPr lang="en-US" dirty="0"/>
          </a:p>
        </p:txBody>
      </p:sp>
      <p:sp>
        <p:nvSpPr>
          <p:cNvPr id="3" name="Content Placeholder 2"/>
          <p:cNvSpPr>
            <a:spLocks noGrp="1"/>
          </p:cNvSpPr>
          <p:nvPr>
            <p:ph idx="1"/>
          </p:nvPr>
        </p:nvSpPr>
        <p:spPr/>
        <p:txBody>
          <a:bodyPr>
            <a:normAutofit fontScale="92500" lnSpcReduction="20000"/>
          </a:bodyPr>
          <a:lstStyle/>
          <a:p>
            <a:pPr algn="just" fontAlgn="base"/>
            <a:r>
              <a:rPr lang="en-US" b="1" dirty="0" smtClean="0"/>
              <a:t>Contractual</a:t>
            </a:r>
          </a:p>
          <a:p>
            <a:pPr lvl="1" algn="just" fontAlgn="base"/>
            <a:r>
              <a:rPr lang="en-US" dirty="0" smtClean="0"/>
              <a:t>A divestiture has other disadvantages. Partnership agreements, support agreements and vendor contracts may contain mentions of the divested business. These contracts must either go with the divested business or undergo modification to remove the references. Yet another issue with a divestiture is support.</a:t>
            </a:r>
          </a:p>
          <a:p>
            <a:pPr lvl="1" algn="just" fontAlgn="base"/>
            <a:r>
              <a:rPr lang="en-US" dirty="0" smtClean="0"/>
              <a:t> If the unit received significant marketing, accounting or operational support from the parent company, it may not receive the same level of support as a stand-alone entity or under its new owners. Therefore, the divested unit may require long-term support.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7388" y="153988"/>
            <a:ext cx="7769225" cy="776287"/>
          </a:xfrm>
          <a:gradFill rotWithShape="0">
            <a:gsLst>
              <a:gs pos="0">
                <a:srgbClr val="DBCBC7"/>
              </a:gs>
              <a:gs pos="100000">
                <a:srgbClr val="E6DAD8"/>
              </a:gs>
            </a:gsLst>
            <a:path path="shape">
              <a:fillToRect l="50000" t="50000" r="50000" b="50000"/>
            </a:path>
          </a:gradFill>
          <a:ln w="12700" cap="flat">
            <a:solidFill>
              <a:srgbClr val="800000"/>
            </a:solidFill>
          </a:ln>
        </p:spPr>
        <p:txBody>
          <a:bodyPr lIns="92075" tIns="46038" rIns="92075" bIns="46038"/>
          <a:lstStyle/>
          <a:p>
            <a:pPr>
              <a:defRPr/>
            </a:pPr>
            <a:r>
              <a:rPr lang="en-US" dirty="0" smtClean="0">
                <a:solidFill>
                  <a:srgbClr val="003366"/>
                </a:solidFill>
                <a:effectLst>
                  <a:outerShdw blurRad="38100" dist="38100" dir="2700000" algn="tl">
                    <a:srgbClr val="000000"/>
                  </a:outerShdw>
                </a:effectLst>
              </a:rPr>
              <a:t>Guidelines for Divestiture</a:t>
            </a:r>
          </a:p>
        </p:txBody>
      </p:sp>
      <p:sp>
        <p:nvSpPr>
          <p:cNvPr id="92163" name="Rectangle 3"/>
          <p:cNvSpPr>
            <a:spLocks noGrp="1" noChangeArrowheads="1"/>
          </p:cNvSpPr>
          <p:nvPr>
            <p:ph idx="1"/>
          </p:nvPr>
        </p:nvSpPr>
        <p:spPr>
          <a:xfrm>
            <a:off x="534988" y="1525588"/>
            <a:ext cx="8074025" cy="4568825"/>
          </a:xfrm>
          <a:solidFill>
            <a:srgbClr val="DBCBC7"/>
          </a:solidFill>
          <a:ln w="12700" cap="flat">
            <a:solidFill>
              <a:srgbClr val="800000"/>
            </a:solidFill>
          </a:ln>
        </p:spPr>
        <p:txBody>
          <a:bodyPr lIns="92075" tIns="46038" rIns="92075" bIns="46038" rtlCol="1">
            <a:normAutofit/>
          </a:bodyPr>
          <a:lstStyle/>
          <a:p>
            <a:pPr algn="ctr" eaLnBrk="1" fontAlgn="auto" hangingPunct="1">
              <a:spcAft>
                <a:spcPts val="0"/>
              </a:spcAft>
              <a:buFont typeface="Wingdings" pitchFamily="2" charset="2"/>
              <a:buNone/>
              <a:defRPr/>
            </a:pPr>
            <a:endParaRPr lang="en-US" sz="1900" dirty="0" smtClean="0">
              <a:solidFill>
                <a:srgbClr val="003366"/>
              </a:solidFill>
            </a:endParaRP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firm has pursued retrenchment but failed to attain needed improvements</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a division needs more resources than the firm can provide</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a division is responsible for the firm</a:t>
            </a:r>
            <a:r>
              <a:rPr lang="en-US" sz="2200" dirty="0" smtClean="0">
                <a:solidFill>
                  <a:srgbClr val="003366"/>
                </a:solidFill>
                <a:latin typeface="Arial"/>
              </a:rPr>
              <a:t>’</a:t>
            </a:r>
            <a:r>
              <a:rPr lang="en-US" sz="2200" dirty="0" smtClean="0">
                <a:solidFill>
                  <a:srgbClr val="003366"/>
                </a:solidFill>
              </a:rPr>
              <a:t>s overall poor performance</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a division is a misfit with the organization</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a large amount of cash is needed and cannot be obtained from other sources.</a:t>
            </a:r>
          </a:p>
        </p:txBody>
      </p:sp>
      <p:sp>
        <p:nvSpPr>
          <p:cNvPr id="36866" name="Slide Number Placeholder 5"/>
          <p:cNvSpPr>
            <a:spLocks noGrp="1"/>
          </p:cNvSpPr>
          <p:nvPr>
            <p:ph type="sldNum" sz="quarter" idx="12"/>
          </p:nvPr>
        </p:nvSpPr>
        <p:spPr/>
        <p:txBody>
          <a:bodyPr/>
          <a:lstStyle/>
          <a:p>
            <a:pPr>
              <a:defRPr/>
            </a:pPr>
            <a:fld id="{1BF9E438-7358-4A0C-989E-E01CB22A514E}" type="slidenum">
              <a:rPr lang="ar-SA"/>
              <a:pPr>
                <a:defRPr/>
              </a:pPr>
              <a:t>13</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63">
                                            <p:txEl>
                                              <p:pRg st="1" end="1"/>
                                            </p:txEl>
                                          </p:spTgt>
                                        </p:tgtEl>
                                        <p:attrNameLst>
                                          <p:attrName>style.visibility</p:attrName>
                                        </p:attrNameLst>
                                      </p:cBhvr>
                                      <p:to>
                                        <p:strVal val="visible"/>
                                      </p:to>
                                    </p:set>
                                    <p:anim calcmode="lin" valueType="num">
                                      <p:cBhvr additive="base">
                                        <p:cTn id="7" dur="500" fill="hold"/>
                                        <p:tgtEl>
                                          <p:spTgt spid="9216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1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63">
                                            <p:txEl>
                                              <p:pRg st="2" end="2"/>
                                            </p:txEl>
                                          </p:spTgt>
                                        </p:tgtEl>
                                        <p:attrNameLst>
                                          <p:attrName>style.visibility</p:attrName>
                                        </p:attrNameLst>
                                      </p:cBhvr>
                                      <p:to>
                                        <p:strVal val="visible"/>
                                      </p:to>
                                    </p:set>
                                    <p:anim calcmode="lin" valueType="num">
                                      <p:cBhvr additive="base">
                                        <p:cTn id="13" dur="500" fill="hold"/>
                                        <p:tgtEl>
                                          <p:spTgt spid="9216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63">
                                            <p:txEl>
                                              <p:pRg st="3" end="3"/>
                                            </p:txEl>
                                          </p:spTgt>
                                        </p:tgtEl>
                                        <p:attrNameLst>
                                          <p:attrName>style.visibility</p:attrName>
                                        </p:attrNameLst>
                                      </p:cBhvr>
                                      <p:to>
                                        <p:strVal val="visible"/>
                                      </p:to>
                                    </p:set>
                                    <p:anim calcmode="lin" valueType="num">
                                      <p:cBhvr additive="base">
                                        <p:cTn id="19" dur="500" fill="hold"/>
                                        <p:tgtEl>
                                          <p:spTgt spid="9216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63">
                                            <p:txEl>
                                              <p:pRg st="4" end="4"/>
                                            </p:txEl>
                                          </p:spTgt>
                                        </p:tgtEl>
                                        <p:attrNameLst>
                                          <p:attrName>style.visibility</p:attrName>
                                        </p:attrNameLst>
                                      </p:cBhvr>
                                      <p:to>
                                        <p:strVal val="visible"/>
                                      </p:to>
                                    </p:set>
                                    <p:anim calcmode="lin" valueType="num">
                                      <p:cBhvr additive="base">
                                        <p:cTn id="25" dur="500" fill="hold"/>
                                        <p:tgtEl>
                                          <p:spTgt spid="9216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2163">
                                            <p:txEl>
                                              <p:pRg st="5" end="5"/>
                                            </p:txEl>
                                          </p:spTgt>
                                        </p:tgtEl>
                                        <p:attrNameLst>
                                          <p:attrName>style.visibility</p:attrName>
                                        </p:attrNameLst>
                                      </p:cBhvr>
                                      <p:to>
                                        <p:strVal val="visible"/>
                                      </p:to>
                                    </p:set>
                                    <p:anim calcmode="lin" valueType="num">
                                      <p:cBhvr additive="base">
                                        <p:cTn id="31" dur="500" fill="hold"/>
                                        <p:tgtEl>
                                          <p:spTgt spid="9216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216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bldLvl="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p:txBody>
          <a:bodyPr/>
          <a:lstStyle/>
          <a:p>
            <a:pPr>
              <a:defRPr/>
            </a:pPr>
            <a:fld id="{588AC44E-E5AD-4ED0-8002-4CFE277DBE62}" type="slidenum">
              <a:rPr lang="ar-SA"/>
              <a:pPr>
                <a:defRPr/>
              </a:pPr>
              <a:t>14</a:t>
            </a:fld>
            <a:endParaRPr lang="en-US"/>
          </a:p>
        </p:txBody>
      </p:sp>
      <p:sp>
        <p:nvSpPr>
          <p:cNvPr id="94210" name="Rectangle 2"/>
          <p:cNvSpPr>
            <a:spLocks noChangeArrowheads="1"/>
          </p:cNvSpPr>
          <p:nvPr/>
        </p:nvSpPr>
        <p:spPr bwMode="auto">
          <a:xfrm>
            <a:off x="839788" y="153988"/>
            <a:ext cx="7769225" cy="758825"/>
          </a:xfrm>
          <a:prstGeom prst="rect">
            <a:avLst/>
          </a:prstGeom>
          <a:gradFill rotWithShape="0">
            <a:gsLst>
              <a:gs pos="0">
                <a:srgbClr val="DBCBC7"/>
              </a:gs>
              <a:gs pos="100000">
                <a:srgbClr val="E6DAD8"/>
              </a:gs>
            </a:gsLst>
            <a:path path="shape">
              <a:fillToRect l="50000" t="50000" r="50000" b="50000"/>
            </a:path>
          </a:gradFill>
          <a:ln w="12700">
            <a:solidFill>
              <a:srgbClr val="800000"/>
            </a:solidFill>
            <a:miter lim="800000"/>
            <a:headEnd/>
            <a:tailEnd/>
          </a:ln>
        </p:spPr>
        <p:txBody>
          <a:bodyPr wrap="none" anchor="ctr"/>
          <a:lstStyle/>
          <a:p>
            <a:endParaRPr lang="ar-SA"/>
          </a:p>
        </p:txBody>
      </p:sp>
      <p:sp>
        <p:nvSpPr>
          <p:cNvPr id="94211" name="Rectangle 3"/>
          <p:cNvSpPr>
            <a:spLocks noChangeArrowheads="1"/>
          </p:cNvSpPr>
          <p:nvPr/>
        </p:nvSpPr>
        <p:spPr bwMode="auto">
          <a:xfrm>
            <a:off x="935038" y="203200"/>
            <a:ext cx="7578725" cy="660400"/>
          </a:xfrm>
          <a:prstGeom prst="rect">
            <a:avLst/>
          </a:prstGeom>
          <a:noFill/>
          <a:ln w="9525">
            <a:noFill/>
            <a:miter lim="800000"/>
            <a:headEnd/>
            <a:tailEnd/>
          </a:ln>
          <a:effectLst/>
        </p:spPr>
        <p:txBody>
          <a:bodyPr lIns="92075" tIns="46038" rIns="92075" bIns="46038" anchor="ctr"/>
          <a:lstStyle/>
          <a:p>
            <a:pPr marL="342900" indent="-342900" algn="ctr">
              <a:defRPr/>
            </a:pPr>
            <a:r>
              <a:rPr lang="en-US" sz="4400" dirty="0" smtClean="0">
                <a:solidFill>
                  <a:srgbClr val="990000"/>
                </a:solidFill>
                <a:effectLst>
                  <a:outerShdw blurRad="38100" dist="38100" dir="2700000" algn="tl">
                    <a:srgbClr val="C0C0C0"/>
                  </a:outerShdw>
                </a:effectLst>
                <a:latin typeface="Tahoma" pitchFamily="34" charset="0"/>
                <a:cs typeface="Arial" pitchFamily="34" charset="0"/>
              </a:rPr>
              <a:t>Liquidation</a:t>
            </a:r>
            <a:endParaRPr lang="en-US" sz="4400" dirty="0">
              <a:solidFill>
                <a:srgbClr val="990000"/>
              </a:solidFill>
              <a:effectLst>
                <a:outerShdw blurRad="38100" dist="38100" dir="2700000" algn="tl">
                  <a:srgbClr val="C0C0C0"/>
                </a:outerShdw>
              </a:effectLst>
              <a:latin typeface="Tahoma" pitchFamily="34" charset="0"/>
              <a:cs typeface="Arial" pitchFamily="34" charset="0"/>
            </a:endParaRPr>
          </a:p>
        </p:txBody>
      </p:sp>
      <p:pic>
        <p:nvPicPr>
          <p:cNvPr id="94212" name="Picture 4"/>
          <p:cNvPicPr>
            <a:picLocks noChangeArrowheads="1"/>
          </p:cNvPicPr>
          <p:nvPr/>
        </p:nvPicPr>
        <p:blipFill>
          <a:blip r:embed="rId4" cstate="print"/>
          <a:srcRect/>
          <a:stretch>
            <a:fillRect/>
          </a:stretch>
        </p:blipFill>
        <p:spPr bwMode="auto">
          <a:xfrm>
            <a:off x="112713" y="2754313"/>
            <a:ext cx="3457575" cy="3736975"/>
          </a:xfrm>
          <a:prstGeom prst="rect">
            <a:avLst/>
          </a:prstGeom>
          <a:noFill/>
          <a:ln w="9525">
            <a:noFill/>
            <a:miter lim="800000"/>
            <a:headEnd/>
            <a:tailEnd/>
          </a:ln>
        </p:spPr>
      </p:pic>
      <p:sp>
        <p:nvSpPr>
          <p:cNvPr id="94213" name="Rectangle 5"/>
          <p:cNvSpPr>
            <a:spLocks noChangeArrowheads="1"/>
          </p:cNvSpPr>
          <p:nvPr/>
        </p:nvSpPr>
        <p:spPr bwMode="auto">
          <a:xfrm>
            <a:off x="244475" y="2865438"/>
            <a:ext cx="3092450" cy="3413125"/>
          </a:xfrm>
          <a:prstGeom prst="rect">
            <a:avLst/>
          </a:prstGeom>
          <a:noFill/>
          <a:ln w="9525">
            <a:noFill/>
            <a:miter lim="800000"/>
            <a:headEnd/>
            <a:tailEnd/>
          </a:ln>
          <a:effectLst/>
        </p:spPr>
        <p:txBody>
          <a:bodyPr lIns="92075" tIns="46038" rIns="92075" bIns="46038" anchor="ctr"/>
          <a:lstStyle/>
          <a:p>
            <a:pPr marL="342900" indent="-342900" algn="l" rtl="0">
              <a:defRPr/>
            </a:pPr>
            <a:r>
              <a:rPr lang="en-US" sz="3200" u="sng">
                <a:solidFill>
                  <a:srgbClr val="003366"/>
                </a:solidFill>
                <a:effectLst>
                  <a:outerShdw blurRad="38100" dist="38100" dir="2700000" algn="tl">
                    <a:srgbClr val="C0C0C0"/>
                  </a:outerShdw>
                </a:effectLst>
                <a:latin typeface="Tahoma" pitchFamily="34" charset="0"/>
                <a:cs typeface="Arial" pitchFamily="34" charset="0"/>
              </a:rPr>
              <a:t>Defined</a:t>
            </a:r>
          </a:p>
          <a:p>
            <a:pPr marL="342900" indent="-342900" algn="ctr" rtl="0">
              <a:defRPr/>
            </a:pPr>
            <a:endParaRPr lang="en-US" sz="2400">
              <a:solidFill>
                <a:srgbClr val="003366"/>
              </a:solidFill>
              <a:latin typeface="Tahoma" pitchFamily="34" charset="0"/>
              <a:cs typeface="Arial" pitchFamily="34" charset="0"/>
            </a:endParaRPr>
          </a:p>
          <a:p>
            <a:pPr marL="342900" indent="-342900" algn="l" rtl="0">
              <a:buSzPct val="80000"/>
              <a:buFontTx/>
              <a:buChar char="•"/>
              <a:defRPr/>
            </a:pPr>
            <a:r>
              <a:rPr lang="en-US" sz="2400">
                <a:solidFill>
                  <a:srgbClr val="003366"/>
                </a:solidFill>
                <a:latin typeface="Tahoma" pitchFamily="34" charset="0"/>
                <a:cs typeface="Arial" pitchFamily="34" charset="0"/>
              </a:rPr>
              <a:t>Selling all of a company’s assets, in parts, for their tangible worth</a:t>
            </a:r>
            <a:r>
              <a:rPr lang="en-US" sz="2800">
                <a:solidFill>
                  <a:srgbClr val="003366"/>
                </a:solidFill>
                <a:latin typeface="Tahoma" pitchFamily="34" charset="0"/>
                <a:cs typeface="Arial" pitchFamily="34" charset="0"/>
              </a:rPr>
              <a:t> </a:t>
            </a:r>
          </a:p>
        </p:txBody>
      </p:sp>
      <p:sp>
        <p:nvSpPr>
          <p:cNvPr id="45064" name="Line 6"/>
          <p:cNvSpPr>
            <a:spLocks noChangeShapeType="1"/>
          </p:cNvSpPr>
          <p:nvPr/>
        </p:nvSpPr>
        <p:spPr bwMode="auto">
          <a:xfrm>
            <a:off x="3432175" y="3962400"/>
            <a:ext cx="1292225" cy="0"/>
          </a:xfrm>
          <a:prstGeom prst="line">
            <a:avLst/>
          </a:prstGeom>
          <a:noFill/>
          <a:ln w="57150" cmpd="tri">
            <a:solidFill>
              <a:srgbClr val="993300"/>
            </a:solidFill>
            <a:prstDash val="dash"/>
            <a:round/>
            <a:headEnd type="none" w="sm" len="sm"/>
            <a:tailEnd type="stealth" w="med" len="med"/>
          </a:ln>
        </p:spPr>
        <p:txBody>
          <a:bodyPr/>
          <a:lstStyle/>
          <a:p>
            <a:endParaRPr lang="en-US"/>
          </a:p>
        </p:txBody>
      </p:sp>
      <p:sp>
        <p:nvSpPr>
          <p:cNvPr id="94215" name="Rectangle 7"/>
          <p:cNvSpPr>
            <a:spLocks noChangeArrowheads="1"/>
          </p:cNvSpPr>
          <p:nvPr/>
        </p:nvSpPr>
        <p:spPr bwMode="auto">
          <a:xfrm>
            <a:off x="381000" y="1447800"/>
            <a:ext cx="2133600" cy="762000"/>
          </a:xfrm>
          <a:prstGeom prst="rect">
            <a:avLst/>
          </a:prstGeom>
          <a:noFill/>
          <a:ln w="9525">
            <a:noFill/>
            <a:miter lim="800000"/>
            <a:headEnd/>
            <a:tailEnd/>
          </a:ln>
        </p:spPr>
        <p:txBody>
          <a:bodyPr lIns="92075" tIns="46038" rIns="92075" bIns="46038" anchor="ctr" anchorCtr="1"/>
          <a:lstStyle/>
          <a:p>
            <a:pPr marL="342900" indent="-342900" algn="ctr" rtl="0"/>
            <a:endParaRPr lang="en-US" sz="2400">
              <a:latin typeface="Times New Roman" pitchFamily="18" charset="0"/>
            </a:endParaRPr>
          </a:p>
        </p:txBody>
      </p:sp>
      <p:pic>
        <p:nvPicPr>
          <p:cNvPr id="94216" name="Picture 8"/>
          <p:cNvPicPr>
            <a:picLocks noChangeArrowheads="1"/>
          </p:cNvPicPr>
          <p:nvPr/>
        </p:nvPicPr>
        <p:blipFill>
          <a:blip r:embed="rId5" cstate="print"/>
          <a:srcRect/>
          <a:stretch>
            <a:fillRect/>
          </a:stretch>
        </p:blipFill>
        <p:spPr bwMode="auto">
          <a:xfrm>
            <a:off x="4684713" y="1077913"/>
            <a:ext cx="4143375" cy="5489575"/>
          </a:xfrm>
          <a:prstGeom prst="rect">
            <a:avLst/>
          </a:prstGeom>
          <a:noFill/>
          <a:ln w="9525">
            <a:noFill/>
            <a:miter lim="800000"/>
            <a:headEnd/>
            <a:tailEnd/>
          </a:ln>
        </p:spPr>
      </p:pic>
      <p:sp>
        <p:nvSpPr>
          <p:cNvPr id="94217" name="Rectangle 9"/>
          <p:cNvSpPr>
            <a:spLocks noChangeArrowheads="1"/>
          </p:cNvSpPr>
          <p:nvPr/>
        </p:nvSpPr>
        <p:spPr bwMode="auto">
          <a:xfrm>
            <a:off x="4816475" y="1189038"/>
            <a:ext cx="3778250" cy="5165725"/>
          </a:xfrm>
          <a:prstGeom prst="rect">
            <a:avLst/>
          </a:prstGeom>
          <a:noFill/>
          <a:ln w="9525">
            <a:noFill/>
            <a:miter lim="800000"/>
            <a:headEnd/>
            <a:tailEnd/>
          </a:ln>
          <a:effectLst/>
        </p:spPr>
        <p:txBody>
          <a:bodyPr lIns="92075" tIns="46038" rIns="92075" bIns="46038" anchor="ctr" anchorCtr="1"/>
          <a:lstStyle/>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ctr" rtl="0">
              <a:defRPr/>
            </a:pPr>
            <a:endParaRPr lang="en-US" sz="24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defRPr/>
            </a:pPr>
            <a:r>
              <a:rPr lang="en-US" sz="2800" u="sng" dirty="0">
                <a:solidFill>
                  <a:srgbClr val="003366"/>
                </a:solidFill>
                <a:effectLst>
                  <a:outerShdw blurRad="38100" dist="38100" dir="2700000" algn="tl">
                    <a:srgbClr val="C0C0C0"/>
                  </a:outerShdw>
                </a:effectLst>
                <a:latin typeface="Tahoma" pitchFamily="34" charset="0"/>
                <a:cs typeface="Arial" pitchFamily="34" charset="0"/>
              </a:rPr>
              <a:t>Example</a:t>
            </a:r>
          </a:p>
          <a:p>
            <a:pPr marL="457200" indent="-457200" algn="ctr" rtl="0">
              <a:defRPr/>
            </a:pPr>
            <a:endParaRPr lang="en-US" sz="2800" u="sng" dirty="0">
              <a:solidFill>
                <a:srgbClr val="003366"/>
              </a:solidFill>
              <a:effectLst>
                <a:outerShdw blurRad="38100" dist="38100" dir="2700000" algn="tl">
                  <a:srgbClr val="C0C0C0"/>
                </a:outerShdw>
              </a:effectLst>
              <a:latin typeface="Tahoma" pitchFamily="34" charset="0"/>
              <a:cs typeface="Arial" pitchFamily="34" charset="0"/>
            </a:endParaRPr>
          </a:p>
          <a:p>
            <a:pPr marL="457200" indent="-457200" algn="l" rtl="0">
              <a:buSzPct val="80000"/>
              <a:buFontTx/>
              <a:buChar char="•"/>
              <a:defRPr/>
            </a:pPr>
            <a:r>
              <a:rPr lang="en-US" sz="2400" dirty="0">
                <a:solidFill>
                  <a:srgbClr val="003366"/>
                </a:solidFill>
                <a:latin typeface="Tahoma" pitchFamily="34" charset="0"/>
                <a:cs typeface="Arial" pitchFamily="34" charset="0"/>
              </a:rPr>
              <a:t>El-</a:t>
            </a:r>
            <a:r>
              <a:rPr lang="en-US" sz="2400" dirty="0" err="1">
                <a:solidFill>
                  <a:srgbClr val="003366"/>
                </a:solidFill>
                <a:latin typeface="Tahoma" pitchFamily="34" charset="0"/>
                <a:cs typeface="Arial" pitchFamily="34" charset="0"/>
              </a:rPr>
              <a:t>Ameer</a:t>
            </a:r>
            <a:r>
              <a:rPr lang="en-US" sz="2400" dirty="0">
                <a:solidFill>
                  <a:srgbClr val="003366"/>
                </a:solidFill>
                <a:latin typeface="Tahoma" pitchFamily="34" charset="0"/>
                <a:cs typeface="Arial" pitchFamily="34" charset="0"/>
              </a:rPr>
              <a:t> Block factory sold all its assets and ceased business.</a:t>
            </a:r>
          </a:p>
        </p:txBody>
      </p:sp>
      <p:sp>
        <p:nvSpPr>
          <p:cNvPr id="94218" name="Rectangle 10"/>
          <p:cNvSpPr>
            <a:spLocks noChangeArrowheads="1"/>
          </p:cNvSpPr>
          <p:nvPr/>
        </p:nvSpPr>
        <p:spPr bwMode="auto">
          <a:xfrm>
            <a:off x="533400" y="1066800"/>
            <a:ext cx="3429000" cy="1295400"/>
          </a:xfrm>
          <a:prstGeom prst="rect">
            <a:avLst/>
          </a:prstGeom>
          <a:noFill/>
          <a:ln w="9525">
            <a:noFill/>
            <a:miter lim="800000"/>
            <a:headEnd/>
            <a:tailEnd/>
          </a:ln>
          <a:effectLst/>
        </p:spPr>
        <p:txBody>
          <a:bodyPr lIns="92075" tIns="46038" rIns="92075" bIns="46038" anchor="ctr"/>
          <a:lstStyle/>
          <a:p>
            <a:pPr marL="342900" indent="-342900" algn="ctr" rtl="0">
              <a:defRPr/>
            </a:pPr>
            <a:r>
              <a:rPr lang="en-US" sz="3600" u="sng" dirty="0">
                <a:solidFill>
                  <a:srgbClr val="990000"/>
                </a:solidFill>
                <a:effectLst>
                  <a:outerShdw blurRad="38100" dist="38100" dir="2700000" algn="tl">
                    <a:srgbClr val="C0C0C0"/>
                  </a:outerShdw>
                </a:effectLst>
                <a:latin typeface="Tahoma" pitchFamily="34" charset="0"/>
                <a:cs typeface="Arial" pitchFamily="34" charset="0"/>
              </a:rPr>
              <a:t>Liquidation</a:t>
            </a:r>
          </a:p>
        </p:txBody>
      </p:sp>
      <p:sp>
        <p:nvSpPr>
          <p:cNvPr id="45069" name="Oval 11"/>
          <p:cNvSpPr>
            <a:spLocks noChangeArrowheads="1"/>
          </p:cNvSpPr>
          <p:nvPr/>
        </p:nvSpPr>
        <p:spPr bwMode="auto">
          <a:xfrm>
            <a:off x="228600" y="990600"/>
            <a:ext cx="4114800" cy="1752600"/>
          </a:xfrm>
          <a:prstGeom prst="ellipse">
            <a:avLst/>
          </a:prstGeom>
          <a:noFill/>
          <a:ln w="12700">
            <a:solidFill>
              <a:srgbClr val="800000"/>
            </a:solidFill>
            <a:round/>
            <a:headEnd/>
            <a:tailEnd/>
          </a:ln>
        </p:spPr>
        <p:txBody>
          <a:bodyPr wrap="none" anchor="ctr"/>
          <a:lstStyle/>
          <a:p>
            <a:endParaRPr lang="ar-SA"/>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arn(inHorizontal)">
                                      <p:cBhvr>
                                        <p:cTn id="7" dur="500"/>
                                        <p:tgtEl>
                                          <p:spTgt spid="94210"/>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94211"/>
                                        </p:tgtEl>
                                        <p:attrNameLst>
                                          <p:attrName>style.visibility</p:attrName>
                                        </p:attrNameLst>
                                      </p:cBhvr>
                                      <p:to>
                                        <p:strVal val="visible"/>
                                      </p:to>
                                    </p:set>
                                    <p:animEffect transition="in" filter="barn(inHorizontal)">
                                      <p:cBhvr>
                                        <p:cTn id="11" dur="500"/>
                                        <p:tgtEl>
                                          <p:spTgt spid="94211"/>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94212"/>
                                        </p:tgtEl>
                                        <p:attrNameLst>
                                          <p:attrName>style.visibility</p:attrName>
                                        </p:attrNameLst>
                                      </p:cBhvr>
                                      <p:to>
                                        <p:strVal val="visible"/>
                                      </p:to>
                                    </p:set>
                                    <p:anim calcmode="lin" valueType="num">
                                      <p:cBhvr additive="base">
                                        <p:cTn id="16" dur="500" fill="hold"/>
                                        <p:tgtEl>
                                          <p:spTgt spid="94212"/>
                                        </p:tgtEl>
                                        <p:attrNameLst>
                                          <p:attrName>ppt_x</p:attrName>
                                        </p:attrNameLst>
                                      </p:cBhvr>
                                      <p:tavLst>
                                        <p:tav tm="0">
                                          <p:val>
                                            <p:strVal val="0-#ppt_w/2"/>
                                          </p:val>
                                        </p:tav>
                                        <p:tav tm="100000">
                                          <p:val>
                                            <p:strVal val="#ppt_x"/>
                                          </p:val>
                                        </p:tav>
                                      </p:tavLst>
                                    </p:anim>
                                    <p:anim calcmode="lin" valueType="num">
                                      <p:cBhvr additive="base">
                                        <p:cTn id="17" dur="500" fill="hold"/>
                                        <p:tgtEl>
                                          <p:spTgt spid="9421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94213">
                                            <p:txEl>
                                              <p:pRg st="0" end="0"/>
                                            </p:txEl>
                                          </p:spTgt>
                                        </p:tgtEl>
                                        <p:attrNameLst>
                                          <p:attrName>style.visibility</p:attrName>
                                        </p:attrNameLst>
                                      </p:cBhvr>
                                      <p:to>
                                        <p:strVal val="visible"/>
                                      </p:to>
                                    </p:set>
                                    <p:anim calcmode="lin" valueType="num">
                                      <p:cBhvr additive="base">
                                        <p:cTn id="21" dur="500" fill="hold"/>
                                        <p:tgtEl>
                                          <p:spTgt spid="94213">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94213">
                                            <p:txEl>
                                              <p:pRg st="0" end="0"/>
                                            </p:txEl>
                                          </p:spTgt>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94213">
                                            <p:txEl>
                                              <p:pRg st="2" end="2"/>
                                            </p:txEl>
                                          </p:spTgt>
                                        </p:tgtEl>
                                        <p:attrNameLst>
                                          <p:attrName>style.visibility</p:attrName>
                                        </p:attrNameLst>
                                      </p:cBhvr>
                                      <p:to>
                                        <p:strVal val="visible"/>
                                      </p:to>
                                    </p:set>
                                    <p:anim calcmode="lin" valueType="num">
                                      <p:cBhvr additive="base">
                                        <p:cTn id="26" dur="500" fill="hold"/>
                                        <p:tgtEl>
                                          <p:spTgt spid="94213">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942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nodePh="1">
                                  <p:stCondLst>
                                    <p:cond delay="0"/>
                                  </p:stCondLst>
                                  <p:endCondLst>
                                    <p:cond evt="begin" delay="0">
                                      <p:tn val="30"/>
                                    </p:cond>
                                  </p:endCondLst>
                                  <p:childTnLst>
                                    <p:set>
                                      <p:cBhvr>
                                        <p:cTn id="31" dur="1" fill="hold">
                                          <p:stCondLst>
                                            <p:cond delay="0"/>
                                          </p:stCondLst>
                                        </p:cTn>
                                        <p:tgtEl>
                                          <p:spTgt spid="94215">
                                            <p:txEl>
                                              <p:pRg st="0" end="0"/>
                                            </p:txEl>
                                          </p:spTgt>
                                        </p:tgtEl>
                                        <p:attrNameLst>
                                          <p:attrName>style.visibility</p:attrName>
                                        </p:attrNameLst>
                                      </p:cBhvr>
                                      <p:to>
                                        <p:strVal val="visible"/>
                                      </p:to>
                                    </p:set>
                                    <p:anim calcmode="lin" valueType="num">
                                      <p:cBhvr additive="base">
                                        <p:cTn id="32" dur="500" fill="hold"/>
                                        <p:tgtEl>
                                          <p:spTgt spid="94215">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942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94216"/>
                                        </p:tgtEl>
                                        <p:attrNameLst>
                                          <p:attrName>style.visibility</p:attrName>
                                        </p:attrNameLst>
                                      </p:cBhvr>
                                      <p:to>
                                        <p:strVal val="visible"/>
                                      </p:to>
                                    </p:set>
                                    <p:anim calcmode="lin" valueType="num">
                                      <p:cBhvr additive="base">
                                        <p:cTn id="38" dur="500" fill="hold"/>
                                        <p:tgtEl>
                                          <p:spTgt spid="94216"/>
                                        </p:tgtEl>
                                        <p:attrNameLst>
                                          <p:attrName>ppt_x</p:attrName>
                                        </p:attrNameLst>
                                      </p:cBhvr>
                                      <p:tavLst>
                                        <p:tav tm="0">
                                          <p:val>
                                            <p:strVal val="0-#ppt_w/2"/>
                                          </p:val>
                                        </p:tav>
                                        <p:tav tm="100000">
                                          <p:val>
                                            <p:strVal val="#ppt_x"/>
                                          </p:val>
                                        </p:tav>
                                      </p:tavLst>
                                    </p:anim>
                                    <p:anim calcmode="lin" valueType="num">
                                      <p:cBhvr additive="base">
                                        <p:cTn id="39" dur="500" fill="hold"/>
                                        <p:tgtEl>
                                          <p:spTgt spid="94216"/>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 presetClass="entr" presetSubtype="8" fill="hold" grpId="0" nodeType="afterEffect">
                                  <p:stCondLst>
                                    <p:cond delay="0"/>
                                  </p:stCondLst>
                                  <p:childTnLst>
                                    <p:set>
                                      <p:cBhvr>
                                        <p:cTn id="42" dur="1" fill="hold">
                                          <p:stCondLst>
                                            <p:cond delay="0"/>
                                          </p:stCondLst>
                                        </p:cTn>
                                        <p:tgtEl>
                                          <p:spTgt spid="94217">
                                            <p:txEl>
                                              <p:pRg st="3" end="3"/>
                                            </p:txEl>
                                          </p:spTgt>
                                        </p:tgtEl>
                                        <p:attrNameLst>
                                          <p:attrName>style.visibility</p:attrName>
                                        </p:attrNameLst>
                                      </p:cBhvr>
                                      <p:to>
                                        <p:strVal val="visible"/>
                                      </p:to>
                                    </p:set>
                                    <p:anim calcmode="lin" valueType="num">
                                      <p:cBhvr additive="base">
                                        <p:cTn id="43" dur="500" fill="hold"/>
                                        <p:tgtEl>
                                          <p:spTgt spid="94217">
                                            <p:txEl>
                                              <p:pRg st="3" end="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4217">
                                            <p:txEl>
                                              <p:pRg st="3" end="3"/>
                                            </p:txEl>
                                          </p:spTgt>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94217">
                                            <p:txEl>
                                              <p:pRg st="5" end="5"/>
                                            </p:txEl>
                                          </p:spTgt>
                                        </p:tgtEl>
                                        <p:attrNameLst>
                                          <p:attrName>style.visibility</p:attrName>
                                        </p:attrNameLst>
                                      </p:cBhvr>
                                      <p:to>
                                        <p:strVal val="visible"/>
                                      </p:to>
                                    </p:set>
                                    <p:anim calcmode="lin" valueType="num">
                                      <p:cBhvr additive="base">
                                        <p:cTn id="48" dur="500" fill="hold"/>
                                        <p:tgtEl>
                                          <p:spTgt spid="94217">
                                            <p:txEl>
                                              <p:pRg st="5" end="5"/>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9421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4218">
                                            <p:txEl>
                                              <p:pRg st="0" end="0"/>
                                            </p:txEl>
                                          </p:spTgt>
                                        </p:tgtEl>
                                        <p:attrNameLst>
                                          <p:attrName>style.visibility</p:attrName>
                                        </p:attrNameLst>
                                      </p:cBhvr>
                                      <p:to>
                                        <p:strVal val="visible"/>
                                      </p:to>
                                    </p:set>
                                    <p:anim calcmode="lin" valueType="num">
                                      <p:cBhvr additive="base">
                                        <p:cTn id="54" dur="500" fill="hold"/>
                                        <p:tgtEl>
                                          <p:spTgt spid="94218">
                                            <p:txEl>
                                              <p:pRg st="0" end="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942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p:bldP spid="94211" grpId="0" autoUpdateAnimBg="0"/>
      <p:bldP spid="94213" grpId="0" build="p" autoUpdateAnimBg="0" advAuto="0"/>
      <p:bldP spid="94215" grpId="0" build="p" autoUpdateAnimBg="0"/>
      <p:bldP spid="94217" grpId="0" build="p" autoUpdateAnimBg="0" advAuto="0"/>
      <p:bldP spid="94218"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7388" y="153988"/>
            <a:ext cx="7769225" cy="776287"/>
          </a:xfrm>
          <a:gradFill rotWithShape="0">
            <a:gsLst>
              <a:gs pos="0">
                <a:srgbClr val="DBCBC7"/>
              </a:gs>
              <a:gs pos="100000">
                <a:srgbClr val="E6DAD8"/>
              </a:gs>
            </a:gsLst>
            <a:path path="shape">
              <a:fillToRect l="50000" t="50000" r="50000" b="50000"/>
            </a:path>
          </a:gradFill>
          <a:ln w="12700" cap="flat">
            <a:solidFill>
              <a:srgbClr val="800000"/>
            </a:solidFill>
          </a:ln>
        </p:spPr>
        <p:txBody>
          <a:bodyPr lIns="92075" tIns="46038" rIns="92075" bIns="46038"/>
          <a:lstStyle/>
          <a:p>
            <a:pPr>
              <a:defRPr/>
            </a:pPr>
            <a:r>
              <a:rPr lang="en-US" dirty="0" smtClean="0">
                <a:solidFill>
                  <a:srgbClr val="003366"/>
                </a:solidFill>
                <a:effectLst>
                  <a:outerShdw blurRad="38100" dist="38100" dir="2700000" algn="tl">
                    <a:srgbClr val="000000"/>
                  </a:outerShdw>
                </a:effectLst>
              </a:rPr>
              <a:t>Guidelines for Liquidation</a:t>
            </a:r>
          </a:p>
        </p:txBody>
      </p:sp>
      <p:sp>
        <p:nvSpPr>
          <p:cNvPr id="96259" name="Rectangle 3"/>
          <p:cNvSpPr>
            <a:spLocks noGrp="1" noChangeArrowheads="1"/>
          </p:cNvSpPr>
          <p:nvPr>
            <p:ph idx="1"/>
          </p:nvPr>
        </p:nvSpPr>
        <p:spPr>
          <a:xfrm>
            <a:off x="534988" y="1525588"/>
            <a:ext cx="8074025" cy="4568825"/>
          </a:xfrm>
          <a:solidFill>
            <a:srgbClr val="DBCBC7"/>
          </a:solidFill>
          <a:ln w="12700" cap="flat">
            <a:solidFill>
              <a:srgbClr val="800000"/>
            </a:solidFill>
          </a:ln>
        </p:spPr>
        <p:txBody>
          <a:bodyPr lIns="92075" tIns="46038" rIns="92075" bIns="46038" rtlCol="1">
            <a:normAutofit/>
          </a:bodyPr>
          <a:lstStyle/>
          <a:p>
            <a:pPr algn="ctr" eaLnBrk="1" fontAlgn="auto" hangingPunct="1">
              <a:spcAft>
                <a:spcPts val="0"/>
              </a:spcAft>
              <a:buFont typeface="Wingdings" pitchFamily="2" charset="2"/>
              <a:buNone/>
              <a:defRPr/>
            </a:pPr>
            <a:r>
              <a:rPr lang="en-US" sz="2600" dirty="0" smtClean="0">
                <a:solidFill>
                  <a:srgbClr val="003366"/>
                </a:solidFill>
                <a:effectLst>
                  <a:outerShdw blurRad="38100" dist="38100" dir="2700000" algn="tl">
                    <a:srgbClr val="000000"/>
                  </a:outerShdw>
                </a:effectLst>
              </a:rPr>
              <a:t> </a:t>
            </a:r>
          </a:p>
          <a:p>
            <a:pPr algn="ctr" eaLnBrk="1" fontAlgn="auto" hangingPunct="1">
              <a:spcAft>
                <a:spcPts val="0"/>
              </a:spcAft>
              <a:buFont typeface="Wingdings" pitchFamily="2" charset="2"/>
              <a:buNone/>
              <a:defRPr/>
            </a:pPr>
            <a:endParaRPr lang="en-US" sz="2100" dirty="0" smtClean="0">
              <a:solidFill>
                <a:srgbClr val="003366"/>
              </a:solidFill>
            </a:endParaRP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both retrenchment and divestiture have been pursued unsuccessfully</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If the only alternative is bankruptcy, liquidation is an orderly alternative</a:t>
            </a:r>
          </a:p>
          <a:p>
            <a:pPr lvl="1" algn="l" rtl="0" eaLnBrk="1" fontAlgn="auto" hangingPunct="1">
              <a:spcAft>
                <a:spcPts val="0"/>
              </a:spcAft>
              <a:buSzPct val="80000"/>
              <a:buFont typeface="Wingdings" pitchFamily="2" charset="2"/>
              <a:buChar char="ü"/>
              <a:defRPr/>
            </a:pPr>
            <a:r>
              <a:rPr lang="en-US" sz="2200" dirty="0" smtClean="0">
                <a:solidFill>
                  <a:srgbClr val="003366"/>
                </a:solidFill>
              </a:rPr>
              <a:t>When stockholders can minimize their losses by selling the firm</a:t>
            </a:r>
            <a:r>
              <a:rPr lang="en-US" sz="2200" dirty="0" smtClean="0">
                <a:solidFill>
                  <a:srgbClr val="003366"/>
                </a:solidFill>
                <a:latin typeface="Arial"/>
              </a:rPr>
              <a:t>’</a:t>
            </a:r>
            <a:r>
              <a:rPr lang="en-US" sz="2200" dirty="0" smtClean="0">
                <a:solidFill>
                  <a:srgbClr val="003366"/>
                </a:solidFill>
              </a:rPr>
              <a:t>s assets </a:t>
            </a:r>
          </a:p>
        </p:txBody>
      </p:sp>
      <p:sp>
        <p:nvSpPr>
          <p:cNvPr id="38914" name="Slide Number Placeholder 5"/>
          <p:cNvSpPr>
            <a:spLocks noGrp="1"/>
          </p:cNvSpPr>
          <p:nvPr>
            <p:ph type="sldNum" sz="quarter" idx="12"/>
          </p:nvPr>
        </p:nvSpPr>
        <p:spPr/>
        <p:txBody>
          <a:bodyPr/>
          <a:lstStyle/>
          <a:p>
            <a:pPr>
              <a:defRPr/>
            </a:pPr>
            <a:fld id="{04982181-F261-47AB-B892-A0BE82392FC5}" type="slidenum">
              <a:rPr lang="ar-SA"/>
              <a:pPr>
                <a:defRPr/>
              </a:pPr>
              <a:t>15</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59">
                                            <p:txEl>
                                              <p:pRg st="2" end="2"/>
                                            </p:txEl>
                                          </p:spTgt>
                                        </p:tgtEl>
                                        <p:attrNameLst>
                                          <p:attrName>style.visibility</p:attrName>
                                        </p:attrNameLst>
                                      </p:cBhvr>
                                      <p:to>
                                        <p:strVal val="visible"/>
                                      </p:to>
                                    </p:set>
                                    <p:anim calcmode="lin" valueType="num">
                                      <p:cBhvr additive="base">
                                        <p:cTn id="13" dur="500" fill="hold"/>
                                        <p:tgtEl>
                                          <p:spTgt spid="9625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62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anim calcmode="lin" valueType="num">
                                      <p:cBhvr additive="base">
                                        <p:cTn id="19" dur="500" fill="hold"/>
                                        <p:tgtEl>
                                          <p:spTgt spid="9625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62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59">
                                            <p:txEl>
                                              <p:pRg st="4" end="4"/>
                                            </p:txEl>
                                          </p:spTgt>
                                        </p:tgtEl>
                                        <p:attrNameLst>
                                          <p:attrName>style.visibility</p:attrName>
                                        </p:attrNameLst>
                                      </p:cBhvr>
                                      <p:to>
                                        <p:strVal val="visible"/>
                                      </p:to>
                                    </p:set>
                                    <p:anim calcmode="lin" valueType="num">
                                      <p:cBhvr additive="base">
                                        <p:cTn id="25" dur="500" fill="hold"/>
                                        <p:tgtEl>
                                          <p:spTgt spid="9625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62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p:spPr>
        <p:txBody>
          <a:bodyPr/>
          <a:lstStyle/>
          <a:p>
            <a:r>
              <a:rPr lang="en-US" smtClean="0">
                <a:cs typeface="Arial" charset="0"/>
              </a:rPr>
              <a:t>41</a:t>
            </a:r>
          </a:p>
        </p:txBody>
      </p:sp>
      <p:sp>
        <p:nvSpPr>
          <p:cNvPr id="45059" name="Rectangle 2"/>
          <p:cNvSpPr>
            <a:spLocks noGrp="1" noChangeArrowheads="1"/>
          </p:cNvSpPr>
          <p:nvPr>
            <p:ph type="title"/>
          </p:nvPr>
        </p:nvSpPr>
        <p:spPr>
          <a:xfrm>
            <a:off x="457200" y="277813"/>
            <a:ext cx="8229600" cy="941387"/>
          </a:xfrm>
        </p:spPr>
        <p:txBody>
          <a:bodyPr/>
          <a:lstStyle/>
          <a:p>
            <a:pPr eaLnBrk="1" hangingPunct="1"/>
            <a:r>
              <a:rPr lang="en-US" sz="3200" dirty="0" smtClean="0">
                <a:latin typeface="Arial" charset="0"/>
              </a:rPr>
              <a:t>Examples</a:t>
            </a:r>
          </a:p>
        </p:txBody>
      </p:sp>
      <p:graphicFrame>
        <p:nvGraphicFramePr>
          <p:cNvPr id="912387" name="Group 3"/>
          <p:cNvGraphicFramePr>
            <a:graphicFrameLocks noGrp="1"/>
          </p:cNvGraphicFramePr>
          <p:nvPr>
            <p:ph idx="1"/>
          </p:nvPr>
        </p:nvGraphicFramePr>
        <p:xfrm>
          <a:off x="457200" y="1698667"/>
          <a:ext cx="8229600" cy="4321132"/>
        </p:xfrm>
        <a:graphic>
          <a:graphicData uri="http://schemas.openxmlformats.org/drawingml/2006/table">
            <a:tbl>
              <a:tblPr/>
              <a:tblGrid>
                <a:gridCol w="2971800"/>
                <a:gridCol w="5257800"/>
              </a:tblGrid>
              <a:tr h="1383326">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1" i="0" u="none" strike="noStrike" cap="none" normalizeH="0" baseline="0" dirty="0" smtClean="0">
                          <a:ln>
                            <a:noFill/>
                          </a:ln>
                          <a:solidFill>
                            <a:schemeClr val="bg1"/>
                          </a:solidFill>
                          <a:effectLst/>
                          <a:latin typeface="Arial" pitchFamily="34" charset="0"/>
                          <a:cs typeface="Arial" pitchFamily="34" charset="0"/>
                        </a:rPr>
                        <a:t>Retrenchment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America West Airlines closing its hub at Columbus, Ohio and laying off 390 employees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DDCB"/>
                    </a:solidFill>
                  </a:tcPr>
                </a:tc>
              </a:tr>
              <a:tr h="1424346">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1" i="0" u="none" strike="noStrike" cap="none" normalizeH="0" baseline="0" dirty="0" smtClean="0">
                          <a:ln>
                            <a:noFill/>
                          </a:ln>
                          <a:solidFill>
                            <a:schemeClr val="bg1"/>
                          </a:solidFill>
                          <a:effectLst/>
                          <a:latin typeface="Arial" pitchFamily="34" charset="0"/>
                          <a:cs typeface="Arial" pitchFamily="34" charset="0"/>
                        </a:rPr>
                        <a:t>Divestiture</a:t>
                      </a:r>
                      <a:br>
                        <a:rPr kumimoji="0" lang="en-US" sz="2600" b="1" i="0" u="none" strike="noStrike" cap="none" normalizeH="0" baseline="0" dirty="0" smtClean="0">
                          <a:ln>
                            <a:noFill/>
                          </a:ln>
                          <a:solidFill>
                            <a:schemeClr val="bg1"/>
                          </a:solidFill>
                          <a:effectLst/>
                          <a:latin typeface="Arial" pitchFamily="34" charset="0"/>
                          <a:cs typeface="Arial" pitchFamily="34" charset="0"/>
                        </a:rPr>
                      </a:br>
                      <a:endParaRPr kumimoji="0" lang="en-US" sz="2600" b="1" i="0" u="none" strike="noStrike" cap="none" normalizeH="0" baseline="0" dirty="0" smtClean="0">
                        <a:ln>
                          <a:noFill/>
                        </a:ln>
                        <a:solidFill>
                          <a:schemeClr val="bg1"/>
                        </a:solidFill>
                        <a:effectLst/>
                        <a:latin typeface="Arial" pitchFamily="34" charset="0"/>
                        <a:cs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1" i="0" u="none" strike="noStrike" cap="none" normalizeH="0" baseline="0" smtClean="0">
                          <a:ln>
                            <a:noFill/>
                          </a:ln>
                          <a:solidFill>
                            <a:schemeClr val="tx1"/>
                          </a:solidFill>
                          <a:effectLst/>
                          <a:latin typeface="Arial" pitchFamily="34" charset="0"/>
                          <a:cs typeface="Arial" pitchFamily="34" charset="0"/>
                        </a:rPr>
                        <a:t>ConocoPhillips recently sold its Circle K convenience store chain to Alimentation Couche-Tard, a Canadian firm</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DDCB"/>
                    </a:solidFill>
                  </a:tcPr>
                </a:tc>
              </a:tr>
              <a:tr h="1383326">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600" b="1" i="0" u="none" strike="noStrike" cap="none" normalizeH="0" baseline="0" dirty="0" smtClean="0">
                          <a:ln>
                            <a:noFill/>
                          </a:ln>
                          <a:solidFill>
                            <a:schemeClr val="bg1"/>
                          </a:solidFill>
                          <a:effectLst/>
                          <a:latin typeface="Arial" pitchFamily="34" charset="0"/>
                          <a:cs typeface="Arial" pitchFamily="34" charset="0"/>
                        </a:rPr>
                        <a:t>Liquidation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Sprint liquidated its Web-hosting division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DDCB"/>
                    </a:solid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latin typeface="Calibri" pitchFamily="34" charset="0"/>
              </a:rPr>
              <a:t>Combination Strategy</a:t>
            </a:r>
            <a:endParaRPr lang="en-US" dirty="0"/>
          </a:p>
        </p:txBody>
      </p:sp>
      <p:sp>
        <p:nvSpPr>
          <p:cNvPr id="4" name="Slide Number Placeholder 3"/>
          <p:cNvSpPr>
            <a:spLocks noGrp="1"/>
          </p:cNvSpPr>
          <p:nvPr>
            <p:ph type="sldNum" sz="quarter" idx="11"/>
          </p:nvPr>
        </p:nvSpPr>
        <p:spPr/>
        <p:txBody>
          <a:bodyPr/>
          <a:lstStyle/>
          <a:p>
            <a:pPr>
              <a:defRPr/>
            </a:pPr>
            <a:r>
              <a:rPr lang="en-US" smtClean="0"/>
              <a:t>Ch 5 -</a:t>
            </a:r>
            <a:fld id="{66D01F6F-2FE0-4A12-9D64-53FF84771CC2}" type="slidenum">
              <a:rPr lang="ar-EG" smtClean="0">
                <a:cs typeface="Times New Roman" pitchFamily="18" charset="0"/>
              </a:rPr>
              <a:pPr>
                <a:defRPr/>
              </a:pPr>
              <a:t>17</a:t>
            </a:fld>
            <a:endParaRPr lang="en-US"/>
          </a:p>
        </p:txBody>
      </p:sp>
      <p:sp>
        <p:nvSpPr>
          <p:cNvPr id="5" name="Rectangle 4"/>
          <p:cNvSpPr/>
          <p:nvPr/>
        </p:nvSpPr>
        <p:spPr>
          <a:xfrm>
            <a:off x="762000" y="1447800"/>
            <a:ext cx="7772400" cy="4924425"/>
          </a:xfrm>
          <a:prstGeom prst="rect">
            <a:avLst/>
          </a:prstGeom>
        </p:spPr>
        <p:txBody>
          <a:bodyPr wrap="square">
            <a:spAutoFit/>
          </a:bodyPr>
          <a:lstStyle/>
          <a:p>
            <a:pPr algn="just"/>
            <a:r>
              <a:rPr lang="en-US" sz="2200" dirty="0" smtClean="0">
                <a:latin typeface="Cambria Math" pitchFamily="18" charset="0"/>
                <a:ea typeface="Cambria Math" pitchFamily="18" charset="0"/>
              </a:rPr>
              <a:t>Combination strategy is not an independent classification but it is a combination of different strategies – stability, growth, retrenchment – in various forms.</a:t>
            </a:r>
          </a:p>
          <a:p>
            <a:pPr algn="just"/>
            <a:endParaRPr lang="en-US" sz="2200" dirty="0" smtClean="0">
              <a:latin typeface="Cambria Math" pitchFamily="18" charset="0"/>
              <a:ea typeface="Cambria Math" pitchFamily="18" charset="0"/>
            </a:endParaRPr>
          </a:p>
          <a:p>
            <a:endParaRPr lang="en-US" sz="600" dirty="0" smtClean="0">
              <a:latin typeface="Cambria Math" pitchFamily="18" charset="0"/>
              <a:ea typeface="Cambria Math" pitchFamily="18" charset="0"/>
            </a:endParaRPr>
          </a:p>
          <a:p>
            <a:r>
              <a:rPr lang="en-US" sz="2200" dirty="0" smtClean="0">
                <a:latin typeface="Cambria Math" pitchFamily="18" charset="0"/>
                <a:ea typeface="Cambria Math" pitchFamily="18" charset="0"/>
              </a:rPr>
              <a:t>Thus the possible combinations of strategies may be:</a:t>
            </a:r>
          </a:p>
          <a:p>
            <a:endParaRPr lang="en-US" sz="2200" dirty="0" smtClean="0">
              <a:latin typeface="Cambria Math" pitchFamily="18" charset="0"/>
              <a:ea typeface="Cambria Math" pitchFamily="18" charset="0"/>
            </a:endParaRPr>
          </a:p>
          <a:p>
            <a:pPr marL="914400" lvl="1" indent="-457200" algn="just">
              <a:buFont typeface="+mj-lt"/>
              <a:buAutoNum type="arabicPeriod"/>
            </a:pPr>
            <a:r>
              <a:rPr lang="en-US" sz="2200" dirty="0" smtClean="0">
                <a:latin typeface="Cambria Math" pitchFamily="18" charset="0"/>
                <a:ea typeface="Cambria Math" pitchFamily="18" charset="0"/>
              </a:rPr>
              <a:t>Stability in some businesses and growth in other businesses</a:t>
            </a:r>
          </a:p>
          <a:p>
            <a:pPr marL="914400" lvl="1" indent="-457200" algn="just">
              <a:buFont typeface="+mj-lt"/>
              <a:buAutoNum type="arabicPeriod"/>
            </a:pPr>
            <a:r>
              <a:rPr lang="en-US" sz="2200" dirty="0" smtClean="0">
                <a:latin typeface="Cambria Math" pitchFamily="18" charset="0"/>
                <a:ea typeface="Cambria Math" pitchFamily="18" charset="0"/>
              </a:rPr>
              <a:t>Stability in some businesses and retrenchment in other businesses</a:t>
            </a:r>
          </a:p>
          <a:p>
            <a:pPr marL="914400" lvl="1" indent="-457200" algn="just">
              <a:buFont typeface="+mj-lt"/>
              <a:buAutoNum type="arabicPeriod"/>
            </a:pPr>
            <a:r>
              <a:rPr lang="en-US" sz="2200" dirty="0" smtClean="0">
                <a:latin typeface="Cambria Math" pitchFamily="18" charset="0"/>
                <a:ea typeface="Cambria Math" pitchFamily="18" charset="0"/>
              </a:rPr>
              <a:t>Growth in some businesses and retrenchment in other businesses</a:t>
            </a:r>
          </a:p>
          <a:p>
            <a:pPr marL="914400" lvl="1" indent="-457200" algn="just">
              <a:buFont typeface="+mj-lt"/>
              <a:buAutoNum type="arabicPeriod"/>
            </a:pPr>
            <a:r>
              <a:rPr lang="en-US" sz="2200" dirty="0" smtClean="0">
                <a:latin typeface="Cambria Math" pitchFamily="18" charset="0"/>
                <a:ea typeface="Cambria Math" pitchFamily="18" charset="0"/>
              </a:rPr>
              <a:t>Stability, growth and retrenchment in different businesses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sz="2400" b="1" dirty="0" smtClean="0"/>
              <a:t>DEFENSIVE STRATEGIES</a:t>
            </a:r>
          </a:p>
          <a:p>
            <a:endParaRPr lang="en-US" dirty="0"/>
          </a:p>
        </p:txBody>
      </p:sp>
      <p:sp>
        <p:nvSpPr>
          <p:cNvPr id="6" name="AutoShape 4"/>
          <p:cNvSpPr>
            <a:spLocks noChangeArrowheads="1"/>
          </p:cNvSpPr>
          <p:nvPr/>
        </p:nvSpPr>
        <p:spPr bwMode="auto">
          <a:xfrm>
            <a:off x="4800600" y="15240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Retrenchment</a:t>
            </a:r>
          </a:p>
        </p:txBody>
      </p:sp>
      <p:sp>
        <p:nvSpPr>
          <p:cNvPr id="7" name="AutoShape 5"/>
          <p:cNvSpPr>
            <a:spLocks noChangeArrowheads="1"/>
          </p:cNvSpPr>
          <p:nvPr/>
        </p:nvSpPr>
        <p:spPr bwMode="auto">
          <a:xfrm>
            <a:off x="4800600" y="29718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Divestiture</a:t>
            </a:r>
          </a:p>
        </p:txBody>
      </p:sp>
      <p:sp>
        <p:nvSpPr>
          <p:cNvPr id="8" name="AutoShape 6"/>
          <p:cNvSpPr>
            <a:spLocks noChangeArrowheads="1"/>
          </p:cNvSpPr>
          <p:nvPr/>
        </p:nvSpPr>
        <p:spPr bwMode="auto">
          <a:xfrm>
            <a:off x="4800600" y="44196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a:solidFill>
                  <a:schemeClr val="tx1"/>
                </a:solidFill>
              </a:rPr>
              <a:t>Liquidation</a:t>
            </a:r>
          </a:p>
        </p:txBody>
      </p:sp>
      <p:sp>
        <p:nvSpPr>
          <p:cNvPr id="9" name="Line 7"/>
          <p:cNvSpPr>
            <a:spLocks noChangeShapeType="1"/>
          </p:cNvSpPr>
          <p:nvPr/>
        </p:nvSpPr>
        <p:spPr bwMode="auto">
          <a:xfrm flipV="1">
            <a:off x="2514600" y="1905000"/>
            <a:ext cx="2209800" cy="1524000"/>
          </a:xfrm>
          <a:prstGeom prst="line">
            <a:avLst/>
          </a:prstGeom>
          <a:noFill/>
          <a:ln w="9525">
            <a:solidFill>
              <a:schemeClr val="tx1"/>
            </a:solidFill>
            <a:round/>
            <a:headEnd/>
            <a:tailEnd type="triangle" w="med" len="med"/>
          </a:ln>
        </p:spPr>
        <p:txBody>
          <a:bodyPr/>
          <a:lstStyle/>
          <a:p>
            <a:endParaRPr lang="th-TH"/>
          </a:p>
        </p:txBody>
      </p:sp>
      <p:sp>
        <p:nvSpPr>
          <p:cNvPr id="10" name="Line 8"/>
          <p:cNvSpPr>
            <a:spLocks noChangeShapeType="1"/>
          </p:cNvSpPr>
          <p:nvPr/>
        </p:nvSpPr>
        <p:spPr bwMode="auto">
          <a:xfrm>
            <a:off x="2514600" y="3429000"/>
            <a:ext cx="2209800" cy="0"/>
          </a:xfrm>
          <a:prstGeom prst="line">
            <a:avLst/>
          </a:prstGeom>
          <a:noFill/>
          <a:ln w="9525">
            <a:solidFill>
              <a:schemeClr val="tx1"/>
            </a:solidFill>
            <a:round/>
            <a:headEnd/>
            <a:tailEnd type="triangle" w="med" len="med"/>
          </a:ln>
        </p:spPr>
        <p:txBody>
          <a:bodyPr/>
          <a:lstStyle/>
          <a:p>
            <a:endParaRPr lang="th-TH"/>
          </a:p>
        </p:txBody>
      </p:sp>
      <p:sp>
        <p:nvSpPr>
          <p:cNvPr id="11" name="Line 9"/>
          <p:cNvSpPr>
            <a:spLocks noChangeShapeType="1"/>
          </p:cNvSpPr>
          <p:nvPr/>
        </p:nvSpPr>
        <p:spPr bwMode="auto">
          <a:xfrm>
            <a:off x="2514600" y="3429000"/>
            <a:ext cx="2209800" cy="1447800"/>
          </a:xfrm>
          <a:prstGeom prst="line">
            <a:avLst/>
          </a:prstGeom>
          <a:noFill/>
          <a:ln w="9525">
            <a:solidFill>
              <a:schemeClr val="tx1"/>
            </a:solidFill>
            <a:round/>
            <a:headEnd/>
            <a:tailEnd type="triangle" w="med" len="med"/>
          </a:ln>
        </p:spPr>
        <p:txBody>
          <a:bodyPr/>
          <a:lstStyle/>
          <a:p>
            <a:endParaRPr lang="th-TH"/>
          </a:p>
        </p:txBody>
      </p:sp>
      <p:sp>
        <p:nvSpPr>
          <p:cNvPr id="12" name="AutoShape 3"/>
          <p:cNvSpPr>
            <a:spLocks noChangeArrowheads="1"/>
          </p:cNvSpPr>
          <p:nvPr/>
        </p:nvSpPr>
        <p:spPr bwMode="auto">
          <a:xfrm>
            <a:off x="533400" y="2514600"/>
            <a:ext cx="1981200" cy="1905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dirty="0">
                <a:solidFill>
                  <a:schemeClr val="bg1"/>
                </a:solidFill>
              </a:rPr>
              <a:t/>
            </a:r>
            <a:br>
              <a:rPr lang="en-US" dirty="0">
                <a:solidFill>
                  <a:schemeClr val="bg1"/>
                </a:solidFill>
              </a:rPr>
            </a:br>
            <a:r>
              <a:rPr lang="en-US" sz="2000" b="1" dirty="0">
                <a:solidFill>
                  <a:schemeClr val="bg1"/>
                </a:solidFill>
              </a:rPr>
              <a:t>Defensive</a:t>
            </a:r>
            <a:br>
              <a:rPr lang="en-US" sz="2000" b="1" dirty="0">
                <a:solidFill>
                  <a:schemeClr val="bg1"/>
                </a:solidFill>
              </a:rPr>
            </a:br>
            <a:r>
              <a:rPr lang="en-US" sz="2000" b="1" dirty="0">
                <a:solidFill>
                  <a:schemeClr val="bg1"/>
                </a:solidFill>
              </a:rPr>
              <a:t>Strategies</a:t>
            </a:r>
            <a:br>
              <a:rPr lang="en-US" sz="2000" b="1" dirty="0">
                <a:solidFill>
                  <a:schemeClr val="bg1"/>
                </a:solidFill>
              </a:rPr>
            </a:br>
            <a:endParaRPr lang="en-US" sz="2000" b="1" dirty="0">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pPr algn="just"/>
            <a:r>
              <a:rPr lang="en-US" dirty="0" smtClean="0"/>
              <a:t>MICHAEL PORTER’S FIVE GENERIC STRATEGIES</a:t>
            </a:r>
          </a:p>
          <a:p>
            <a:pPr lvl="1" algn="just"/>
            <a:r>
              <a:rPr lang="en-US" dirty="0" smtClean="0"/>
              <a:t>Cost Leadership</a:t>
            </a:r>
          </a:p>
          <a:p>
            <a:pPr lvl="1" algn="just"/>
            <a:r>
              <a:rPr lang="en-US" dirty="0" smtClean="0"/>
              <a:t>Differentiation</a:t>
            </a:r>
          </a:p>
          <a:p>
            <a:pPr lvl="1" algn="just"/>
            <a:r>
              <a:rPr lang="en-US" smtClean="0"/>
              <a:t>Focus</a:t>
            </a: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TRANSITION" val="DemoBilboard.p3d 0"/>
  <p:tag name="POWER3D OPTIONS" val="Medium "/>
  <p:tag name="POWER3D IMAGE0" val="PWRTRANS.TGA"/>
  <p:tag name="POWER3D SOUND" val="Turning Billboard"/>
</p:tagLst>
</file>

<file path=ppt/tags/tag2.xml><?xml version="1.0" encoding="utf-8"?>
<p:tagLst xmlns:a="http://schemas.openxmlformats.org/drawingml/2006/main" xmlns:r="http://schemas.openxmlformats.org/officeDocument/2006/relationships" xmlns:p="http://schemas.openxmlformats.org/presentationml/2006/main">
  <p:tag name="POWER3D TRANSITION" val="DemoDropin.p3d 1"/>
  <p:tag name="POWER3D OPTIONS" val="Medium "/>
  <p:tag name="POWER3D IMAGE0" val="PWRTRANS.TGA"/>
  <p:tag name="POWER3D SOUND" val="Drop In"/>
</p:tagLst>
</file>

<file path=ppt/tags/tag3.xml><?xml version="1.0" encoding="utf-8"?>
<p:tagLst xmlns:a="http://schemas.openxmlformats.org/drawingml/2006/main" xmlns:r="http://schemas.openxmlformats.org/officeDocument/2006/relationships" xmlns:p="http://schemas.openxmlformats.org/presentationml/2006/main">
  <p:tag name="POWER3D TRANSITION" val="DemoOnEdge.p3d 1"/>
  <p:tag name="POWER3D OPTIONS" val="Medium "/>
  <p:tag name="POWER3D IMAGE0" val="PWRTRANS.TGA"/>
  <p:tag name="POWER3D SOUND" val="On Edge"/>
</p:tagLst>
</file>

<file path=ppt/tags/tag4.xml><?xml version="1.0" encoding="utf-8"?>
<p:tagLst xmlns:a="http://schemas.openxmlformats.org/drawingml/2006/main" xmlns:r="http://schemas.openxmlformats.org/officeDocument/2006/relationships" xmlns:p="http://schemas.openxmlformats.org/presentationml/2006/main">
  <p:tag name="POWER3D TRANSITION" val="DemoRevcube.p3d 3"/>
  <p:tag name="POWER3D OPTIONS" val="Medium "/>
  <p:tag name="POWER3D IMAGE0" val="PWRTRANS.TGA"/>
  <p:tag name="POWER3D SOUND" val="Revolving Cube"/>
</p:tagLst>
</file>

<file path=ppt/tags/tag5.xml><?xml version="1.0" encoding="utf-8"?>
<p:tagLst xmlns:a="http://schemas.openxmlformats.org/drawingml/2006/main" xmlns:r="http://schemas.openxmlformats.org/officeDocument/2006/relationships" xmlns:p="http://schemas.openxmlformats.org/presentationml/2006/main">
  <p:tag name="POWER3D TRANSITION" val="DemoRevdoors.p3d 0"/>
  <p:tag name="POWER3D OPTIONS" val="Medium "/>
  <p:tag name="POWER3D IMAGE0" val="PWRTRANS.TGA"/>
  <p:tag name="POWER3D SOUND" val="Revolving Doors"/>
</p:tagLst>
</file>

<file path=ppt/tags/tag6.xml><?xml version="1.0" encoding="utf-8"?>
<p:tagLst xmlns:a="http://schemas.openxmlformats.org/drawingml/2006/main" xmlns:r="http://schemas.openxmlformats.org/officeDocument/2006/relationships" xmlns:p="http://schemas.openxmlformats.org/presentationml/2006/main">
  <p:tag name="POWER3D TRANSITION" val="DemoShnroll.p3d 2"/>
  <p:tag name="POWER3D OPTIONS" val="Medium "/>
  <p:tag name="POWER3D IMAGE0" val="PWRTRANS.TGA"/>
  <p:tag name="POWER3D SOUND" val="Shrink to Corner and Rol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935</Words>
  <Application>Microsoft Office PowerPoint</Application>
  <PresentationFormat>On-screen Show (4:3)</PresentationFormat>
  <Paragraphs>160</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Business Strategy and Policy</vt:lpstr>
      <vt:lpstr>Recap</vt:lpstr>
      <vt:lpstr>Today’s Lecture</vt:lpstr>
      <vt:lpstr>Slide 4</vt:lpstr>
      <vt:lpstr>Retrenchment Strategy and its Challenges </vt:lpstr>
      <vt:lpstr>Alternatives of Retrenchment Strategy</vt:lpstr>
      <vt:lpstr>Guidelines for Retrenchment</vt:lpstr>
      <vt:lpstr>Slide 8</vt:lpstr>
      <vt:lpstr>Advantages of Divestiture</vt:lpstr>
      <vt:lpstr>Advantages of Divestiture</vt:lpstr>
      <vt:lpstr>Disadvantages of Divestiture</vt:lpstr>
      <vt:lpstr>Disadvantages of Divestiture</vt:lpstr>
      <vt:lpstr>Guidelines for Divestiture</vt:lpstr>
      <vt:lpstr>Slide 14</vt:lpstr>
      <vt:lpstr>Guidelines for Liquidation</vt:lpstr>
      <vt:lpstr>Examples</vt:lpstr>
      <vt:lpstr>Combination Strategy</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Administrator</cp:lastModifiedBy>
  <cp:revision>54</cp:revision>
  <dcterms:created xsi:type="dcterms:W3CDTF">2006-08-16T00:00:00Z</dcterms:created>
  <dcterms:modified xsi:type="dcterms:W3CDTF">2013-11-02T06:13:19Z</dcterms:modified>
</cp:coreProperties>
</file>