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3" r:id="rId8"/>
    <p:sldId id="264" r:id="rId9"/>
    <p:sldId id="262" r:id="rId10"/>
    <p:sldId id="265" r:id="rId11"/>
    <p:sldId id="269" r:id="rId12"/>
    <p:sldId id="270" r:id="rId13"/>
    <p:sldId id="271" r:id="rId14"/>
    <p:sldId id="266" r:id="rId15"/>
    <p:sldId id="267" r:id="rId16"/>
    <p:sldId id="268"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6D5F5C-A07F-45C2-B1FE-EC64329E03B9}" type="datetimeFigureOut">
              <a:rPr lang="en-US" smtClean="0"/>
              <a:pPr/>
              <a:t>10/15/2013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6E1C0C-801A-48B1-9F04-CD7333870AB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FC63FB-5665-4D49-A069-78FAD04173F3}"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57332D-7949-4C5F-8319-1BDF28FDC642}"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8C895B-3146-4C5F-A0AD-07F9EACC5B16}"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BFED22-2E00-45A2-B482-2D20F1431A08}" type="datetime1">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55F7FC-64BA-4489-8C08-A2362219B0F2}" type="datetime1">
              <a:rPr lang="en-US" smtClean="0"/>
              <a:pPr/>
              <a:t>10/15/2013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245E69-61FD-4B67-9EB8-01D002FE4502}" type="datetime1">
              <a:rPr lang="en-US" smtClean="0"/>
              <a:pPr/>
              <a:t>10/15/2013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31468-82B7-4EF7-974D-CEA6D5E8D769}" type="datetime1">
              <a:rPr lang="en-US" smtClean="0"/>
              <a:pPr/>
              <a:t>10/15/2013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28E859-BD1B-4022-81D8-23A61A999848}" type="datetime1">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F093DC-5D5F-48FB-81BD-BCAFA6310B2F}" type="datetime1">
              <a:rPr lang="en-US" smtClean="0"/>
              <a:pPr/>
              <a:t>10/15/2013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BDD2E-5FC0-4FAB-B06F-D2542D669FF4}"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9E3AC5-B469-4A01-BA15-50E15023B777}" type="datetime1">
              <a:rPr lang="en-US" smtClean="0"/>
              <a:pPr/>
              <a:t>10/15/2013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3DC05-54FB-4FC3-B78E-B2E281E7D3CD}" type="datetime1">
              <a:rPr lang="en-US" smtClean="0"/>
              <a:pPr/>
              <a:t>10/15/2013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mba-tutorials.com/wp-content/uploads/2009/08/Ansoff_diversification.jp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r>
              <a:rPr lang="en-US" dirty="0" smtClean="0"/>
              <a:t>	</a:t>
            </a:r>
            <a:endParaRPr lang="en-US"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 23</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INTENSIVE STRATEGIES</a:t>
            </a:r>
          </a:p>
          <a:p>
            <a:pPr lvl="1"/>
            <a:r>
              <a:rPr lang="en-US" dirty="0" smtClean="0"/>
              <a:t>Market Penetration</a:t>
            </a:r>
          </a:p>
          <a:p>
            <a:pPr lvl="2" algn="just"/>
            <a:r>
              <a:rPr lang="en-US" altLang="zh-CN" sz="2000" dirty="0" smtClean="0">
                <a:latin typeface="+mj-lt"/>
              </a:rPr>
              <a:t>A market-penetration strategy seeks to </a:t>
            </a:r>
            <a:r>
              <a:rPr lang="en-US" altLang="zh-CN" sz="2000" u="sng" dirty="0" smtClean="0">
                <a:latin typeface="+mj-lt"/>
              </a:rPr>
              <a:t>increase market share </a:t>
            </a:r>
            <a:r>
              <a:rPr lang="en-US" altLang="zh-CN" sz="2000" dirty="0" smtClean="0">
                <a:latin typeface="+mj-lt"/>
              </a:rPr>
              <a:t>for present products or services in present markets through greater marketing efforts</a:t>
            </a:r>
            <a:endParaRPr lang="en-US" sz="2000" dirty="0" smtClean="0">
              <a:latin typeface="+mj-lt"/>
            </a:endParaRPr>
          </a:p>
          <a:p>
            <a:pPr lvl="1"/>
            <a:r>
              <a:rPr lang="en-US" dirty="0" smtClean="0"/>
              <a:t>Market Development</a:t>
            </a:r>
          </a:p>
          <a:p>
            <a:pPr lvl="2" algn="just"/>
            <a:r>
              <a:rPr lang="en-US" altLang="zh-CN" sz="2100" dirty="0" smtClean="0">
                <a:latin typeface="+mj-lt"/>
              </a:rPr>
              <a:t>Developing a new market for the existing company product is called market development strategy. This is the process of finding new market for the new customer to increase company performance by increasing sales and profits</a:t>
            </a:r>
          </a:p>
          <a:p>
            <a:pPr lvl="1"/>
            <a:r>
              <a:rPr lang="en-US" dirty="0" smtClean="0"/>
              <a:t>Product Development</a:t>
            </a:r>
          </a:p>
          <a:p>
            <a:pPr lvl="2" algn="just"/>
            <a:r>
              <a:rPr lang="en-US" altLang="zh-CN" sz="2100" dirty="0" smtClean="0">
                <a:latin typeface="+mj-lt"/>
              </a:rPr>
              <a:t>Product development is a strategy that seeks increased sales by improving or modifying present products or services. </a:t>
            </a:r>
            <a:endParaRPr lang="zh-CN" altLang="en-US" sz="2100" dirty="0" smtClean="0">
              <a:latin typeface="+mj-lt"/>
            </a:endParaRPr>
          </a:p>
          <a:p>
            <a:pPr lvl="2"/>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dirty="0" smtClean="0"/>
              <a:t>DIVERSIFICATION STRATEGIES</a:t>
            </a:r>
          </a:p>
          <a:p>
            <a:pPr lvl="1"/>
            <a:r>
              <a:rPr lang="en-US" dirty="0" smtClean="0"/>
              <a:t>Related Diversification</a:t>
            </a:r>
          </a:p>
          <a:p>
            <a:pPr lvl="1"/>
            <a:r>
              <a:rPr lang="en-US" dirty="0" smtClean="0"/>
              <a:t>Unrelated Diversification</a:t>
            </a:r>
          </a:p>
          <a:p>
            <a:pPr marL="742950" lvl="2" indent="-342900"/>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Diversification Strategy</a:t>
            </a:r>
            <a:endParaRPr lang="en-US" b="1" dirty="0"/>
          </a:p>
        </p:txBody>
      </p:sp>
      <p:sp>
        <p:nvSpPr>
          <p:cNvPr id="3" name="Content Placeholder 2"/>
          <p:cNvSpPr>
            <a:spLocks noGrp="1"/>
          </p:cNvSpPr>
          <p:nvPr>
            <p:ph idx="1"/>
          </p:nvPr>
        </p:nvSpPr>
        <p:spPr>
          <a:xfrm>
            <a:off x="457200" y="1600200"/>
            <a:ext cx="8229600" cy="4800600"/>
          </a:xfrm>
        </p:spPr>
        <p:txBody>
          <a:bodyPr/>
          <a:lstStyle/>
          <a:p>
            <a:pPr algn="just"/>
            <a:r>
              <a:rPr lang="en-US" sz="2000" dirty="0" smtClean="0"/>
              <a:t>Diversification Strategy is the development of new products in the new market. </a:t>
            </a:r>
          </a:p>
          <a:p>
            <a:pPr lvl="1" algn="just"/>
            <a:r>
              <a:rPr lang="en-US" sz="2000" dirty="0" smtClean="0"/>
              <a:t>Diversification strategy is adopted by the company if the current market is saturated due to which revenues and profits are lower. </a:t>
            </a:r>
          </a:p>
          <a:p>
            <a:pPr lvl="1" algn="just"/>
            <a:r>
              <a:rPr lang="en-US" sz="2000" dirty="0" smtClean="0"/>
              <a:t>At the corporate level, it is generally and its also very interesting entering a promising business outside of the scope of the existing business unit</a:t>
            </a:r>
          </a:p>
          <a:p>
            <a:endParaRPr lang="en-US" dirty="0"/>
          </a:p>
        </p:txBody>
      </p:sp>
      <p:pic>
        <p:nvPicPr>
          <p:cNvPr id="4" name="Picture 2" descr="Ansoff diversification thumb Intensive Growth Strategies: Ansoffs Product Market Expansion Grid">
            <a:hlinkClick r:id="rId2"/>
          </p:cNvPr>
          <p:cNvPicPr>
            <a:picLocks noChangeAspect="1" noChangeArrowheads="1"/>
          </p:cNvPicPr>
          <p:nvPr/>
        </p:nvPicPr>
        <p:blipFill>
          <a:blip r:embed="rId3" cstate="print"/>
          <a:srcRect/>
          <a:stretch>
            <a:fillRect/>
          </a:stretch>
        </p:blipFill>
        <p:spPr bwMode="auto">
          <a:xfrm>
            <a:off x="990600" y="4038600"/>
            <a:ext cx="7024718" cy="2295524"/>
          </a:xfrm>
          <a:prstGeom prst="rect">
            <a:avLst/>
          </a:prstGeom>
          <a:noFill/>
        </p:spPr>
      </p:pic>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Diversification Strategy</a:t>
            </a:r>
            <a:endParaRPr lang="en-US" dirty="0"/>
          </a:p>
        </p:txBody>
      </p:sp>
      <p:sp>
        <p:nvSpPr>
          <p:cNvPr id="3" name="Content Placeholder 2"/>
          <p:cNvSpPr>
            <a:spLocks noGrp="1"/>
          </p:cNvSpPr>
          <p:nvPr>
            <p:ph idx="1"/>
          </p:nvPr>
        </p:nvSpPr>
        <p:spPr/>
        <p:txBody>
          <a:bodyPr>
            <a:normAutofit fontScale="92500"/>
          </a:bodyPr>
          <a:lstStyle/>
          <a:p>
            <a:pPr algn="just"/>
            <a:r>
              <a:rPr lang="en-US" altLang="zh-CN" sz="2400" dirty="0" smtClean="0">
                <a:latin typeface="+mj-lt"/>
              </a:rPr>
              <a:t>The two general types of diversification strategies are related and unrelated. </a:t>
            </a:r>
          </a:p>
          <a:p>
            <a:pPr algn="just"/>
            <a:endParaRPr lang="zh-CN" altLang="en-US" sz="2400" dirty="0" smtClean="0">
              <a:latin typeface="+mj-lt"/>
            </a:endParaRPr>
          </a:p>
          <a:p>
            <a:pPr algn="just"/>
            <a:r>
              <a:rPr lang="en-US" sz="2400" dirty="0" smtClean="0"/>
              <a:t>A </a:t>
            </a:r>
            <a:r>
              <a:rPr lang="en-US" sz="2400" dirty="0" smtClean="0"/>
              <a:t>process </a:t>
            </a:r>
            <a:r>
              <a:rPr lang="en-US" sz="2400" dirty="0" smtClean="0"/>
              <a:t>that takes place when a business expands its activities into product lines that are similar to those it currently offers. </a:t>
            </a:r>
            <a:br>
              <a:rPr lang="en-US" sz="2400" dirty="0" smtClean="0"/>
            </a:br>
            <a:endParaRPr lang="zh-CN" altLang="zh-CN" sz="2400" dirty="0" smtClean="0">
              <a:latin typeface="+mj-lt"/>
            </a:endParaRPr>
          </a:p>
          <a:p>
            <a:pPr algn="just"/>
            <a:r>
              <a:rPr lang="en-US" sz="2400" dirty="0" smtClean="0"/>
              <a:t>A term which refers to the manufacture of diverse products which have no relation to each other. An example of unrelated diversification in a business could be a toy manufacturer that is also manufacturing industrial wiring for the construction industry.</a:t>
            </a:r>
            <a:br>
              <a:rPr lang="en-US" sz="2400" dirty="0" smtClean="0"/>
            </a:br>
            <a:r>
              <a:rPr lang="en-US" sz="2400" dirty="0" smtClean="0"/>
              <a:t/>
            </a:r>
            <a:br>
              <a:rPr lang="en-US" sz="2400" dirty="0" smtClean="0"/>
            </a:br>
            <a:endParaRPr lang="en-US" sz="24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Related Diversification</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10000"/>
          </a:bodyPr>
          <a:lstStyle/>
          <a:p>
            <a:pPr algn="just"/>
            <a:r>
              <a:rPr lang="en-US" sz="2600" dirty="0" smtClean="0"/>
              <a:t>Related Diversification occurs when the company adds to or expands its existing line of production or markets. In these cases, the company starts manufacturing a new product or penetrates a new market related to its business activity. </a:t>
            </a:r>
          </a:p>
          <a:p>
            <a:pPr algn="just"/>
            <a:endParaRPr lang="en-US" sz="2600" dirty="0" smtClean="0"/>
          </a:p>
          <a:p>
            <a:pPr algn="just"/>
            <a:r>
              <a:rPr lang="en-US" sz="2600" dirty="0" smtClean="0"/>
              <a:t>Under related diversification the company makes easier the consumption of its products by producing complementing goods or offering complementing services. </a:t>
            </a:r>
          </a:p>
          <a:p>
            <a:pPr algn="just"/>
            <a:endParaRPr lang="en-US" sz="2600" dirty="0" smtClean="0"/>
          </a:p>
          <a:p>
            <a:pPr algn="just"/>
            <a:r>
              <a:rPr lang="en-US" sz="2600" dirty="0" smtClean="0"/>
              <a:t>For example, a shoe producer starts a line of purses and other leather accessories; an electronics repair shop adds to its portfolio of services the renting of appliances to the customers for temporary use until their own are repaired.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dirty="0" smtClean="0"/>
              <a:t>Advantages of Related Diversification</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5105400"/>
          </a:xfrm>
        </p:spPr>
        <p:txBody>
          <a:bodyPr>
            <a:normAutofit fontScale="85000" lnSpcReduction="20000"/>
          </a:bodyPr>
          <a:lstStyle/>
          <a:p>
            <a:pPr marL="514350" indent="-514350" algn="just">
              <a:buFont typeface="+mj-lt"/>
              <a:buAutoNum type="arabicPeriod"/>
            </a:pPr>
            <a:r>
              <a:rPr lang="en-US" sz="2800" dirty="0" smtClean="0"/>
              <a:t>Spreading the risk by way of producing similar and/or related goods, offering similar or complementing services, or penetrating similar markets</a:t>
            </a:r>
            <a:r>
              <a:rPr lang="en-US" sz="2800" dirty="0" smtClean="0"/>
              <a:t>;</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In the majority of cases the companies use existing, available resources and experience</a:t>
            </a:r>
            <a:r>
              <a:rPr lang="en-US" sz="2800" dirty="0" smtClean="0"/>
              <a:t>;</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If the company starts producing part of the raw materials (components) for its main production line, it guarantees better quality, lower prices and regular supplies</a:t>
            </a:r>
            <a:r>
              <a:rPr lang="en-US" sz="2800" dirty="0" smtClean="0"/>
              <a:t>;</a:t>
            </a:r>
          </a:p>
          <a:p>
            <a:pPr marL="514350" indent="-514350" algn="just">
              <a:buFont typeface="+mj-lt"/>
              <a:buAutoNum type="arabicPeriod"/>
            </a:pPr>
            <a:endParaRPr lang="en-US" sz="2800" dirty="0" smtClean="0"/>
          </a:p>
          <a:p>
            <a:pPr marL="514350" indent="-514350" algn="just">
              <a:buFont typeface="+mj-lt"/>
              <a:buAutoNum type="arabicPeriod"/>
            </a:pPr>
            <a:r>
              <a:rPr lang="en-US" sz="2800" dirty="0" smtClean="0"/>
              <a:t>Strategic goals can be combined and, as a result, opportunities arising throughout the "production chain" can be shared and fully utilized;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dirty="0" smtClean="0"/>
              <a:t>Advantages of Related Diversification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marL="514350" indent="-514350" algn="just">
              <a:buAutoNum type="arabicPeriod" startAt="5"/>
            </a:pPr>
            <a:r>
              <a:rPr lang="en-US" dirty="0" smtClean="0"/>
              <a:t>Better usage of opportunities to share technologies, skills and expertise, common distribution channels, similar management techniques and adapting resources;</a:t>
            </a:r>
          </a:p>
          <a:p>
            <a:pPr marL="514350" indent="-514350" algn="just">
              <a:buAutoNum type="arabicPeriod" startAt="5"/>
            </a:pPr>
            <a:endParaRPr lang="en-US" dirty="0" smtClean="0"/>
          </a:p>
          <a:p>
            <a:pPr marL="514350" indent="-514350" algn="just">
              <a:buAutoNum type="arabicPeriod" startAt="5"/>
            </a:pPr>
            <a:r>
              <a:rPr lang="en-US" dirty="0" smtClean="0"/>
              <a:t>Economies of scale can be achieved through the elimination or significant reduction of certain expenses when more than one business activity is developed in a common company and also because of the opportunities to use any internal connections arising along the business chain;</a:t>
            </a:r>
          </a:p>
          <a:p>
            <a:pPr marL="514350" indent="-514350" algn="just">
              <a:buAutoNum type="arabicPeriod" startAt="5"/>
            </a:pPr>
            <a:endParaRPr lang="en-US" dirty="0" smtClean="0"/>
          </a:p>
          <a:p>
            <a:pPr marL="514350" indent="-514350" algn="just">
              <a:buAutoNum type="arabicPeriod" startAt="5"/>
            </a:pPr>
            <a:r>
              <a:rPr lang="en-US" dirty="0" smtClean="0"/>
              <a:t>Synergy effect - when two activities are integrated, the result is greater than the sum of the results of two individual activities.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 Guidelines for Related Diversification</a:t>
            </a:r>
            <a:endParaRPr lang="en-US" sz="3200" b="1" dirty="0"/>
          </a:p>
        </p:txBody>
      </p:sp>
      <p:sp>
        <p:nvSpPr>
          <p:cNvPr id="3" name="Content Placeholder 2"/>
          <p:cNvSpPr>
            <a:spLocks noGrp="1"/>
          </p:cNvSpPr>
          <p:nvPr>
            <p:ph idx="1"/>
          </p:nvPr>
        </p:nvSpPr>
        <p:spPr>
          <a:xfrm>
            <a:off x="457200" y="1600200"/>
            <a:ext cx="8305800" cy="4525963"/>
          </a:xfrm>
        </p:spPr>
        <p:txBody>
          <a:bodyPr>
            <a:normAutofit fontScale="70000" lnSpcReduction="20000"/>
          </a:bodyPr>
          <a:lstStyle/>
          <a:p>
            <a:pPr>
              <a:buNone/>
            </a:pPr>
            <a:r>
              <a:rPr lang="en-US" dirty="0" smtClean="0"/>
              <a:t>   Six guidelines for when related diversification may be effective are identified below:</a:t>
            </a:r>
          </a:p>
          <a:p>
            <a:pPr>
              <a:buNone/>
            </a:pPr>
            <a:r>
              <a:rPr lang="en-US" dirty="0" smtClean="0"/>
              <a:t> </a:t>
            </a:r>
          </a:p>
          <a:p>
            <a:pPr marL="514350" indent="-514350">
              <a:buFont typeface="+mj-lt"/>
              <a:buAutoNum type="arabicPeriod"/>
            </a:pPr>
            <a:r>
              <a:rPr lang="en-US" dirty="0" smtClean="0"/>
              <a:t>When an organization competes in a no growth or slow growth industry</a:t>
            </a:r>
          </a:p>
          <a:p>
            <a:pPr marL="514350" indent="-514350">
              <a:buFont typeface="+mj-lt"/>
              <a:buAutoNum type="arabicPeriod"/>
            </a:pPr>
            <a:r>
              <a:rPr lang="en-US" dirty="0" smtClean="0"/>
              <a:t>When adding new, but related products would enhance sales of current products.</a:t>
            </a:r>
          </a:p>
          <a:p>
            <a:pPr marL="514350" indent="-514350">
              <a:buFont typeface="+mj-lt"/>
              <a:buAutoNum type="arabicPeriod"/>
            </a:pPr>
            <a:r>
              <a:rPr lang="en-US" dirty="0" smtClean="0"/>
              <a:t>When new, but related products could be offered at competitive prices</a:t>
            </a:r>
          </a:p>
          <a:p>
            <a:pPr marL="514350" indent="-514350">
              <a:buFont typeface="+mj-lt"/>
              <a:buAutoNum type="arabicPeriod"/>
            </a:pPr>
            <a:r>
              <a:rPr lang="en-US" dirty="0" smtClean="0"/>
              <a:t>When new, but related products have seasonal sales levels that counterbalance existing peaks and valleys.</a:t>
            </a:r>
          </a:p>
          <a:p>
            <a:pPr marL="514350" indent="-514350">
              <a:buFont typeface="+mj-lt"/>
              <a:buAutoNum type="arabicPeriod"/>
            </a:pPr>
            <a:r>
              <a:rPr lang="en-US" dirty="0" smtClean="0"/>
              <a:t> When an organization's products are in the decline stage of the life cycle.</a:t>
            </a:r>
          </a:p>
          <a:p>
            <a:pPr marL="514350" indent="-514350">
              <a:buFont typeface="+mj-lt"/>
              <a:buAutoNum type="arabicPeriod"/>
            </a:pPr>
            <a:r>
              <a:rPr lang="en-US" dirty="0" smtClean="0"/>
              <a:t>When an organization has a strong management team.</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Unrelated Diversification</a:t>
            </a:r>
            <a:endParaRPr lang="en-US" sz="3200" b="1" dirty="0"/>
          </a:p>
        </p:txBody>
      </p:sp>
      <p:sp>
        <p:nvSpPr>
          <p:cNvPr id="3" name="Content Placeholder 2"/>
          <p:cNvSpPr>
            <a:spLocks noGrp="1"/>
          </p:cNvSpPr>
          <p:nvPr>
            <p:ph idx="1"/>
          </p:nvPr>
        </p:nvSpPr>
        <p:spPr/>
        <p:txBody>
          <a:bodyPr>
            <a:normAutofit lnSpcReduction="10000"/>
          </a:bodyPr>
          <a:lstStyle/>
          <a:p>
            <a:pPr algn="just"/>
            <a:r>
              <a:rPr lang="en-US" dirty="0" smtClean="0"/>
              <a:t>Unrelated Diversification is a form of diversification when the business adds new or unrelated product lines and penetrates new markets. </a:t>
            </a:r>
          </a:p>
          <a:p>
            <a:pPr algn="just"/>
            <a:endParaRPr lang="en-US" dirty="0" smtClean="0"/>
          </a:p>
          <a:p>
            <a:pPr lvl="1" algn="just"/>
            <a:r>
              <a:rPr lang="en-US" dirty="0" smtClean="0"/>
              <a:t>For example, if the shoe producer enters the business of clothing manufacturing. In this case there is no direct connection with the company´s existing business - this diversification is classified as unrelated.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Unrelated Diversification</a:t>
            </a:r>
            <a:endParaRPr lang="en-US" sz="3200" dirty="0"/>
          </a:p>
        </p:txBody>
      </p:sp>
      <p:sp>
        <p:nvSpPr>
          <p:cNvPr id="3" name="Content Placeholder 2"/>
          <p:cNvSpPr>
            <a:spLocks noGrp="1"/>
          </p:cNvSpPr>
          <p:nvPr>
            <p:ph idx="1"/>
          </p:nvPr>
        </p:nvSpPr>
        <p:spPr/>
        <p:txBody>
          <a:bodyPr>
            <a:normAutofit fontScale="77500" lnSpcReduction="20000"/>
          </a:bodyPr>
          <a:lstStyle/>
          <a:p>
            <a:pPr algn="just"/>
            <a:r>
              <a:rPr lang="en-US" dirty="0" smtClean="0"/>
              <a:t>Using the existing basic competences of the company and expanding from existing markets into new ones and starting new lines of production.</a:t>
            </a:r>
          </a:p>
          <a:p>
            <a:pPr algn="just"/>
            <a:endParaRPr lang="en-US" dirty="0" smtClean="0"/>
          </a:p>
          <a:p>
            <a:pPr algn="just"/>
            <a:r>
              <a:rPr lang="en-US" dirty="0" smtClean="0"/>
              <a:t>Penetrating completely new markets. Usually such opportunity can be identified as a result of the main company business. </a:t>
            </a:r>
          </a:p>
          <a:p>
            <a:pPr lvl="1" algn="just"/>
            <a:r>
              <a:rPr lang="en-US" dirty="0" smtClean="0"/>
              <a:t>For example a car dealer may start offering financial services by developing a car leasing scheme and selling cars through leasing.</a:t>
            </a:r>
          </a:p>
          <a:p>
            <a:pPr algn="just"/>
            <a:endParaRPr lang="en-US" dirty="0" smtClean="0"/>
          </a:p>
          <a:p>
            <a:pPr algn="just"/>
            <a:r>
              <a:rPr lang="en-US" dirty="0" smtClean="0"/>
              <a:t>Developing new competences to use new market opportunities.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2800" b="1" dirty="0" smtClean="0"/>
              <a:t>Disadvantages of Unrelated Diversification</a:t>
            </a:r>
            <a:endParaRPr lang="en-US" sz="2800" b="1" dirty="0"/>
          </a:p>
        </p:txBody>
      </p:sp>
      <p:sp>
        <p:nvSpPr>
          <p:cNvPr id="3" name="Content Placeholder 2"/>
          <p:cNvSpPr>
            <a:spLocks noGrp="1"/>
          </p:cNvSpPr>
          <p:nvPr>
            <p:ph idx="1"/>
          </p:nvPr>
        </p:nvSpPr>
        <p:spPr>
          <a:xfrm>
            <a:off x="457200" y="1371600"/>
            <a:ext cx="8229600" cy="4754563"/>
          </a:xfrm>
        </p:spPr>
        <p:txBody>
          <a:bodyPr>
            <a:normAutofit fontScale="70000" lnSpcReduction="20000"/>
          </a:bodyPr>
          <a:lstStyle/>
          <a:p>
            <a:pPr marL="514350" indent="-514350" algn="just">
              <a:buFont typeface="+mj-lt"/>
              <a:buAutoNum type="arabicPeriod"/>
            </a:pPr>
            <a:r>
              <a:rPr lang="en-US" dirty="0" smtClean="0"/>
              <a:t>Achieving successful unrelated diversification requires good management skills, closely following each of the business activities and timely identifying and solving even the smallest problems. The greater the number of business activities, the more difficult is the total management task.</a:t>
            </a:r>
          </a:p>
          <a:p>
            <a:pPr marL="514350" indent="-514350" algn="just">
              <a:buFont typeface="+mj-lt"/>
              <a:buAutoNum type="arabicPeriod"/>
            </a:pPr>
            <a:endParaRPr lang="en-US" dirty="0" smtClean="0"/>
          </a:p>
          <a:p>
            <a:pPr marL="514350" indent="-514350" algn="just">
              <a:buFont typeface="+mj-lt"/>
              <a:buAutoNum type="arabicPeriod"/>
            </a:pPr>
            <a:r>
              <a:rPr lang="en-US" dirty="0" smtClean="0"/>
              <a:t>In many instances the overall performance of the unrelated business activities does not exceed the individual ones. Sometimes it is even worse, unless the managers are exceptionally talented and focused.</a:t>
            </a:r>
          </a:p>
          <a:p>
            <a:pPr marL="514350" indent="-514350" algn="just">
              <a:buFont typeface="+mj-lt"/>
              <a:buAutoNum type="arabicPeriod"/>
            </a:pPr>
            <a:endParaRPr lang="en-US" dirty="0" smtClean="0"/>
          </a:p>
          <a:p>
            <a:pPr marL="514350" indent="-514350" algn="just">
              <a:buFont typeface="+mj-lt"/>
              <a:buAutoNum type="arabicPeriod"/>
            </a:pPr>
            <a:r>
              <a:rPr lang="en-US" dirty="0" smtClean="0"/>
              <a:t>As a rule, the implementation of unrelated diversification strategy requires allocation of significant financial and human resources and there is always the risk of harming the main company business.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Disadvantages of Unrelated Diversification</a:t>
            </a:r>
            <a:endParaRPr lang="en-US" sz="3200" b="1" dirty="0"/>
          </a:p>
        </p:txBody>
      </p:sp>
      <p:sp>
        <p:nvSpPr>
          <p:cNvPr id="3" name="Content Placeholder 2"/>
          <p:cNvSpPr>
            <a:spLocks noGrp="1"/>
          </p:cNvSpPr>
          <p:nvPr>
            <p:ph idx="1"/>
          </p:nvPr>
        </p:nvSpPr>
        <p:spPr/>
        <p:txBody>
          <a:bodyPr>
            <a:normAutofit fontScale="62500" lnSpcReduction="20000"/>
          </a:bodyPr>
          <a:lstStyle/>
          <a:p>
            <a:pPr marL="514350" indent="-514350" algn="just">
              <a:buFont typeface="+mj-lt"/>
              <a:buAutoNum type="arabicPeriod"/>
            </a:pPr>
            <a:r>
              <a:rPr lang="en-US" dirty="0" smtClean="0"/>
              <a:t>The unrelated diversification which is carefully developed and undertaken only after thorough analysis of the environment and the company´s own resources usually brings very good financial results. However, in all cases it should be a low risk investment with a potential for high returns.</a:t>
            </a:r>
          </a:p>
          <a:p>
            <a:pPr marL="514350" indent="-514350" algn="just">
              <a:buFont typeface="+mj-lt"/>
              <a:buAutoNum type="arabicPeriod"/>
            </a:pPr>
            <a:endParaRPr lang="en-US" dirty="0" smtClean="0"/>
          </a:p>
          <a:p>
            <a:pPr marL="514350" indent="-514350" algn="just">
              <a:buFont typeface="+mj-lt"/>
              <a:buAutoNum type="arabicPeriod"/>
            </a:pPr>
            <a:r>
              <a:rPr lang="en-US" dirty="0" smtClean="0"/>
              <a:t>In some cases of company acquisition, this diversification can secure funds on hand during a seasonal slowdown, adding to the cash flow for the main business activity.</a:t>
            </a:r>
          </a:p>
          <a:p>
            <a:pPr marL="514350" indent="-514350" algn="just">
              <a:buFont typeface="+mj-lt"/>
              <a:buAutoNum type="arabicPeriod"/>
            </a:pPr>
            <a:endParaRPr lang="en-US" dirty="0" smtClean="0"/>
          </a:p>
          <a:p>
            <a:pPr marL="514350" indent="-514350" algn="just">
              <a:buFont typeface="+mj-lt"/>
              <a:buAutoNum type="arabicPeriod"/>
            </a:pPr>
            <a:r>
              <a:rPr lang="en-US" dirty="0" smtClean="0"/>
              <a:t>Spreading the risk through different sectors of the economy. It is very important to identify industries in which the business activity slowdown does not coincide with the slowdowns in the main business of the company.</a:t>
            </a:r>
          </a:p>
          <a:p>
            <a:pPr>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Guidelines for Unrelated Diversification </a:t>
            </a:r>
            <a:endParaRPr lang="en-US" sz="3200" b="1"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marL="514350" indent="-514350" algn="just">
              <a:buFont typeface="+mj-lt"/>
              <a:buAutoNum type="arabicPeriod"/>
            </a:pPr>
            <a:r>
              <a:rPr lang="en-US" dirty="0" smtClean="0"/>
              <a:t> When revenues derived from an organization's current products or services would increase significantly by adding the new, unrelated products.</a:t>
            </a:r>
          </a:p>
          <a:p>
            <a:pPr marL="514350" indent="-514350" algn="just">
              <a:buFont typeface="+mj-lt"/>
              <a:buAutoNum type="arabicPeriod"/>
            </a:pPr>
            <a:endParaRPr lang="en-US" dirty="0" smtClean="0"/>
          </a:p>
          <a:p>
            <a:pPr marL="514350" indent="-514350" algn="just">
              <a:buFont typeface="+mj-lt"/>
              <a:buAutoNum type="arabicPeriod"/>
            </a:pPr>
            <a:r>
              <a:rPr lang="en-US" dirty="0" smtClean="0"/>
              <a:t>When an organization competes in a highly competitive and/or no-growth industry.</a:t>
            </a:r>
          </a:p>
          <a:p>
            <a:pPr marL="514350" indent="-514350" algn="just">
              <a:buFont typeface="+mj-lt"/>
              <a:buAutoNum type="arabicPeriod"/>
            </a:pPr>
            <a:endParaRPr lang="en-US" dirty="0" smtClean="0"/>
          </a:p>
          <a:p>
            <a:pPr marL="514350" indent="-514350" algn="just">
              <a:buFont typeface="+mj-lt"/>
              <a:buAutoNum type="arabicPeriod"/>
            </a:pPr>
            <a:r>
              <a:rPr lang="en-US" dirty="0" smtClean="0"/>
              <a:t>When an organization's present channels of distribution can be used to market the new products to current customers.</a:t>
            </a:r>
          </a:p>
          <a:p>
            <a:pPr marL="514350" indent="-514350" algn="just">
              <a:buFont typeface="+mj-lt"/>
              <a:buAutoNum type="arabicPeriod"/>
            </a:pPr>
            <a:endParaRPr lang="en-US" dirty="0" smtClean="0"/>
          </a:p>
          <a:p>
            <a:pPr marL="514350" indent="-514350" algn="just">
              <a:buFont typeface="+mj-lt"/>
              <a:buAutoNum type="arabicPeriod"/>
            </a:pPr>
            <a:r>
              <a:rPr lang="en-US" dirty="0" smtClean="0"/>
              <a:t>When the new products have countercyclical sales patterns compared to an organization's present products.</a:t>
            </a:r>
          </a:p>
          <a:p>
            <a:pPr marL="514350" indent="-514350" algn="just">
              <a:buFont typeface="+mj-lt"/>
              <a:buAutoNum type="arabicPeriod"/>
            </a:pPr>
            <a:endParaRPr lang="en-US" dirty="0" smtClean="0"/>
          </a:p>
          <a:p>
            <a:pPr marL="514350" indent="-514350" algn="just">
              <a:buFont typeface="+mj-lt"/>
              <a:buAutoNum type="arabicPeriod"/>
            </a:pPr>
            <a:r>
              <a:rPr lang="en-US" dirty="0" smtClean="0"/>
              <a:t>When an organization's basic industry is experiencing declining annual sales and profits.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Guidelines for Unrelated Diversification</a:t>
            </a:r>
            <a:r>
              <a:rPr lang="en-US" b="1" dirty="0" smtClean="0"/>
              <a:t> </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lgn="just">
              <a:buAutoNum type="arabicPeriod" startAt="6"/>
            </a:pPr>
            <a:r>
              <a:rPr lang="en-US" dirty="0" smtClean="0"/>
              <a:t>When an organization has the capital and managerial talent needed to compete.</a:t>
            </a:r>
          </a:p>
          <a:p>
            <a:pPr marL="514350" indent="-514350" algn="just">
              <a:buAutoNum type="arabicPeriod" startAt="6"/>
            </a:pPr>
            <a:endParaRPr lang="en-US" dirty="0" smtClean="0"/>
          </a:p>
          <a:p>
            <a:pPr marL="514350" indent="-514350" algn="just">
              <a:buAutoNum type="arabicPeriod" startAt="6"/>
            </a:pPr>
            <a:r>
              <a:rPr lang="en-US" dirty="0" smtClean="0"/>
              <a:t>When an organization has the opportunity to purchase an unrelated business that is an attractive investment.</a:t>
            </a:r>
          </a:p>
          <a:p>
            <a:pPr marL="514350" indent="-514350" algn="just">
              <a:buAutoNum type="arabicPeriod" startAt="6"/>
            </a:pPr>
            <a:endParaRPr lang="en-US" dirty="0" smtClean="0"/>
          </a:p>
          <a:p>
            <a:pPr marL="514350" indent="-514350" algn="just">
              <a:buAutoNum type="arabicPeriod" startAt="6"/>
            </a:pPr>
            <a:r>
              <a:rPr lang="en-US" dirty="0" smtClean="0"/>
              <a:t>When financial synergy exists between the acquired and acquiring firms.</a:t>
            </a:r>
          </a:p>
          <a:p>
            <a:pPr marL="514350" indent="-514350" algn="just">
              <a:buAutoNum type="arabicPeriod" startAt="6"/>
            </a:pPr>
            <a:endParaRPr lang="en-US" dirty="0" smtClean="0"/>
          </a:p>
          <a:p>
            <a:pPr marL="514350" indent="-514350" algn="just">
              <a:buAutoNum type="arabicPeriod" startAt="6"/>
            </a:pPr>
            <a:r>
              <a:rPr lang="en-US" dirty="0" smtClean="0"/>
              <a:t>When existing markets for an organization's present products are saturated.</a:t>
            </a:r>
          </a:p>
          <a:p>
            <a:pPr marL="514350" indent="-514350" algn="just">
              <a:buAutoNum type="arabicPeriod" startAt="6"/>
            </a:pPr>
            <a:endParaRPr lang="en-US" dirty="0" smtClean="0"/>
          </a:p>
          <a:p>
            <a:pPr marL="514350" indent="-514350" algn="just">
              <a:buAutoNum type="arabicPeriod" startAt="6"/>
            </a:pPr>
            <a:r>
              <a:rPr lang="en-US" dirty="0" smtClean="0"/>
              <a:t>When antitrust action could be charged against an organization that historically has concentrated on a single industry.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altLang="zh-CN" sz="3200" b="1" dirty="0" smtClean="0">
                <a:solidFill>
                  <a:schemeClr val="bg2">
                    <a:lumMod val="25000"/>
                  </a:schemeClr>
                </a:solidFill>
              </a:rPr>
              <a:t>The Risk of Diversification</a:t>
            </a:r>
            <a:endParaRPr lang="en-US" sz="3200" b="1" dirty="0"/>
          </a:p>
        </p:txBody>
      </p:sp>
      <p:sp>
        <p:nvSpPr>
          <p:cNvPr id="3" name="Content Placeholder 2"/>
          <p:cNvSpPr>
            <a:spLocks noGrp="1"/>
          </p:cNvSpPr>
          <p:nvPr>
            <p:ph idx="1"/>
          </p:nvPr>
        </p:nvSpPr>
        <p:spPr/>
        <p:txBody>
          <a:bodyPr>
            <a:normAutofit fontScale="92500" lnSpcReduction="10000"/>
          </a:bodyPr>
          <a:lstStyle/>
          <a:p>
            <a:pPr lvl="0" algn="just"/>
            <a:r>
              <a:rPr lang="en-US" altLang="zh-CN" sz="3000" dirty="0" smtClean="0">
                <a:solidFill>
                  <a:schemeClr val="bg2">
                    <a:lumMod val="25000"/>
                  </a:schemeClr>
                </a:solidFill>
                <a:latin typeface="+mj-lt"/>
              </a:rPr>
              <a:t>Diversification is the riskiest of the four strategies.</a:t>
            </a:r>
            <a:r>
              <a:rPr lang="en-US" altLang="zh-CN" sz="3000" dirty="0" smtClean="0">
                <a:latin typeface="+mj-lt"/>
              </a:rPr>
              <a:t> </a:t>
            </a:r>
            <a:r>
              <a:rPr lang="en-US" altLang="zh-CN" sz="3000" dirty="0" smtClean="0">
                <a:solidFill>
                  <a:schemeClr val="bg2">
                    <a:lumMod val="25000"/>
                  </a:schemeClr>
                </a:solidFill>
                <a:latin typeface="+mj-lt"/>
              </a:rPr>
              <a:t>Because enter in the unknown market with unfamiliar product, and lack of experience in the new skills and techniques required</a:t>
            </a:r>
          </a:p>
          <a:p>
            <a:pPr lvl="0" algn="just"/>
            <a:endParaRPr lang="en-US" altLang="zh-CN" sz="3000" dirty="0" smtClean="0">
              <a:solidFill>
                <a:schemeClr val="bg2">
                  <a:lumMod val="25000"/>
                </a:schemeClr>
              </a:solidFill>
              <a:latin typeface="+mj-lt"/>
            </a:endParaRPr>
          </a:p>
          <a:p>
            <a:pPr lvl="0" algn="just"/>
            <a:r>
              <a:rPr lang="en-US" altLang="zh-CN" sz="3000" dirty="0" smtClean="0">
                <a:solidFill>
                  <a:schemeClr val="bg2">
                    <a:lumMod val="25000"/>
                  </a:schemeClr>
                </a:solidFill>
                <a:latin typeface="+mj-lt"/>
              </a:rPr>
              <a:t>The greatest risk of being in a single industry is having all of the firm’s eggs in one basket.  However, diversification must do more than simply spread business risk across different industries.  It makes sense only when it adds to shareholder value.</a:t>
            </a:r>
            <a:endParaRPr lang="zh-CN" altLang="zh-CN" sz="3000" dirty="0" smtClean="0">
              <a:solidFill>
                <a:schemeClr val="bg2">
                  <a:lumMod val="25000"/>
                </a:schemeClr>
              </a:solidFill>
              <a:latin typeface="+mj-lt"/>
            </a:endParaRP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Warren Buffet</a:t>
            </a:r>
            <a:endParaRPr lang="en-US" b="1" dirty="0"/>
          </a:p>
        </p:txBody>
      </p:sp>
      <p:pic>
        <p:nvPicPr>
          <p:cNvPr id="1026" name="Picture 2" descr="F:\Dropbox\Warren Buffet Qiotes.jpg"/>
          <p:cNvPicPr>
            <a:picLocks noGrp="1" noChangeAspect="1" noChangeArrowheads="1"/>
          </p:cNvPicPr>
          <p:nvPr>
            <p:ph idx="1"/>
          </p:nvPr>
        </p:nvPicPr>
        <p:blipFill>
          <a:blip r:embed="rId2" cstate="print"/>
          <a:srcRect/>
          <a:stretch>
            <a:fillRect/>
          </a:stretch>
        </p:blipFill>
        <p:spPr bwMode="auto">
          <a:xfrm>
            <a:off x="609600" y="1676400"/>
            <a:ext cx="8077200" cy="4800599"/>
          </a:xfrm>
          <a:prstGeom prst="rect">
            <a:avLst/>
          </a:prstGeom>
          <a:noFill/>
        </p:spPr>
      </p:pic>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altLang="zh-CN" sz="3600" b="1" dirty="0" smtClean="0">
                <a:solidFill>
                  <a:schemeClr val="bg2">
                    <a:lumMod val="25000"/>
                  </a:schemeClr>
                </a:solidFill>
              </a:rPr>
              <a:t>The Risk of Diversification</a:t>
            </a:r>
            <a:endParaRPr lang="en-US" sz="3600" dirty="0"/>
          </a:p>
        </p:txBody>
      </p:sp>
      <p:sp>
        <p:nvSpPr>
          <p:cNvPr id="3" name="Content Placeholder 2"/>
          <p:cNvSpPr>
            <a:spLocks noGrp="1"/>
          </p:cNvSpPr>
          <p:nvPr>
            <p:ph idx="1"/>
          </p:nvPr>
        </p:nvSpPr>
        <p:spPr/>
        <p:txBody>
          <a:bodyPr/>
          <a:lstStyle/>
          <a:p>
            <a:pPr algn="just"/>
            <a:r>
              <a:rPr lang="en-US" dirty="0" smtClean="0"/>
              <a:t>Diversification, being a strategic approach, is the subject of extensive research aiming to examine its relation to the financial results of the companies. In the majority of studies a comparison is done between results of related and unrelated diversification, although the distinctive line between them is still not clear.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dirty="0" smtClean="0"/>
              <a:t>Where should Diversification be undertaken?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Diversification can be considered a useful business development tool for companies in any sector and location of the economy. </a:t>
            </a:r>
          </a:p>
          <a:p>
            <a:pPr algn="just">
              <a:buNone/>
            </a:pPr>
            <a:r>
              <a:rPr lang="en-US" dirty="0" smtClean="0"/>
              <a:t/>
            </a:r>
            <a:br>
              <a:rPr lang="en-US" dirty="0" smtClean="0"/>
            </a:br>
            <a:r>
              <a:rPr lang="en-US" dirty="0" smtClean="0"/>
              <a:t>However, you have to keep in mind that there is no recipe for successful diversification. </a:t>
            </a:r>
          </a:p>
          <a:p>
            <a:pPr algn="just">
              <a:buNone/>
            </a:pPr>
            <a:endParaRPr lang="en-US" dirty="0" smtClean="0"/>
          </a:p>
          <a:p>
            <a:pPr lvl="1" algn="just"/>
            <a:r>
              <a:rPr lang="en-US" dirty="0" smtClean="0"/>
              <a:t>It depends on multiple internal and external factors for each company, which should be carefully studied and taken into consideration when developing a diversification strategy. </a:t>
            </a:r>
          </a:p>
          <a:p>
            <a:pPr lvl="1" algn="just"/>
            <a:r>
              <a:rPr lang="en-US" dirty="0" smtClean="0"/>
              <a:t>It is also very important to implement and update this strategy according to the dynamically changing conditions and strong competition under which business usually operates.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algn="just"/>
            <a:r>
              <a:rPr lang="en-US" sz="2800" dirty="0" smtClean="0"/>
              <a:t>Diversification Strategy is the development of new products in the new market. </a:t>
            </a:r>
          </a:p>
          <a:p>
            <a:pPr lvl="1" algn="just"/>
            <a:r>
              <a:rPr lang="en-US" sz="2400" dirty="0" smtClean="0"/>
              <a:t>Diversification strategy is adopted by the company if the current market is saturated due to which revenues and profits are lower. </a:t>
            </a:r>
          </a:p>
          <a:p>
            <a:pPr lvl="1" algn="just"/>
            <a:r>
              <a:rPr lang="en-US" sz="2400" dirty="0" smtClean="0"/>
              <a:t>At the corporate level, it is generally and its also very interesting entering a promising business outside of the scope of the existing business unit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a:xfrm>
            <a:off x="533400" y="1295400"/>
            <a:ext cx="8229600" cy="4830763"/>
          </a:xfrm>
        </p:spPr>
        <p:txBody>
          <a:bodyPr/>
          <a:lstStyle/>
          <a:p>
            <a:r>
              <a:rPr lang="en-US" sz="2400" b="1" dirty="0" smtClean="0"/>
              <a:t>DEFENSIVE STRATEGIES</a:t>
            </a:r>
          </a:p>
          <a:p>
            <a:pPr lvl="1">
              <a:buNone/>
            </a:pPr>
            <a:endParaRPr lang="en-US" dirty="0" smtClean="0"/>
          </a:p>
          <a:p>
            <a:pPr lvl="1"/>
            <a:endParaRPr lang="en-US" dirty="0"/>
          </a:p>
        </p:txBody>
      </p:sp>
      <p:sp>
        <p:nvSpPr>
          <p:cNvPr id="7" name="AutoShape 4"/>
          <p:cNvSpPr>
            <a:spLocks noChangeArrowheads="1"/>
          </p:cNvSpPr>
          <p:nvPr/>
        </p:nvSpPr>
        <p:spPr bwMode="auto">
          <a:xfrm>
            <a:off x="4800600" y="15240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Retrenchment</a:t>
            </a:r>
          </a:p>
        </p:txBody>
      </p:sp>
      <p:sp>
        <p:nvSpPr>
          <p:cNvPr id="8" name="AutoShape 5"/>
          <p:cNvSpPr>
            <a:spLocks noChangeArrowheads="1"/>
          </p:cNvSpPr>
          <p:nvPr/>
        </p:nvSpPr>
        <p:spPr bwMode="auto">
          <a:xfrm>
            <a:off x="4800600" y="29718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Divestiture</a:t>
            </a:r>
          </a:p>
        </p:txBody>
      </p:sp>
      <p:sp>
        <p:nvSpPr>
          <p:cNvPr id="9" name="AutoShape 6"/>
          <p:cNvSpPr>
            <a:spLocks noChangeArrowheads="1"/>
          </p:cNvSpPr>
          <p:nvPr/>
        </p:nvSpPr>
        <p:spPr bwMode="auto">
          <a:xfrm>
            <a:off x="4800600" y="44196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a:solidFill>
                  <a:schemeClr val="tx1"/>
                </a:solidFill>
              </a:rPr>
              <a:t>Liquidation</a:t>
            </a:r>
          </a:p>
        </p:txBody>
      </p:sp>
      <p:sp>
        <p:nvSpPr>
          <p:cNvPr id="10" name="Line 7"/>
          <p:cNvSpPr>
            <a:spLocks noChangeShapeType="1"/>
          </p:cNvSpPr>
          <p:nvPr/>
        </p:nvSpPr>
        <p:spPr bwMode="auto">
          <a:xfrm flipV="1">
            <a:off x="2514600" y="1905000"/>
            <a:ext cx="2209800" cy="1524000"/>
          </a:xfrm>
          <a:prstGeom prst="line">
            <a:avLst/>
          </a:prstGeom>
          <a:noFill/>
          <a:ln w="9525">
            <a:solidFill>
              <a:schemeClr val="tx1"/>
            </a:solidFill>
            <a:round/>
            <a:headEnd/>
            <a:tailEnd type="triangle" w="med" len="med"/>
          </a:ln>
        </p:spPr>
        <p:txBody>
          <a:bodyPr/>
          <a:lstStyle/>
          <a:p>
            <a:endParaRPr lang="th-TH"/>
          </a:p>
        </p:txBody>
      </p:sp>
      <p:sp>
        <p:nvSpPr>
          <p:cNvPr id="11" name="Line 8"/>
          <p:cNvSpPr>
            <a:spLocks noChangeShapeType="1"/>
          </p:cNvSpPr>
          <p:nvPr/>
        </p:nvSpPr>
        <p:spPr bwMode="auto">
          <a:xfrm>
            <a:off x="2514600" y="3429000"/>
            <a:ext cx="2209800" cy="0"/>
          </a:xfrm>
          <a:prstGeom prst="line">
            <a:avLst/>
          </a:prstGeom>
          <a:noFill/>
          <a:ln w="9525">
            <a:solidFill>
              <a:schemeClr val="tx1"/>
            </a:solidFill>
            <a:round/>
            <a:headEnd/>
            <a:tailEnd type="triangle" w="med" len="med"/>
          </a:ln>
        </p:spPr>
        <p:txBody>
          <a:bodyPr/>
          <a:lstStyle/>
          <a:p>
            <a:endParaRPr lang="th-TH"/>
          </a:p>
        </p:txBody>
      </p:sp>
      <p:sp>
        <p:nvSpPr>
          <p:cNvPr id="12" name="Line 9"/>
          <p:cNvSpPr>
            <a:spLocks noChangeShapeType="1"/>
          </p:cNvSpPr>
          <p:nvPr/>
        </p:nvSpPr>
        <p:spPr bwMode="auto">
          <a:xfrm>
            <a:off x="2514600" y="3429000"/>
            <a:ext cx="2209800" cy="1447800"/>
          </a:xfrm>
          <a:prstGeom prst="line">
            <a:avLst/>
          </a:prstGeom>
          <a:noFill/>
          <a:ln w="9525">
            <a:solidFill>
              <a:schemeClr val="tx1"/>
            </a:solidFill>
            <a:round/>
            <a:headEnd/>
            <a:tailEnd type="triangle" w="med" len="med"/>
          </a:ln>
        </p:spPr>
        <p:txBody>
          <a:bodyPr/>
          <a:lstStyle/>
          <a:p>
            <a:endParaRPr lang="th-TH"/>
          </a:p>
        </p:txBody>
      </p:sp>
      <p:sp>
        <p:nvSpPr>
          <p:cNvPr id="19" name="AutoShape 3"/>
          <p:cNvSpPr>
            <a:spLocks noChangeArrowheads="1"/>
          </p:cNvSpPr>
          <p:nvPr/>
        </p:nvSpPr>
        <p:spPr bwMode="auto">
          <a:xfrm>
            <a:off x="533400" y="2514600"/>
            <a:ext cx="1981200" cy="1905000"/>
          </a:xfrm>
          <a:prstGeom prst="octagon">
            <a:avLst>
              <a:gd name="adj" fmla="val 29287"/>
            </a:avLst>
          </a:prstGeom>
          <a:solidFill>
            <a:schemeClr val="tx2"/>
          </a:solidFill>
          <a:ln w="9525">
            <a:solidFill>
              <a:schemeClr val="tx1"/>
            </a:solidFill>
            <a:miter lim="800000"/>
            <a:headEnd/>
            <a:tailEnd/>
          </a:ln>
        </p:spPr>
        <p:txBody>
          <a:bodyPr wrap="none" anchor="ctr"/>
          <a:lstStyle/>
          <a:p>
            <a:pPr algn="ctr"/>
            <a:r>
              <a:rPr lang="en-US" dirty="0">
                <a:solidFill>
                  <a:schemeClr val="bg1"/>
                </a:solidFill>
              </a:rPr>
              <a:t/>
            </a:r>
            <a:br>
              <a:rPr lang="en-US" dirty="0">
                <a:solidFill>
                  <a:schemeClr val="bg1"/>
                </a:solidFill>
              </a:rPr>
            </a:br>
            <a:r>
              <a:rPr lang="en-US" sz="2000" b="1" dirty="0">
                <a:solidFill>
                  <a:schemeClr val="bg1"/>
                </a:solidFill>
              </a:rPr>
              <a:t>Defensive</a:t>
            </a:r>
            <a:br>
              <a:rPr lang="en-US" sz="2000" b="1" dirty="0">
                <a:solidFill>
                  <a:schemeClr val="bg1"/>
                </a:solidFill>
              </a:rPr>
            </a:br>
            <a:r>
              <a:rPr lang="en-US" sz="2000" b="1" dirty="0">
                <a:solidFill>
                  <a:schemeClr val="bg1"/>
                </a:solidFill>
              </a:rPr>
              <a:t>Strategies</a:t>
            </a:r>
            <a:br>
              <a:rPr lang="en-US" sz="2000" b="1" dirty="0">
                <a:solidFill>
                  <a:schemeClr val="bg1"/>
                </a:solidFill>
              </a:rPr>
            </a:br>
            <a:endParaRPr lang="en-US" sz="2000" b="1" dirty="0">
              <a:solidFill>
                <a:schemeClr val="bg1"/>
              </a:solidFill>
            </a:endParaRPr>
          </a:p>
        </p:txBody>
      </p:sp>
      <p:sp>
        <p:nvSpPr>
          <p:cNvPr id="20" name="Slide Number Placeholder 19"/>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960</Words>
  <Application>Microsoft Office PowerPoint</Application>
  <PresentationFormat>On-screen Show (4:3)</PresentationFormat>
  <Paragraphs>140</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Business Strategy and Policy </vt:lpstr>
      <vt:lpstr>Recap</vt:lpstr>
      <vt:lpstr>Today’s Lecture</vt:lpstr>
      <vt:lpstr>Diversification Strategy</vt:lpstr>
      <vt:lpstr>Diversification Strategy</vt:lpstr>
      <vt:lpstr>Related Diversification </vt:lpstr>
      <vt:lpstr>Advantages of Related Diversification </vt:lpstr>
      <vt:lpstr>Advantages of Related Diversification </vt:lpstr>
      <vt:lpstr> Guidelines for Related Diversification</vt:lpstr>
      <vt:lpstr>Unrelated Diversification</vt:lpstr>
      <vt:lpstr>Unrelated Diversification</vt:lpstr>
      <vt:lpstr>Disadvantages of Unrelated Diversification</vt:lpstr>
      <vt:lpstr>Disadvantages of Unrelated Diversification</vt:lpstr>
      <vt:lpstr>Guidelines for Unrelated Diversification </vt:lpstr>
      <vt:lpstr>Guidelines for Unrelated Diversification </vt:lpstr>
      <vt:lpstr>The Risk of Diversification</vt:lpstr>
      <vt:lpstr>Warren Buffet</vt:lpstr>
      <vt:lpstr>The Risk of Diversification</vt:lpstr>
      <vt:lpstr>Where should Diversification be undertaken?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 </dc:title>
  <dc:creator>U</dc:creator>
  <cp:lastModifiedBy>Administrator</cp:lastModifiedBy>
  <cp:revision>83</cp:revision>
  <dcterms:created xsi:type="dcterms:W3CDTF">2006-08-16T00:00:00Z</dcterms:created>
  <dcterms:modified xsi:type="dcterms:W3CDTF">2013-10-15T09:12:35Z</dcterms:modified>
</cp:coreProperties>
</file>